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4674"/>
  </p:normalViewPr>
  <p:slideViewPr>
    <p:cSldViewPr snapToGrid="0" snapToObjects="1">
      <p:cViewPr varScale="1">
        <p:scale>
          <a:sx n="117" d="100"/>
          <a:sy n="117" d="100"/>
        </p:scale>
        <p:origin x="-1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15392-AA39-9C4F-8270-D4FDE7399F9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10F8A-9676-4C4C-891C-14B9D44F7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3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0F8A-9676-4C4C-891C-14B9D44F7D9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0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0F8A-9676-4C4C-891C-14B9D44F7D9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58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5FF7-5630-C348-82A0-5A871D466CD2}" type="datetime1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6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DE13-1E8D-474E-9617-7055ECE07F09}" type="datetime1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1A66-A793-4445-8C32-2CECD8B6466A}" type="datetime1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7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85B0-E88E-3549-A03A-5D81AEADE6DE}" type="datetime1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4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669B-F030-304A-9666-DDB0CBA17F30}" type="datetime1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4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18FC-86B8-C241-ACE3-923A398636B6}" type="datetime1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86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D02D-51FA-6B4C-81C6-C3A3117300B8}" type="datetime1">
              <a:rPr lang="ru-RU" smtClean="0"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8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059D-87F8-904A-B113-C7D8AD2D3E3F}" type="datetime1">
              <a:rPr lang="ru-RU" smtClean="0"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1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E83C-B597-7647-82C2-A05B659B1101}" type="datetime1">
              <a:rPr lang="ru-RU" smtClean="0"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3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E1D9-2377-F94C-81F4-FEC1B94980CC}" type="datetime1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6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4E7B-8E89-3E4A-9A67-9714D090C849}" type="datetime1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6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65B74-D207-FF43-A52F-6B8D6CD73E4F}" type="datetime1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E9A15-567C-A64E-97F5-777FF4A5A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1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352" y="1763117"/>
            <a:ext cx="10862268" cy="1746846"/>
          </a:xfrm>
        </p:spPr>
        <p:txBody>
          <a:bodyPr>
            <a:normAutofit/>
          </a:bodyPr>
          <a:lstStyle/>
          <a:p>
            <a:r>
              <a:rPr lang="ru-RU" altLang="ru-RU" sz="4000" b="1" dirty="0"/>
              <a:t>Факторы формирования предпринимательской активности студентов: </a:t>
            </a:r>
            <a:r>
              <a:rPr lang="ru-RU" altLang="ru-RU" sz="4000" b="1" dirty="0" smtClean="0"/>
              <a:t/>
            </a:r>
            <a:br>
              <a:rPr lang="ru-RU" altLang="ru-RU" sz="4000" b="1" dirty="0" smtClean="0"/>
            </a:br>
            <a:r>
              <a:rPr lang="ru-RU" altLang="ru-RU" sz="4000" b="1" dirty="0" smtClean="0"/>
              <a:t>институциональный подход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20438"/>
            <a:ext cx="9144000" cy="143736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Период реализации проекта</a:t>
            </a:r>
            <a:r>
              <a:rPr lang="en-US" dirty="0"/>
              <a:t>: </a:t>
            </a:r>
            <a:br>
              <a:rPr lang="en-US" dirty="0"/>
            </a:br>
            <a:r>
              <a:rPr lang="en-US" b="1" dirty="0">
                <a:solidFill>
                  <a:srgbClr val="990000"/>
                </a:solidFill>
              </a:rPr>
              <a:t>2014-2016</a:t>
            </a:r>
            <a:r>
              <a:rPr lang="ru-RU" b="1" dirty="0">
                <a:solidFill>
                  <a:srgbClr val="990000"/>
                </a:solidFill>
              </a:rPr>
              <a:t> </a:t>
            </a:r>
            <a:endParaRPr lang="en-US" b="1" dirty="0">
              <a:solidFill>
                <a:srgbClr val="990000"/>
              </a:solidFill>
            </a:endParaRPr>
          </a:p>
          <a:p>
            <a:endParaRPr lang="ru-RU" dirty="0" smtClean="0"/>
          </a:p>
          <a:p>
            <a:r>
              <a:rPr lang="en-US" dirty="0" smtClean="0"/>
              <a:t> </a:t>
            </a:r>
            <a:r>
              <a:rPr lang="ru-RU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Исследование выполнено при финансовой поддержке Российского Научного Фонда</a:t>
            </a:r>
            <a:r>
              <a:rPr lang="en-US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 </a:t>
            </a:r>
            <a:r>
              <a:rPr lang="ru-RU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№</a:t>
            </a:r>
            <a:r>
              <a:rPr lang="en-US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14-18-01093)</a:t>
            </a:r>
            <a:endParaRPr lang="ru-RU" sz="19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509" y="5889769"/>
            <a:ext cx="123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7" y="5864369"/>
            <a:ext cx="1238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34" y="5596082"/>
            <a:ext cx="1003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647" y="5734194"/>
            <a:ext cx="11652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59" y="5607194"/>
            <a:ext cx="1447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gsom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2" y="298239"/>
            <a:ext cx="4722085" cy="129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1 </a:t>
            </a:r>
            <a:r>
              <a:rPr lang="ru-RU" dirty="0" smtClean="0">
                <a:solidFill>
                  <a:srgbClr val="990000"/>
                </a:solidFill>
              </a:rPr>
              <a:t>рукопись, отправленная в журнал </a:t>
            </a:r>
            <a:r>
              <a:rPr lang="mr-IN" dirty="0" smtClean="0">
                <a:solidFill>
                  <a:srgbClr val="990000"/>
                </a:solidFill>
              </a:rPr>
              <a:t>–</a:t>
            </a:r>
            <a:r>
              <a:rPr lang="ru-RU" dirty="0" smtClean="0">
                <a:solidFill>
                  <a:srgbClr val="990000"/>
                </a:solidFill>
              </a:rPr>
              <a:t> </a:t>
            </a:r>
            <a:r>
              <a:rPr lang="en-US" dirty="0" smtClean="0">
                <a:solidFill>
                  <a:srgbClr val="990000"/>
                </a:solidFill>
              </a:rPr>
              <a:t>Web of Science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2" indent="-349250">
              <a:buClr>
                <a:srgbClr val="990000"/>
              </a:buClr>
              <a:defRPr/>
            </a:pPr>
            <a:r>
              <a:rPr lang="en-US" b="1" dirty="0"/>
              <a:t>Edelman L.</a:t>
            </a:r>
            <a:r>
              <a:rPr lang="ru-RU" b="1" dirty="0"/>
              <a:t>,</a:t>
            </a:r>
            <a:r>
              <a:rPr lang="en-US" b="1" dirty="0"/>
              <a:t> </a:t>
            </a:r>
            <a:r>
              <a:rPr lang="en-US" b="1" dirty="0" err="1" smtClean="0"/>
              <a:t>Manolova</a:t>
            </a:r>
            <a:r>
              <a:rPr lang="en-US" b="1" dirty="0" smtClean="0"/>
              <a:t> </a:t>
            </a:r>
            <a:r>
              <a:rPr lang="en-US" b="1" dirty="0"/>
              <a:t>T., </a:t>
            </a:r>
            <a:r>
              <a:rPr lang="en-US" b="1" dirty="0" err="1" smtClean="0"/>
              <a:t>Shirokova</a:t>
            </a:r>
            <a:r>
              <a:rPr lang="en-US" b="1" dirty="0" smtClean="0"/>
              <a:t> </a:t>
            </a:r>
            <a:r>
              <a:rPr lang="en-US" b="1" dirty="0"/>
              <a:t>G., </a:t>
            </a:r>
            <a:r>
              <a:rPr lang="en-US" b="1" dirty="0" err="1"/>
              <a:t>Tsukanova</a:t>
            </a:r>
            <a:r>
              <a:rPr lang="en-US" b="1" dirty="0"/>
              <a:t> T. </a:t>
            </a:r>
            <a:r>
              <a:rPr lang="en-US" dirty="0" smtClean="0"/>
              <a:t>Context matters: The importance of university and family for young entrepreneurs. </a:t>
            </a:r>
            <a:r>
              <a:rPr lang="en-US" i="1" dirty="0" smtClean="0"/>
              <a:t>Entrepreneurship and Regional Development.</a:t>
            </a:r>
            <a:endParaRPr lang="en-US" altLang="ru-RU" i="1" dirty="0"/>
          </a:p>
          <a:p>
            <a:pPr marL="358775" lvl="2" indent="-349250">
              <a:buClr>
                <a:srgbClr val="990000"/>
              </a:buClr>
              <a:defRPr/>
            </a:pPr>
            <a:endParaRPr lang="en-US" altLang="ru-RU" dirty="0"/>
          </a:p>
          <a:p>
            <a:pPr marL="358775" lvl="2" indent="-349250">
              <a:buClr>
                <a:srgbClr val="990000"/>
              </a:buClr>
              <a:defRPr/>
            </a:pPr>
            <a:r>
              <a:rPr lang="ru-RU" altLang="ru-RU" b="1" dirty="0">
                <a:solidFill>
                  <a:srgbClr val="990000"/>
                </a:solidFill>
              </a:rPr>
              <a:t>Для отчета</a:t>
            </a:r>
            <a:r>
              <a:rPr lang="en-US" altLang="ru-RU" b="1" dirty="0">
                <a:solidFill>
                  <a:srgbClr val="990000"/>
                </a:solidFill>
              </a:rPr>
              <a:t>: </a:t>
            </a:r>
            <a:r>
              <a:rPr lang="ru-RU" altLang="ru-RU" dirty="0"/>
              <a:t>подтверждение принятия </a:t>
            </a:r>
            <a:r>
              <a:rPr lang="ru-RU" altLang="ru-RU" dirty="0" smtClean="0"/>
              <a:t>статьи </a:t>
            </a:r>
            <a:r>
              <a:rPr lang="ru-RU" altLang="ru-RU" dirty="0"/>
              <a:t>к рассмотрению</a:t>
            </a:r>
            <a:r>
              <a:rPr lang="en-US" alt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5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7 </a:t>
            </a:r>
            <a:r>
              <a:rPr lang="ru-RU" dirty="0" smtClean="0">
                <a:solidFill>
                  <a:srgbClr val="990000"/>
                </a:solidFill>
              </a:rPr>
              <a:t>статей </a:t>
            </a:r>
            <a:r>
              <a:rPr lang="mr-IN" dirty="0" smtClean="0">
                <a:solidFill>
                  <a:srgbClr val="990000"/>
                </a:solidFill>
              </a:rPr>
              <a:t>–</a:t>
            </a:r>
            <a:r>
              <a:rPr lang="ru-RU" dirty="0" smtClean="0">
                <a:solidFill>
                  <a:srgbClr val="990000"/>
                </a:solidFill>
              </a:rPr>
              <a:t> РИНЦ 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58775" lvl="2" indent="-349250">
              <a:buClr>
                <a:srgbClr val="990000"/>
              </a:buClr>
              <a:buSzPct val="50000"/>
              <a:buFont typeface="ZapfDingbatsITC" charset="0"/>
              <a:buChar char="✔"/>
            </a:pPr>
            <a:r>
              <a:rPr lang="ru-RU" b="1" dirty="0" smtClean="0"/>
              <a:t>Богатырева К., Широкова Г. </a:t>
            </a:r>
            <a:r>
              <a:rPr lang="ru-RU" dirty="0" smtClean="0"/>
              <a:t>2017. Переход от предпринимательских намерений к действиям по созданию бизнеса на примере российских студентов. </a:t>
            </a:r>
            <a:r>
              <a:rPr lang="ru-RU" i="1" dirty="0" smtClean="0"/>
              <a:t>Форсайт.</a:t>
            </a:r>
            <a:endParaRPr lang="ru-RU" b="1" i="1" dirty="0" smtClean="0"/>
          </a:p>
          <a:p>
            <a:pPr marL="358775" lvl="2" indent="-349250">
              <a:buClr>
                <a:srgbClr val="990000"/>
              </a:buClr>
              <a:buSzPct val="50000"/>
              <a:buFont typeface="ZapfDingbatsITC" charset="0"/>
              <a:buChar char="✔"/>
            </a:pPr>
            <a:r>
              <a:rPr lang="ru-RU" b="1" dirty="0" smtClean="0"/>
              <a:t>Беляева </a:t>
            </a:r>
            <a:r>
              <a:rPr lang="en-US" b="1" dirty="0" smtClean="0"/>
              <a:t>T.B. </a:t>
            </a:r>
            <a:r>
              <a:rPr lang="ru-RU" b="1" dirty="0" smtClean="0"/>
              <a:t>Ласковая А.К., Широкова Г.В. </a:t>
            </a:r>
            <a:r>
              <a:rPr lang="ru-RU" dirty="0" smtClean="0"/>
              <a:t>2016. Обучение предпринимательству и формирование предпринимательских намерений студентов: роль национальной культуры.</a:t>
            </a:r>
            <a:r>
              <a:rPr lang="en-US" dirty="0" smtClean="0"/>
              <a:t> </a:t>
            </a:r>
            <a:r>
              <a:rPr lang="ru-RU" i="1" dirty="0" smtClean="0"/>
              <a:t>Российский журнал менеджмента</a:t>
            </a:r>
            <a:r>
              <a:rPr lang="en-US" dirty="0" smtClean="0"/>
              <a:t>, 14</a:t>
            </a:r>
            <a:r>
              <a:rPr lang="ru-RU" dirty="0" smtClean="0"/>
              <a:t>(</a:t>
            </a:r>
            <a:r>
              <a:rPr lang="en-US" dirty="0" smtClean="0"/>
              <a:t>1</a:t>
            </a:r>
            <a:r>
              <a:rPr lang="ru-RU" dirty="0" smtClean="0"/>
              <a:t>): </a:t>
            </a:r>
            <a:r>
              <a:rPr lang="en-US" dirty="0" smtClean="0"/>
              <a:t>59-86.</a:t>
            </a:r>
            <a:endParaRPr lang="ru-RU" dirty="0" smtClean="0"/>
          </a:p>
          <a:p>
            <a:pPr marL="358775" lvl="2" indent="-349250">
              <a:buClr>
                <a:srgbClr val="990000"/>
              </a:buClr>
              <a:buSzPct val="50000"/>
              <a:buFont typeface="ZapfDingbatsITC" charset="0"/>
              <a:buChar char="✔"/>
            </a:pPr>
            <a:r>
              <a:rPr lang="ru-RU" b="1" dirty="0" smtClean="0"/>
              <a:t>Широкова Г., Цуканова Т., Богатырева К</a:t>
            </a:r>
            <a:r>
              <a:rPr lang="ru-RU" dirty="0" smtClean="0"/>
              <a:t>. 2015. Университетская среда и предпринимательская активность студентов: роль бизнес-опыта и предпринимательской </a:t>
            </a:r>
            <a:r>
              <a:rPr lang="ru-RU" dirty="0" err="1" smtClean="0"/>
              <a:t>самоэффективности</a:t>
            </a:r>
            <a:r>
              <a:rPr lang="ru-RU" dirty="0" smtClean="0"/>
              <a:t>. </a:t>
            </a:r>
            <a:r>
              <a:rPr lang="ru-RU" i="1" dirty="0" smtClean="0"/>
              <a:t>Вопросы образования</a:t>
            </a:r>
            <a:r>
              <a:rPr lang="ru-RU" dirty="0" smtClean="0"/>
              <a:t>, 3: 171-207.</a:t>
            </a:r>
          </a:p>
          <a:p>
            <a:pPr marL="358775" lvl="2" indent="-349250">
              <a:buClr>
                <a:srgbClr val="990000"/>
              </a:buClr>
              <a:buSzPct val="50000"/>
              <a:buFont typeface="ZapfDingbatsITC" charset="0"/>
              <a:buChar char="✔"/>
            </a:pPr>
            <a:r>
              <a:rPr lang="ru-RU" b="1" dirty="0" smtClean="0"/>
              <a:t>Широкова </a:t>
            </a:r>
            <a:r>
              <a:rPr lang="ru-RU" b="1" dirty="0"/>
              <a:t>Г., Беляева Т.</a:t>
            </a:r>
            <a:r>
              <a:rPr lang="ru-RU" dirty="0"/>
              <a:t> 2015. Предпринимательские намерения студентов: концепция и основные подходы к исследованию. </a:t>
            </a:r>
            <a:r>
              <a:rPr lang="ru-RU" i="1" dirty="0"/>
              <a:t>Современная конкуренция</a:t>
            </a:r>
            <a:r>
              <a:rPr lang="ru-RU" dirty="0"/>
              <a:t>, 9 (2): 5-31.</a:t>
            </a:r>
          </a:p>
          <a:p>
            <a:pPr marL="358775" lvl="2" indent="-349250">
              <a:buClr>
                <a:srgbClr val="990000"/>
              </a:buClr>
              <a:buSzPct val="50000"/>
              <a:buFont typeface="ZapfDingbatsITC" charset="0"/>
              <a:buChar char="✔"/>
            </a:pPr>
            <a:r>
              <a:rPr lang="ru-RU" b="1" dirty="0" smtClean="0"/>
              <a:t>Широкова Г., Ласковая А. </a:t>
            </a:r>
            <a:r>
              <a:rPr lang="ru-RU" dirty="0" smtClean="0"/>
              <a:t>2015. Концепция </a:t>
            </a:r>
            <a:r>
              <a:rPr lang="ru-RU" dirty="0" err="1" smtClean="0"/>
              <a:t>эффектуации</a:t>
            </a:r>
            <a:r>
              <a:rPr lang="ru-RU" dirty="0" smtClean="0"/>
              <a:t>: этапы развития и основные направления исследований. </a:t>
            </a:r>
            <a:r>
              <a:rPr lang="ru-RU" i="1" dirty="0" smtClean="0"/>
              <a:t>Вестник С.-</a:t>
            </a:r>
            <a:r>
              <a:rPr lang="ru-RU" i="1" dirty="0" err="1" smtClean="0"/>
              <a:t>Петерб</a:t>
            </a:r>
            <a:r>
              <a:rPr lang="ru-RU" i="1" dirty="0" smtClean="0"/>
              <a:t>. ун-та. Сер. Менеджмент</a:t>
            </a:r>
            <a:r>
              <a:rPr lang="ru-RU" dirty="0" smtClean="0"/>
              <a:t>, 2: 3-38.</a:t>
            </a:r>
          </a:p>
          <a:p>
            <a:pPr marL="358775" lvl="2" indent="-349250">
              <a:buClr>
                <a:srgbClr val="990000"/>
              </a:buClr>
              <a:buSzPct val="50000"/>
              <a:buFont typeface="ZapfDingbatsITC" charset="0"/>
              <a:buChar char="✔"/>
            </a:pPr>
            <a:r>
              <a:rPr lang="ru-RU" b="1" dirty="0" smtClean="0"/>
              <a:t>Широкова Г., Цуканова Т., Богатырева К. </a:t>
            </a:r>
            <a:r>
              <a:rPr lang="ru-RU" dirty="0" smtClean="0"/>
              <a:t>2015. Факторы формирования предпринимательских намерений российских студентов. </a:t>
            </a:r>
            <a:r>
              <a:rPr lang="ru-RU" i="1" dirty="0" smtClean="0"/>
              <a:t>Вестник С.-</a:t>
            </a:r>
            <a:r>
              <a:rPr lang="ru-RU" i="1" dirty="0" err="1" smtClean="0"/>
              <a:t>Петерб</a:t>
            </a:r>
            <a:r>
              <a:rPr lang="ru-RU" i="1" dirty="0" smtClean="0"/>
              <a:t>. ун-та. Сер. Менеджмент</a:t>
            </a:r>
            <a:r>
              <a:rPr lang="ru-RU" dirty="0" smtClean="0"/>
              <a:t>. </a:t>
            </a:r>
          </a:p>
          <a:p>
            <a:pPr marL="358775" lvl="2" indent="-349250">
              <a:buClr>
                <a:srgbClr val="990000"/>
              </a:buClr>
              <a:buSzPct val="50000"/>
              <a:buFont typeface="ZapfDingbatsITC" charset="0"/>
              <a:buChar char="✔"/>
            </a:pPr>
            <a:r>
              <a:rPr lang="ru-RU" b="1" dirty="0" smtClean="0"/>
              <a:t>Широкова </a:t>
            </a:r>
            <a:r>
              <a:rPr lang="ru-RU" b="1" dirty="0"/>
              <a:t>Г.В., Богатырева К.А., Галкина Т.А. </a:t>
            </a:r>
            <a:r>
              <a:rPr lang="ru-RU" dirty="0"/>
              <a:t>2014. </a:t>
            </a:r>
            <a:r>
              <a:rPr lang="ru-RU" dirty="0" err="1"/>
              <a:t>Эффектуация</a:t>
            </a:r>
            <a:r>
              <a:rPr lang="ru-RU" dirty="0"/>
              <a:t> и </a:t>
            </a:r>
            <a:r>
              <a:rPr lang="ru-RU" dirty="0" err="1"/>
              <a:t>каузация</a:t>
            </a:r>
            <a:r>
              <a:rPr lang="ru-RU" dirty="0"/>
              <a:t>: взаимосвязь между университетской инфраструктурой и выбором типа поведения в процессе создания бизнеса студентами-предпринимателями. </a:t>
            </a:r>
            <a:r>
              <a:rPr lang="ru-RU" i="1" dirty="0"/>
              <a:t>Российский журнал менеджмента</a:t>
            </a:r>
            <a:r>
              <a:rPr lang="ru-RU" dirty="0"/>
              <a:t>, 12(3</a:t>
            </a:r>
            <a:r>
              <a:rPr lang="ru-RU" dirty="0" smtClean="0"/>
              <a:t>): 59-86</a:t>
            </a:r>
            <a:r>
              <a:rPr lang="ru-RU" dirty="0"/>
              <a:t>.</a:t>
            </a:r>
          </a:p>
          <a:p>
            <a:pPr marL="358775" lvl="2" indent="-349250">
              <a:buClr>
                <a:srgbClr val="990000"/>
              </a:buClr>
              <a:buSzPct val="50000"/>
              <a:buFont typeface="ZapfDingbatsITC" charset="0"/>
              <a:buChar char="✔"/>
            </a:pPr>
            <a:endParaRPr lang="ru-RU" dirty="0"/>
          </a:p>
          <a:p>
            <a:pPr marL="358775" lvl="2" indent="-349250">
              <a:buClr>
                <a:srgbClr val="990000"/>
              </a:buClr>
              <a:buSzPct val="50000"/>
              <a:buFont typeface="ZapfDingbatsITC" charset="0"/>
              <a:buChar char="✔"/>
            </a:pPr>
            <a:endParaRPr lang="en-US" altLang="ru-RU" dirty="0"/>
          </a:p>
          <a:p>
            <a:pPr marL="358775" lvl="2" indent="-349250">
              <a:buClr>
                <a:srgbClr val="990000"/>
              </a:buClr>
              <a:buSzPct val="50000"/>
              <a:buFont typeface="ZapfDingbatsITC" charset="0"/>
              <a:buChar char="✔"/>
            </a:pPr>
            <a:r>
              <a:rPr lang="ru-RU" altLang="ru-RU" b="1" dirty="0">
                <a:solidFill>
                  <a:srgbClr val="990000"/>
                </a:solidFill>
              </a:rPr>
              <a:t>Для отчета</a:t>
            </a:r>
            <a:r>
              <a:rPr lang="en-US" altLang="ru-RU" b="1" dirty="0">
                <a:solidFill>
                  <a:srgbClr val="990000"/>
                </a:solidFill>
              </a:rPr>
              <a:t>: </a:t>
            </a:r>
            <a:r>
              <a:rPr lang="ru-RU" altLang="ru-RU" dirty="0" smtClean="0"/>
              <a:t>копии первых страниц с ссылкой на поддержку РНФ</a:t>
            </a:r>
            <a:r>
              <a:rPr lang="en-US" altLang="ru-RU" dirty="0" smtClean="0"/>
              <a:t>.</a:t>
            </a:r>
            <a:endParaRPr lang="en-US" altLang="ru-RU" dirty="0"/>
          </a:p>
          <a:p>
            <a:pPr marL="466725" indent="-457200">
              <a:buClr>
                <a:srgbClr val="990000"/>
              </a:buClr>
              <a:buSzPct val="50000"/>
              <a:buFont typeface="ZapfDingbatsITC" charset="0"/>
              <a:buChar char="✔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90000"/>
                </a:solidFill>
              </a:rPr>
              <a:t>6</a:t>
            </a:r>
            <a:r>
              <a:rPr lang="ru-RU" dirty="0" smtClean="0">
                <a:solidFill>
                  <a:srgbClr val="990000"/>
                </a:solidFill>
              </a:rPr>
              <a:t> научных докладов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58775" lvl="2" indent="-349250">
              <a:buClr>
                <a:srgbClr val="990000"/>
              </a:buClr>
              <a:buFont typeface="Arial" pitchFamily="34" charset="0"/>
              <a:buChar char="•"/>
            </a:pPr>
            <a:r>
              <a:rPr lang="en-US" i="1" dirty="0" err="1"/>
              <a:t>Bogatyreva</a:t>
            </a:r>
            <a:r>
              <a:rPr lang="en-US" i="1" dirty="0"/>
              <a:t> K., </a:t>
            </a:r>
            <a:r>
              <a:rPr lang="en-US" i="1" dirty="0" err="1"/>
              <a:t>Shirokova</a:t>
            </a:r>
            <a:r>
              <a:rPr lang="en-US" i="1" dirty="0"/>
              <a:t> G., </a:t>
            </a:r>
            <a:r>
              <a:rPr lang="en-US" i="1" dirty="0" err="1"/>
              <a:t>Osiyevskyy</a:t>
            </a:r>
            <a:r>
              <a:rPr lang="en-US" i="1" dirty="0"/>
              <a:t> O.</a:t>
            </a:r>
            <a:r>
              <a:rPr lang="ru-RU" i="1" dirty="0" smtClean="0">
                <a:effectLst/>
              </a:rPr>
              <a:t> </a:t>
            </a:r>
            <a:r>
              <a:rPr lang="en-US" dirty="0"/>
              <a:t>Intention-behavior Translation in Student Entrepreneurship: </a:t>
            </a:r>
            <a:r>
              <a:rPr lang="en-US" dirty="0" smtClean="0"/>
              <a:t>An </a:t>
            </a:r>
            <a:r>
              <a:rPr lang="en-US" dirty="0"/>
              <a:t>Institutional Perspective. Working Paper #21 (E) - 2016. Graduate School of Management, </a:t>
            </a:r>
            <a:r>
              <a:rPr lang="en-US" dirty="0" err="1"/>
              <a:t>St.Petersburg</a:t>
            </a:r>
            <a:r>
              <a:rPr lang="en-US" dirty="0"/>
              <a:t> University: </a:t>
            </a:r>
            <a:r>
              <a:rPr lang="en-US" dirty="0" err="1"/>
              <a:t>SPb</a:t>
            </a:r>
            <a:r>
              <a:rPr lang="en-US" dirty="0"/>
              <a:t>, 2016.</a:t>
            </a:r>
            <a:r>
              <a:rPr lang="ru-RU" dirty="0" smtClean="0">
                <a:effectLst/>
              </a:rPr>
              <a:t> </a:t>
            </a:r>
          </a:p>
          <a:p>
            <a:pPr marL="358775" lvl="2" indent="-349250">
              <a:buClr>
                <a:srgbClr val="990000"/>
              </a:buClr>
              <a:buFont typeface="Arial" pitchFamily="34" charset="0"/>
              <a:buChar char="•"/>
            </a:pPr>
            <a:r>
              <a:rPr lang="en-US" i="1" dirty="0" err="1" smtClean="0"/>
              <a:t>Shirokova</a:t>
            </a:r>
            <a:r>
              <a:rPr lang="ru-RU" i="1" dirty="0" smtClean="0"/>
              <a:t> </a:t>
            </a:r>
            <a:r>
              <a:rPr lang="en-US" i="1" dirty="0" smtClean="0"/>
              <a:t>G. , </a:t>
            </a:r>
            <a:r>
              <a:rPr lang="en-US" i="1" dirty="0" err="1" smtClean="0"/>
              <a:t>Laskovaia</a:t>
            </a:r>
            <a:r>
              <a:rPr lang="ru-RU" i="1" dirty="0" smtClean="0"/>
              <a:t> </a:t>
            </a:r>
            <a:r>
              <a:rPr lang="en-US" i="1" dirty="0" smtClean="0"/>
              <a:t>A., </a:t>
            </a:r>
            <a:r>
              <a:rPr lang="en-US" i="1" dirty="0" err="1" smtClean="0"/>
              <a:t>Osiyevskyy</a:t>
            </a:r>
            <a:r>
              <a:rPr lang="en-US" i="1" dirty="0" smtClean="0"/>
              <a:t> O. </a:t>
            </a:r>
            <a:r>
              <a:rPr lang="en-US" dirty="0"/>
              <a:t>Planning still matters: </a:t>
            </a:r>
            <a:r>
              <a:rPr lang="en-US" dirty="0" smtClean="0"/>
              <a:t>Exploring </a:t>
            </a:r>
            <a:r>
              <a:rPr lang="en-US" dirty="0"/>
              <a:t>the association between venture cognitive logic and performance in different institutional contexts. Working Paper # (E)–2016. Graduate School of Management, St. Petersburg State University: </a:t>
            </a:r>
            <a:r>
              <a:rPr lang="en-US" dirty="0" err="1"/>
              <a:t>SPb</a:t>
            </a:r>
            <a:r>
              <a:rPr lang="en-US" dirty="0"/>
              <a:t>, 2016</a:t>
            </a:r>
            <a:r>
              <a:rPr lang="en-US" dirty="0" smtClean="0"/>
              <a:t>.</a:t>
            </a:r>
            <a:endParaRPr lang="en-US" dirty="0"/>
          </a:p>
          <a:p>
            <a:pPr marL="358775" lvl="2" indent="-349250">
              <a:buClr>
                <a:srgbClr val="990000"/>
              </a:buClr>
              <a:buFont typeface="Arial" pitchFamily="34" charset="0"/>
              <a:buChar char="•"/>
            </a:pPr>
            <a:r>
              <a:rPr lang="en-US" i="1" dirty="0" err="1"/>
              <a:t>Beliaeva</a:t>
            </a:r>
            <a:r>
              <a:rPr lang="en-US" i="1" dirty="0"/>
              <a:t> T., </a:t>
            </a:r>
            <a:r>
              <a:rPr lang="en-US" i="1" dirty="0" err="1"/>
              <a:t>Laskovaia</a:t>
            </a:r>
            <a:r>
              <a:rPr lang="en-US" i="1" dirty="0"/>
              <a:t> A., </a:t>
            </a:r>
            <a:r>
              <a:rPr lang="en-US" i="1" dirty="0" err="1"/>
              <a:t>Shirokova</a:t>
            </a:r>
            <a:r>
              <a:rPr lang="en-US" i="1" dirty="0"/>
              <a:t> G. </a:t>
            </a:r>
            <a:r>
              <a:rPr lang="en-US" dirty="0"/>
              <a:t>Entrepreneurial Learning and Students’ Entrepreneurial Intentions: A Cross-Cultural Approach. Working Paper # 8 (E)–2015. Graduate School of Management, St. Petersburg University: </a:t>
            </a:r>
            <a:r>
              <a:rPr lang="en-US" dirty="0" err="1"/>
              <a:t>SPb</a:t>
            </a:r>
            <a:r>
              <a:rPr lang="en-US" dirty="0"/>
              <a:t>, 2015</a:t>
            </a:r>
            <a:r>
              <a:rPr lang="en-US" dirty="0" smtClean="0"/>
              <a:t>.</a:t>
            </a:r>
            <a:endParaRPr lang="ru-RU" dirty="0"/>
          </a:p>
          <a:p>
            <a:pPr marL="358775" lvl="2" indent="-349250">
              <a:buClr>
                <a:srgbClr val="990000"/>
              </a:buClr>
              <a:buFont typeface="Arial" pitchFamily="34" charset="0"/>
              <a:buChar char="•"/>
            </a:pPr>
            <a:r>
              <a:rPr lang="en-US" i="1" dirty="0" err="1"/>
              <a:t>Knatko</a:t>
            </a:r>
            <a:r>
              <a:rPr lang="en-US" i="1" dirty="0"/>
              <a:t> D., </a:t>
            </a:r>
            <a:r>
              <a:rPr lang="en-US" i="1" dirty="0" err="1"/>
              <a:t>Shirokova</a:t>
            </a:r>
            <a:r>
              <a:rPr lang="en-US" i="1" dirty="0"/>
              <a:t> G., </a:t>
            </a:r>
            <a:r>
              <a:rPr lang="en-US" i="1" dirty="0" err="1"/>
              <a:t>Bogatyreva</a:t>
            </a:r>
            <a:r>
              <a:rPr lang="en-US" i="1" dirty="0"/>
              <a:t> K.</a:t>
            </a:r>
            <a:r>
              <a:rPr lang="en-US" dirty="0"/>
              <a:t> Industry choice by young entrepreneurs in different country settings: </a:t>
            </a:r>
            <a:r>
              <a:rPr lang="en-US" dirty="0" smtClean="0"/>
              <a:t>The </a:t>
            </a:r>
            <a:r>
              <a:rPr lang="en-US" dirty="0"/>
              <a:t>role of human and financial capital. Working Paper # 19 (E)–2015. Graduate School of Management, St. Petersburg University: </a:t>
            </a:r>
            <a:r>
              <a:rPr lang="en-US" dirty="0" err="1"/>
              <a:t>SPb</a:t>
            </a:r>
            <a:r>
              <a:rPr lang="en-US" dirty="0"/>
              <a:t>, 2015</a:t>
            </a:r>
            <a:r>
              <a:rPr lang="en-US" dirty="0" smtClean="0"/>
              <a:t>.</a:t>
            </a:r>
            <a:endParaRPr lang="en-US" dirty="0"/>
          </a:p>
          <a:p>
            <a:pPr marL="358775" lvl="2" indent="-349250">
              <a:buClr>
                <a:srgbClr val="990000"/>
              </a:buClr>
              <a:buFont typeface="Arial" pitchFamily="34" charset="0"/>
              <a:buChar char="•"/>
            </a:pPr>
            <a:r>
              <a:rPr lang="en-US" i="1" dirty="0" err="1"/>
              <a:t>Shirokova</a:t>
            </a:r>
            <a:r>
              <a:rPr lang="en-US" i="1" dirty="0"/>
              <a:t> G., </a:t>
            </a:r>
            <a:r>
              <a:rPr lang="en-US" i="1" dirty="0" err="1"/>
              <a:t>Bogatyreva</a:t>
            </a:r>
            <a:r>
              <a:rPr lang="en-US" i="1" dirty="0"/>
              <a:t> K., Morris M. </a:t>
            </a:r>
            <a:r>
              <a:rPr lang="en-US" dirty="0"/>
              <a:t>Expertise, University Infrastructure and Cognitive Logic: Assessing Students who Start Ventures. Working Paper # 1 (E)–2014. Graduate School of Management, St. Petersburg University: </a:t>
            </a:r>
            <a:r>
              <a:rPr lang="en-US" dirty="0" err="1"/>
              <a:t>SPb</a:t>
            </a:r>
            <a:r>
              <a:rPr lang="en-US" dirty="0"/>
              <a:t>, 2014</a:t>
            </a:r>
            <a:r>
              <a:rPr lang="en-US" dirty="0" smtClean="0"/>
              <a:t>.</a:t>
            </a:r>
            <a:endParaRPr lang="en-US" dirty="0"/>
          </a:p>
          <a:p>
            <a:pPr marL="358775" lvl="2" indent="-349250">
              <a:buClr>
                <a:srgbClr val="990000"/>
              </a:buClr>
              <a:buFont typeface="Arial" pitchFamily="34" charset="0"/>
              <a:buChar char="•"/>
            </a:pPr>
            <a:r>
              <a:rPr lang="en-US" i="1" dirty="0" err="1"/>
              <a:t>Manolova</a:t>
            </a:r>
            <a:r>
              <a:rPr lang="en-US" i="1" dirty="0"/>
              <a:t> T., </a:t>
            </a:r>
            <a:r>
              <a:rPr lang="en-US" i="1" dirty="0" err="1"/>
              <a:t>Shirokova</a:t>
            </a:r>
            <a:r>
              <a:rPr lang="en-US" i="1" dirty="0"/>
              <a:t> G., </a:t>
            </a:r>
            <a:r>
              <a:rPr lang="en-US" i="1" dirty="0" err="1"/>
              <a:t>Tsukanova</a:t>
            </a:r>
            <a:r>
              <a:rPr lang="en-US" i="1" dirty="0"/>
              <a:t> T., Edelman L. </a:t>
            </a:r>
            <a:r>
              <a:rPr lang="en-US" dirty="0"/>
              <a:t>The impact of family support on young nascent entrepreneurs’ start-up activities: </a:t>
            </a:r>
            <a:r>
              <a:rPr lang="en-US" dirty="0" smtClean="0"/>
              <a:t>A </a:t>
            </a:r>
            <a:r>
              <a:rPr lang="en-US" dirty="0"/>
              <a:t>family embeddedness perspective. Working Paper # 2 (E)–2014. Graduate School of Management, St. Petersburg University: </a:t>
            </a:r>
            <a:r>
              <a:rPr lang="en-US" dirty="0" err="1"/>
              <a:t>SPb</a:t>
            </a:r>
            <a:r>
              <a:rPr lang="en-US" dirty="0"/>
              <a:t>, 2014</a:t>
            </a:r>
            <a:r>
              <a:rPr lang="en-US" dirty="0" smtClean="0"/>
              <a:t>.</a:t>
            </a:r>
          </a:p>
          <a:p>
            <a:pPr marL="358775" lvl="2" indent="-349250">
              <a:buClr>
                <a:srgbClr val="990000"/>
              </a:buClr>
              <a:buFont typeface="Arial" pitchFamily="34" charset="0"/>
              <a:buChar char="•"/>
            </a:pPr>
            <a:endParaRPr lang="en-US" altLang="ru-RU" b="1" dirty="0" smtClean="0">
              <a:solidFill>
                <a:srgbClr val="990000"/>
              </a:solidFill>
            </a:endParaRPr>
          </a:p>
          <a:p>
            <a:pPr marL="358775" lvl="2" indent="-349250">
              <a:buClr>
                <a:srgbClr val="990000"/>
              </a:buClr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rgbClr val="990000"/>
                </a:solidFill>
              </a:rPr>
              <a:t>Для отчета</a:t>
            </a:r>
            <a:r>
              <a:rPr lang="en-US" altLang="ru-RU" b="1" dirty="0" smtClean="0">
                <a:solidFill>
                  <a:srgbClr val="990000"/>
                </a:solidFill>
              </a:rPr>
              <a:t>: </a:t>
            </a:r>
            <a:r>
              <a:rPr lang="ru-RU" altLang="ru-RU" dirty="0" smtClean="0"/>
              <a:t>копии титульных страниц с ссылкой на поддержку РНФ.</a:t>
            </a:r>
            <a:endParaRPr lang="en-US" altLang="ru-RU" dirty="0" smtClean="0"/>
          </a:p>
          <a:p>
            <a:pPr marL="358775" lvl="2" indent="-349250">
              <a:buClr>
                <a:srgbClr val="741324"/>
              </a:buCl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2</a:t>
            </a:r>
            <a:r>
              <a:rPr lang="ru-RU" dirty="0" smtClean="0">
                <a:solidFill>
                  <a:srgbClr val="990000"/>
                </a:solidFill>
              </a:rPr>
              <a:t>5</a:t>
            </a:r>
            <a:r>
              <a:rPr lang="en-US" dirty="0" smtClean="0">
                <a:solidFill>
                  <a:srgbClr val="990000"/>
                </a:solidFill>
              </a:rPr>
              <a:t>+ </a:t>
            </a:r>
            <a:r>
              <a:rPr lang="ru-RU" dirty="0" smtClean="0">
                <a:solidFill>
                  <a:srgbClr val="990000"/>
                </a:solidFill>
              </a:rPr>
              <a:t>выступлений на конференциях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823" y="1519707"/>
            <a:ext cx="10696977" cy="4657256"/>
          </a:xfrm>
        </p:spPr>
        <p:txBody>
          <a:bodyPr>
            <a:normAutofit fontScale="70000" lnSpcReduction="20000"/>
          </a:bodyPr>
          <a:lstStyle/>
          <a:p>
            <a:pPr marL="361950" lvl="2" indent="-314325">
              <a:buClr>
                <a:srgbClr val="990000"/>
              </a:buClr>
              <a:defRPr/>
            </a:pPr>
            <a:r>
              <a:rPr lang="en-US" dirty="0" err="1" smtClean="0"/>
              <a:t>Bogatyreva</a:t>
            </a:r>
            <a:r>
              <a:rPr lang="en-US" dirty="0" smtClean="0"/>
              <a:t> K., </a:t>
            </a:r>
            <a:r>
              <a:rPr lang="en-US" dirty="0" err="1" smtClean="0"/>
              <a:t>Shirokova</a:t>
            </a:r>
            <a:r>
              <a:rPr lang="en-US" dirty="0" smtClean="0"/>
              <a:t> G</a:t>
            </a:r>
            <a:r>
              <a:rPr lang="en-US" dirty="0"/>
              <a:t>., </a:t>
            </a:r>
            <a:r>
              <a:rPr lang="en-US" dirty="0" err="1"/>
              <a:t>Osiyevskyy</a:t>
            </a:r>
            <a:r>
              <a:rPr lang="en-US" dirty="0"/>
              <a:t> O</a:t>
            </a:r>
            <a:r>
              <a:rPr lang="en-US" dirty="0" smtClean="0"/>
              <a:t>. Intention-behavior translation in student entrepreneurship: An institutional perspective // RENT </a:t>
            </a:r>
            <a:r>
              <a:rPr lang="en-US" b="1" dirty="0" smtClean="0"/>
              <a:t>2016</a:t>
            </a:r>
          </a:p>
          <a:p>
            <a:pPr marL="361950" lvl="2" indent="-314325">
              <a:buClr>
                <a:srgbClr val="990000"/>
              </a:buClr>
              <a:defRPr/>
            </a:pPr>
            <a:r>
              <a:rPr lang="en-US" dirty="0" smtClean="0"/>
              <a:t>Laskovaia A., </a:t>
            </a:r>
            <a:r>
              <a:rPr lang="en-US" dirty="0" err="1" smtClean="0"/>
              <a:t>Shirokova</a:t>
            </a:r>
            <a:r>
              <a:rPr lang="en-US" dirty="0" smtClean="0"/>
              <a:t> G</a:t>
            </a:r>
            <a:r>
              <a:rPr lang="en-US" dirty="0"/>
              <a:t>., </a:t>
            </a:r>
            <a:r>
              <a:rPr lang="en-US" dirty="0" err="1"/>
              <a:t>Osiyevskyy</a:t>
            </a:r>
            <a:r>
              <a:rPr lang="en-US" dirty="0"/>
              <a:t> O. The Venture Cognitive Logic–Performance Link in Different Institutional </a:t>
            </a:r>
            <a:r>
              <a:rPr lang="en-US" dirty="0" smtClean="0"/>
              <a:t>Environments // </a:t>
            </a:r>
            <a:r>
              <a:rPr lang="en-US" dirty="0"/>
              <a:t>RENT </a:t>
            </a:r>
            <a:r>
              <a:rPr lang="en-US" b="1" dirty="0" smtClean="0"/>
              <a:t>2016</a:t>
            </a:r>
            <a:endParaRPr lang="ru-RU" dirty="0" smtClean="0"/>
          </a:p>
          <a:p>
            <a:pPr marL="361950" lvl="2" indent="-314325">
              <a:buClr>
                <a:srgbClr val="990000"/>
              </a:buClr>
              <a:defRPr/>
            </a:pPr>
            <a:r>
              <a:rPr lang="en-US" dirty="0" err="1" smtClean="0"/>
              <a:t>Bogatyreva</a:t>
            </a:r>
            <a:r>
              <a:rPr lang="en-US" dirty="0" smtClean="0"/>
              <a:t> </a:t>
            </a:r>
            <a:r>
              <a:rPr lang="en-US" dirty="0"/>
              <a:t>K., </a:t>
            </a:r>
            <a:r>
              <a:rPr lang="en-US" dirty="0" err="1"/>
              <a:t>Shirokova</a:t>
            </a:r>
            <a:r>
              <a:rPr lang="en-US" dirty="0"/>
              <a:t> G., </a:t>
            </a:r>
            <a:r>
              <a:rPr lang="en-US" dirty="0" err="1"/>
              <a:t>Osiyevskyy</a:t>
            </a:r>
            <a:r>
              <a:rPr lang="en-US" dirty="0"/>
              <a:t> O.</a:t>
            </a:r>
            <a:r>
              <a:rPr lang="ru-RU" dirty="0"/>
              <a:t> </a:t>
            </a:r>
            <a:r>
              <a:rPr lang="en-US" dirty="0"/>
              <a:t>The role of formal institutions in intention-behavior translation: the case of student entrepreneurship // GSOM Emerging Markets Conference: Business and Government Perspectives </a:t>
            </a:r>
            <a:r>
              <a:rPr lang="en-US" b="1" dirty="0"/>
              <a:t>2016</a:t>
            </a:r>
            <a:endParaRPr lang="en-US" dirty="0" smtClean="0"/>
          </a:p>
          <a:p>
            <a:pPr marL="361950" lvl="2" indent="-314325">
              <a:buClr>
                <a:srgbClr val="990000"/>
              </a:buClr>
              <a:defRPr/>
            </a:pPr>
            <a:r>
              <a:rPr lang="en-US" dirty="0" err="1" smtClean="0"/>
              <a:t>Shirokova</a:t>
            </a:r>
            <a:r>
              <a:rPr lang="en-US" dirty="0" smtClean="0"/>
              <a:t> </a:t>
            </a:r>
            <a:r>
              <a:rPr lang="en-US" dirty="0"/>
              <a:t>G., </a:t>
            </a:r>
            <a:r>
              <a:rPr lang="en-US" dirty="0" err="1"/>
              <a:t>Laskovaia</a:t>
            </a:r>
            <a:r>
              <a:rPr lang="en-US" dirty="0"/>
              <a:t> A., </a:t>
            </a:r>
            <a:r>
              <a:rPr lang="en-US" dirty="0" err="1"/>
              <a:t>Osiyevskyy</a:t>
            </a:r>
            <a:r>
              <a:rPr lang="en-US" dirty="0"/>
              <a:t> O.</a:t>
            </a:r>
            <a:r>
              <a:rPr lang="ru-RU" dirty="0"/>
              <a:t> </a:t>
            </a:r>
            <a:r>
              <a:rPr lang="en-US" dirty="0"/>
              <a:t>The interactive effects of venture cognitive logic and institutional environment on </a:t>
            </a:r>
            <a:r>
              <a:rPr lang="en-US" dirty="0" smtClean="0"/>
              <a:t>venture </a:t>
            </a:r>
            <a:r>
              <a:rPr lang="en-US" dirty="0"/>
              <a:t>performance</a:t>
            </a:r>
            <a:r>
              <a:rPr lang="ru-RU" dirty="0"/>
              <a:t> </a:t>
            </a:r>
            <a:r>
              <a:rPr lang="en-US" dirty="0" smtClean="0"/>
              <a:t>// </a:t>
            </a:r>
            <a:r>
              <a:rPr lang="en-US" dirty="0"/>
              <a:t>GSOM Emerging Markets Conference: Business and Government Perspectives </a:t>
            </a:r>
            <a:r>
              <a:rPr lang="en-US" b="1" dirty="0" smtClean="0"/>
              <a:t>2016</a:t>
            </a:r>
            <a:endParaRPr lang="en-US" dirty="0" smtClean="0"/>
          </a:p>
          <a:p>
            <a:pPr marL="361950" lvl="2" indent="-314325">
              <a:buClr>
                <a:srgbClr val="990000"/>
              </a:buClr>
              <a:defRPr/>
            </a:pPr>
            <a:r>
              <a:rPr lang="en-US" dirty="0" err="1" smtClean="0"/>
              <a:t>Bogatyreva</a:t>
            </a:r>
            <a:r>
              <a:rPr lang="en-US" dirty="0" smtClean="0"/>
              <a:t> </a:t>
            </a:r>
            <a:r>
              <a:rPr lang="en-US" dirty="0"/>
              <a:t>K., </a:t>
            </a:r>
            <a:r>
              <a:rPr lang="en-US" dirty="0" err="1"/>
              <a:t>Shirokova</a:t>
            </a:r>
            <a:r>
              <a:rPr lang="en-US" dirty="0"/>
              <a:t> G., </a:t>
            </a:r>
            <a:r>
              <a:rPr lang="en-US" dirty="0" err="1"/>
              <a:t>Osiyevskyy</a:t>
            </a:r>
            <a:r>
              <a:rPr lang="en-US" dirty="0"/>
              <a:t> O.</a:t>
            </a:r>
            <a:r>
              <a:rPr lang="ru-RU" dirty="0"/>
              <a:t> </a:t>
            </a:r>
            <a:r>
              <a:rPr lang="en-US" dirty="0"/>
              <a:t>Intention-behavior translation in student entrepreneurship: an institutional perspective </a:t>
            </a:r>
            <a:r>
              <a:rPr lang="en-US" dirty="0" smtClean="0"/>
              <a:t>// </a:t>
            </a:r>
            <a:r>
              <a:rPr lang="en-US" dirty="0"/>
              <a:t>ICSB </a:t>
            </a:r>
            <a:r>
              <a:rPr lang="en-US" b="1" dirty="0"/>
              <a:t>2016</a:t>
            </a:r>
            <a:r>
              <a:rPr lang="ru-RU" b="1" dirty="0"/>
              <a:t> </a:t>
            </a:r>
            <a:endParaRPr lang="en-US" b="1" dirty="0" smtClean="0"/>
          </a:p>
          <a:p>
            <a:pPr marL="361950" lvl="2" indent="-314325">
              <a:buClr>
                <a:srgbClr val="990000"/>
              </a:buClr>
              <a:defRPr/>
            </a:pPr>
            <a:r>
              <a:rPr lang="en-US" dirty="0" err="1"/>
              <a:t>Shirokova</a:t>
            </a:r>
            <a:r>
              <a:rPr lang="en-US" dirty="0"/>
              <a:t> G., </a:t>
            </a:r>
            <a:r>
              <a:rPr lang="en-US" dirty="0" err="1"/>
              <a:t>Tsukanova</a:t>
            </a:r>
            <a:r>
              <a:rPr lang="en-US" dirty="0"/>
              <a:t> T., Morris M. The Moderating Role of National Culture in the Relationship between University Offerings and Student Start-up Activities: An Embeddedness Perspective // UNESCO Conference on Rethinking and Foresight in the Iranian Teaching and Learning System in View of the Rapid Contemporary Global </a:t>
            </a:r>
            <a:r>
              <a:rPr lang="en-US" dirty="0" smtClean="0"/>
              <a:t>Changes</a:t>
            </a:r>
            <a:r>
              <a:rPr lang="ru-RU" dirty="0" smtClean="0"/>
              <a:t> </a:t>
            </a:r>
            <a:r>
              <a:rPr lang="ru-RU" b="1" dirty="0" smtClean="0"/>
              <a:t>2016</a:t>
            </a:r>
            <a:endParaRPr lang="en-US" b="1" dirty="0"/>
          </a:p>
          <a:p>
            <a:pPr marL="361950" lvl="2" indent="-314325">
              <a:buClr>
                <a:srgbClr val="990000"/>
              </a:buClr>
              <a:defRPr/>
            </a:pPr>
            <a:r>
              <a:rPr lang="en-US" dirty="0" err="1" smtClean="0"/>
              <a:t>Laskovaia</a:t>
            </a:r>
            <a:r>
              <a:rPr lang="en-US" dirty="0" smtClean="0"/>
              <a:t> </a:t>
            </a:r>
            <a:r>
              <a:rPr lang="en-US" dirty="0"/>
              <a:t>A., </a:t>
            </a:r>
            <a:r>
              <a:rPr lang="en-US" dirty="0" err="1"/>
              <a:t>Shirokova</a:t>
            </a:r>
            <a:r>
              <a:rPr lang="en-US" dirty="0"/>
              <a:t> G.</a:t>
            </a:r>
            <a:r>
              <a:rPr lang="ru-RU" dirty="0"/>
              <a:t> </a:t>
            </a:r>
            <a:r>
              <a:rPr lang="en-US" dirty="0"/>
              <a:t>Effectuation, causation and new venture performance: The moderating role of national culture </a:t>
            </a:r>
            <a:r>
              <a:rPr lang="en-US" dirty="0" smtClean="0"/>
              <a:t> // Academy </a:t>
            </a:r>
            <a:r>
              <a:rPr lang="en-US" dirty="0"/>
              <a:t>of Management </a:t>
            </a:r>
            <a:r>
              <a:rPr lang="en-US" b="1" dirty="0" smtClean="0"/>
              <a:t>2016</a:t>
            </a:r>
            <a:endParaRPr lang="en-US" dirty="0" smtClean="0"/>
          </a:p>
          <a:p>
            <a:pPr marL="361950" lvl="2" indent="-314325">
              <a:buClr>
                <a:srgbClr val="990000"/>
              </a:buClr>
              <a:defRPr/>
            </a:pPr>
            <a:r>
              <a:rPr lang="en-US" dirty="0" smtClean="0"/>
              <a:t>Edelman </a:t>
            </a:r>
            <a:r>
              <a:rPr lang="en-US" dirty="0"/>
              <a:t>L., </a:t>
            </a:r>
            <a:r>
              <a:rPr lang="en-US" dirty="0" err="1"/>
              <a:t>Manolova</a:t>
            </a:r>
            <a:r>
              <a:rPr lang="en-US" dirty="0"/>
              <a:t> T., </a:t>
            </a:r>
            <a:r>
              <a:rPr lang="en-US" dirty="0" err="1"/>
              <a:t>Shirokova</a:t>
            </a:r>
            <a:r>
              <a:rPr lang="en-US" dirty="0"/>
              <a:t> G., </a:t>
            </a:r>
            <a:r>
              <a:rPr lang="en-US" dirty="0" err="1"/>
              <a:t>Tsukanova</a:t>
            </a:r>
            <a:r>
              <a:rPr lang="en-US" dirty="0"/>
              <a:t> T. Student entrepreneurship in emerging markets: Can family support help overcome institutional voids? // Academy of </a:t>
            </a:r>
            <a:r>
              <a:rPr lang="en-US" dirty="0" smtClean="0"/>
              <a:t>Management </a:t>
            </a:r>
            <a:r>
              <a:rPr lang="en-US" b="1" dirty="0"/>
              <a:t>2016</a:t>
            </a:r>
          </a:p>
          <a:p>
            <a:pPr marL="361950" lvl="2" indent="-314325">
              <a:buClr>
                <a:srgbClr val="990000"/>
              </a:buClr>
              <a:defRPr/>
            </a:pPr>
            <a:r>
              <a:rPr lang="en-US" dirty="0" err="1" smtClean="0"/>
              <a:t>Laskovaia</a:t>
            </a:r>
            <a:r>
              <a:rPr lang="en-US" dirty="0" smtClean="0"/>
              <a:t> </a:t>
            </a:r>
            <a:r>
              <a:rPr lang="en-US" dirty="0"/>
              <a:t>A., Morris M., </a:t>
            </a:r>
            <a:r>
              <a:rPr lang="en-US" dirty="0" err="1"/>
              <a:t>Shirokova</a:t>
            </a:r>
            <a:r>
              <a:rPr lang="en-US" dirty="0"/>
              <a:t> G.</a:t>
            </a:r>
            <a:r>
              <a:rPr lang="ru-RU" dirty="0"/>
              <a:t> </a:t>
            </a:r>
            <a:r>
              <a:rPr lang="en-US" dirty="0"/>
              <a:t>Effectuation, causation and new venture performance: The moderating role of national culture </a:t>
            </a:r>
            <a:r>
              <a:rPr lang="en-US" dirty="0" smtClean="0"/>
              <a:t>// </a:t>
            </a:r>
            <a:r>
              <a:rPr lang="en-US" dirty="0"/>
              <a:t>4th Effectuation conference </a:t>
            </a:r>
            <a:r>
              <a:rPr lang="en-US" b="1" dirty="0"/>
              <a:t>2016</a:t>
            </a:r>
            <a:r>
              <a:rPr lang="ru-RU" b="1" dirty="0"/>
              <a:t> </a:t>
            </a:r>
            <a:endParaRPr lang="en-US" b="1" dirty="0" smtClean="0"/>
          </a:p>
          <a:p>
            <a:pPr marL="361950" lvl="2" indent="-314325">
              <a:buClr>
                <a:srgbClr val="990000"/>
              </a:buClr>
              <a:defRPr/>
            </a:pPr>
            <a:r>
              <a:rPr lang="en-US" dirty="0" smtClean="0"/>
              <a:t>Edelman </a:t>
            </a:r>
            <a:r>
              <a:rPr lang="en-US" dirty="0"/>
              <a:t>L., </a:t>
            </a:r>
            <a:r>
              <a:rPr lang="en-US" dirty="0" err="1"/>
              <a:t>Shirokova</a:t>
            </a:r>
            <a:r>
              <a:rPr lang="en-US" dirty="0"/>
              <a:t> G., </a:t>
            </a:r>
            <a:r>
              <a:rPr lang="en-US" dirty="0" err="1"/>
              <a:t>Tsukanova</a:t>
            </a:r>
            <a:r>
              <a:rPr lang="en-US" dirty="0"/>
              <a:t> T., </a:t>
            </a:r>
            <a:r>
              <a:rPr lang="en-US" dirty="0" err="1"/>
              <a:t>Manolova</a:t>
            </a:r>
            <a:r>
              <a:rPr lang="en-US" dirty="0"/>
              <a:t> T. Women nascent entrepreneurs in ecosystems: the importance of university and family // BCERC </a:t>
            </a:r>
            <a:r>
              <a:rPr lang="en-US" b="1" dirty="0"/>
              <a:t>2016</a:t>
            </a:r>
          </a:p>
          <a:p>
            <a:pPr marL="361950" lvl="2" indent="-314325">
              <a:buClr>
                <a:srgbClr val="990000"/>
              </a:buClr>
              <a:defRPr/>
            </a:pPr>
            <a:r>
              <a:rPr lang="en-US" dirty="0" err="1" smtClean="0"/>
              <a:t>Shirokova</a:t>
            </a:r>
            <a:r>
              <a:rPr lang="en-US" dirty="0" smtClean="0"/>
              <a:t> </a:t>
            </a:r>
            <a:r>
              <a:rPr lang="en-US" dirty="0"/>
              <a:t>G., </a:t>
            </a:r>
            <a:r>
              <a:rPr lang="en-US" dirty="0" err="1"/>
              <a:t>Tsukanova</a:t>
            </a:r>
            <a:r>
              <a:rPr lang="en-US" dirty="0"/>
              <a:t> T., Morris M. The Moderating Role of National Culture in the Relationship between University Offerings and Student Start-up Activities: An Embeddedness Perspective // USASBE Annual Conference</a:t>
            </a:r>
            <a:r>
              <a:rPr lang="ru-RU" dirty="0"/>
              <a:t> </a:t>
            </a:r>
            <a:r>
              <a:rPr lang="ru-RU" b="1" dirty="0" smtClean="0"/>
              <a:t>2016</a:t>
            </a:r>
            <a:endParaRPr lang="en-US" dirty="0" smtClean="0"/>
          </a:p>
          <a:p>
            <a:pPr marL="361950" lvl="2" indent="-314325">
              <a:buClr>
                <a:srgbClr val="990000"/>
              </a:buClr>
              <a:defRPr/>
            </a:pPr>
            <a:r>
              <a:rPr lang="en-US" dirty="0" err="1" smtClean="0"/>
              <a:t>Osyevskyy</a:t>
            </a:r>
            <a:r>
              <a:rPr lang="en-US" dirty="0" smtClean="0"/>
              <a:t> </a:t>
            </a:r>
            <a:r>
              <a:rPr lang="en-US" dirty="0"/>
              <a:t>O., </a:t>
            </a:r>
            <a:r>
              <a:rPr lang="en-US" dirty="0" err="1"/>
              <a:t>Bogatyreva</a:t>
            </a:r>
            <a:r>
              <a:rPr lang="en-US" dirty="0"/>
              <a:t>  K., </a:t>
            </a:r>
            <a:r>
              <a:rPr lang="en-US" dirty="0" err="1"/>
              <a:t>Shirokova</a:t>
            </a:r>
            <a:r>
              <a:rPr lang="en-US" dirty="0"/>
              <a:t> G. Cultural contingencies in in intention-behavior translation in student entrepreneurship: Do they matter? // USASBE Annual Conference</a:t>
            </a:r>
            <a:r>
              <a:rPr lang="ru-RU" dirty="0"/>
              <a:t> </a:t>
            </a:r>
            <a:r>
              <a:rPr lang="ru-RU" b="1" dirty="0" smtClean="0"/>
              <a:t>2016</a:t>
            </a:r>
            <a:endParaRPr lang="en-US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2</a:t>
            </a:r>
            <a:r>
              <a:rPr lang="ru-RU" dirty="0" smtClean="0">
                <a:solidFill>
                  <a:srgbClr val="990000"/>
                </a:solidFill>
              </a:rPr>
              <a:t>5</a:t>
            </a:r>
            <a:r>
              <a:rPr lang="en-US" dirty="0" smtClean="0">
                <a:solidFill>
                  <a:srgbClr val="990000"/>
                </a:solidFill>
              </a:rPr>
              <a:t>+</a:t>
            </a:r>
            <a:r>
              <a:rPr lang="ru-RU" dirty="0" smtClean="0">
                <a:solidFill>
                  <a:srgbClr val="990000"/>
                </a:solidFill>
              </a:rPr>
              <a:t> </a:t>
            </a:r>
            <a:r>
              <a:rPr lang="ru-RU" dirty="0" smtClean="0">
                <a:solidFill>
                  <a:srgbClr val="990000"/>
                </a:solidFill>
              </a:rPr>
              <a:t>выступлений на конференциях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00050" lvl="2" indent="-390525">
              <a:buClr>
                <a:srgbClr val="990000"/>
              </a:buClr>
              <a:defRPr/>
            </a:pPr>
            <a:r>
              <a:rPr lang="en-US" dirty="0" err="1"/>
              <a:t>Knatko</a:t>
            </a:r>
            <a:r>
              <a:rPr lang="en-US" dirty="0"/>
              <a:t> D., </a:t>
            </a:r>
            <a:r>
              <a:rPr lang="en-US" dirty="0" err="1"/>
              <a:t>Shirokova</a:t>
            </a:r>
            <a:r>
              <a:rPr lang="en-US" dirty="0"/>
              <a:t> G., </a:t>
            </a:r>
            <a:r>
              <a:rPr lang="en-US" dirty="0" err="1"/>
              <a:t>Bogatyreva</a:t>
            </a:r>
            <a:r>
              <a:rPr lang="en-US" dirty="0"/>
              <a:t> K. Industry choice in entrepreneurship: the role of resources and country related contingencies // GSOM Emerging Markets Conference: Business and Government Perspectives </a:t>
            </a:r>
            <a:r>
              <a:rPr lang="en-US" b="1" dirty="0"/>
              <a:t>2015</a:t>
            </a:r>
          </a:p>
          <a:p>
            <a:pPr marL="400050" lvl="2" indent="-390525">
              <a:buClr>
                <a:srgbClr val="990000"/>
              </a:buClr>
              <a:defRPr/>
            </a:pPr>
            <a:r>
              <a:rPr lang="en-US" dirty="0" err="1"/>
              <a:t>Tsukanova</a:t>
            </a:r>
            <a:r>
              <a:rPr lang="en-US" dirty="0"/>
              <a:t> T., </a:t>
            </a:r>
            <a:r>
              <a:rPr lang="en-US" dirty="0" err="1"/>
              <a:t>Shirokova</a:t>
            </a:r>
            <a:r>
              <a:rPr lang="en-US" dirty="0"/>
              <a:t> G., Morris M. The Role of National Culture and University Context in Fostering Student Start-up Activities: Embeddedness Perspective // GSOM Emerging Markets Conference: Business and Government Perspectives </a:t>
            </a:r>
            <a:r>
              <a:rPr lang="en-US" b="1" dirty="0"/>
              <a:t>2015</a:t>
            </a:r>
          </a:p>
          <a:p>
            <a:pPr marL="400050" lvl="2" indent="-390525">
              <a:buClr>
                <a:srgbClr val="990000"/>
              </a:buClr>
              <a:defRPr/>
            </a:pPr>
            <a:r>
              <a:rPr lang="en-US" dirty="0" smtClean="0"/>
              <a:t>Edelman </a:t>
            </a:r>
            <a:r>
              <a:rPr lang="en-US" dirty="0"/>
              <a:t>L., </a:t>
            </a:r>
            <a:r>
              <a:rPr lang="en-US" dirty="0" err="1"/>
              <a:t>Manolova</a:t>
            </a:r>
            <a:r>
              <a:rPr lang="en-US" dirty="0"/>
              <a:t> T., </a:t>
            </a:r>
            <a:r>
              <a:rPr lang="en-US" dirty="0" err="1"/>
              <a:t>Shirokova</a:t>
            </a:r>
            <a:r>
              <a:rPr lang="en-US" dirty="0"/>
              <a:t> G., </a:t>
            </a:r>
            <a:r>
              <a:rPr lang="en-US" dirty="0" err="1"/>
              <a:t>Tsukanova</a:t>
            </a:r>
            <a:r>
              <a:rPr lang="en-US" dirty="0"/>
              <a:t> T. The impact of family support on young female entrepreneurs’ start-up activities // Diana International Research Conference </a:t>
            </a:r>
            <a:r>
              <a:rPr lang="en-US" b="1" dirty="0"/>
              <a:t>2015</a:t>
            </a:r>
          </a:p>
          <a:p>
            <a:pPr marL="400050" lvl="2" indent="-390525">
              <a:buClr>
                <a:srgbClr val="990000"/>
              </a:buClr>
              <a:defRPr/>
            </a:pPr>
            <a:r>
              <a:rPr lang="en-US" dirty="0"/>
              <a:t>Edelman L., </a:t>
            </a:r>
            <a:r>
              <a:rPr lang="en-US" dirty="0" err="1"/>
              <a:t>Manolova</a:t>
            </a:r>
            <a:r>
              <a:rPr lang="en-US" dirty="0"/>
              <a:t> T., </a:t>
            </a:r>
            <a:r>
              <a:rPr lang="en-US" dirty="0" err="1"/>
              <a:t>Shirokova</a:t>
            </a:r>
            <a:r>
              <a:rPr lang="en-US" dirty="0"/>
              <a:t> G., </a:t>
            </a:r>
            <a:r>
              <a:rPr lang="en-US" dirty="0" err="1"/>
              <a:t>Tsukanova</a:t>
            </a:r>
            <a:r>
              <a:rPr lang="en-US" dirty="0"/>
              <a:t> T. Family support and young entrepreneurs’ start-up activities in an emerging and developed economy context: an empirical exploration // Academy of International Business Conference </a:t>
            </a:r>
            <a:r>
              <a:rPr lang="en-US" b="1" dirty="0" smtClean="0"/>
              <a:t>2015</a:t>
            </a:r>
          </a:p>
          <a:p>
            <a:pPr marL="400050" lvl="2" indent="-390525">
              <a:buClr>
                <a:srgbClr val="990000"/>
              </a:buClr>
              <a:defRPr/>
            </a:pPr>
            <a:r>
              <a:rPr lang="en-US" dirty="0" smtClean="0"/>
              <a:t>Edelman </a:t>
            </a:r>
            <a:r>
              <a:rPr lang="en-US" dirty="0"/>
              <a:t>L., </a:t>
            </a:r>
            <a:r>
              <a:rPr lang="en-US" dirty="0" err="1"/>
              <a:t>Manolova</a:t>
            </a:r>
            <a:r>
              <a:rPr lang="en-US" dirty="0"/>
              <a:t> T., </a:t>
            </a:r>
            <a:r>
              <a:rPr lang="en-US" dirty="0" err="1"/>
              <a:t>Shirokova</a:t>
            </a:r>
            <a:r>
              <a:rPr lang="en-US" dirty="0"/>
              <a:t> G., </a:t>
            </a:r>
            <a:r>
              <a:rPr lang="en-US" dirty="0" err="1"/>
              <a:t>Tsukanova</a:t>
            </a:r>
            <a:r>
              <a:rPr lang="en-US" dirty="0"/>
              <a:t> T. The impact of family support on young entrepreneurs’ start-up activities  // Academy of Management Conference </a:t>
            </a:r>
            <a:r>
              <a:rPr lang="en-US" b="1" dirty="0"/>
              <a:t>2015</a:t>
            </a:r>
          </a:p>
          <a:p>
            <a:pPr marL="400050" lvl="2" indent="-390525">
              <a:buClr>
                <a:srgbClr val="990000"/>
              </a:buClr>
              <a:defRPr/>
            </a:pPr>
            <a:r>
              <a:rPr lang="en-US" dirty="0" smtClean="0"/>
              <a:t>Edelman </a:t>
            </a:r>
            <a:r>
              <a:rPr lang="en-US" dirty="0"/>
              <a:t>L., </a:t>
            </a:r>
            <a:r>
              <a:rPr lang="en-US" dirty="0" err="1"/>
              <a:t>Manolova</a:t>
            </a:r>
            <a:r>
              <a:rPr lang="en-US" dirty="0"/>
              <a:t> T., </a:t>
            </a:r>
            <a:r>
              <a:rPr lang="en-US" dirty="0" err="1"/>
              <a:t>Shirokova</a:t>
            </a:r>
            <a:r>
              <a:rPr lang="en-US" dirty="0"/>
              <a:t> G., </a:t>
            </a:r>
            <a:r>
              <a:rPr lang="en-US" dirty="0" err="1"/>
              <a:t>Tsukanova</a:t>
            </a:r>
            <a:r>
              <a:rPr lang="en-US" dirty="0"/>
              <a:t> T. Overcoming institutional voids: the impact of family support on young entrepreneurship in emerging markets // Strategic Management Society Conference </a:t>
            </a:r>
            <a:r>
              <a:rPr lang="en-US" b="1" dirty="0"/>
              <a:t>2015</a:t>
            </a:r>
            <a:endParaRPr lang="ru-RU" b="1" dirty="0"/>
          </a:p>
          <a:p>
            <a:pPr marL="400050" lvl="2" indent="-390525">
              <a:buClr>
                <a:srgbClr val="990000"/>
              </a:buClr>
              <a:defRPr/>
            </a:pPr>
            <a:r>
              <a:rPr lang="en-US" dirty="0" err="1"/>
              <a:t>Shirokova</a:t>
            </a:r>
            <a:r>
              <a:rPr lang="en-US" dirty="0"/>
              <a:t> G., </a:t>
            </a:r>
            <a:r>
              <a:rPr lang="en-US" dirty="0" err="1"/>
              <a:t>Beliaeva</a:t>
            </a:r>
            <a:r>
              <a:rPr lang="en-US" dirty="0"/>
              <a:t> T., </a:t>
            </a:r>
            <a:r>
              <a:rPr lang="en-US" dirty="0" err="1"/>
              <a:t>Laskovaia</a:t>
            </a:r>
            <a:r>
              <a:rPr lang="en-US" dirty="0"/>
              <a:t> A. Exploring the Relationship between Entrepreneurship Education and Students’ Entrepreneurial Intentions: the Moderating Role of National Culture // Strategic Management Society Conference </a:t>
            </a:r>
            <a:r>
              <a:rPr lang="en-US" b="1" dirty="0"/>
              <a:t>2015</a:t>
            </a:r>
            <a:endParaRPr lang="ru-RU" b="1" dirty="0"/>
          </a:p>
          <a:p>
            <a:pPr marL="400050" lvl="2" indent="-390525">
              <a:buClr>
                <a:srgbClr val="990000"/>
              </a:buClr>
              <a:defRPr/>
            </a:pPr>
            <a:r>
              <a:rPr lang="en-US" dirty="0" err="1"/>
              <a:t>Shirokova</a:t>
            </a:r>
            <a:r>
              <a:rPr lang="en-US" dirty="0"/>
              <a:t> G., </a:t>
            </a:r>
            <a:r>
              <a:rPr lang="en-US" dirty="0" err="1"/>
              <a:t>Osiyevskyy</a:t>
            </a:r>
            <a:r>
              <a:rPr lang="en-US" dirty="0"/>
              <a:t> O., Morris M., </a:t>
            </a:r>
            <a:r>
              <a:rPr lang="en-US" dirty="0" err="1"/>
              <a:t>Bogatyreva</a:t>
            </a:r>
            <a:r>
              <a:rPr lang="en-US" dirty="0"/>
              <a:t> K. Expertise, University Infrastructure and Cognitive Logic: Assessing Students Who Start Ventures // USASBE Annual conference </a:t>
            </a:r>
            <a:r>
              <a:rPr lang="en-US" b="1" dirty="0"/>
              <a:t>2015</a:t>
            </a:r>
          </a:p>
          <a:p>
            <a:pPr marL="400050" lvl="2" indent="-390525">
              <a:buClr>
                <a:srgbClr val="990000"/>
              </a:buClr>
              <a:defRPr/>
            </a:pPr>
            <a:r>
              <a:rPr lang="en-US" dirty="0" err="1" smtClean="0"/>
              <a:t>Shirokova</a:t>
            </a:r>
            <a:r>
              <a:rPr lang="en-US" dirty="0" smtClean="0"/>
              <a:t> </a:t>
            </a:r>
            <a:r>
              <a:rPr lang="en-US" dirty="0"/>
              <a:t>G., </a:t>
            </a:r>
            <a:r>
              <a:rPr lang="en-US" dirty="0" err="1"/>
              <a:t>Osiyevskyy</a:t>
            </a:r>
            <a:r>
              <a:rPr lang="en-US" dirty="0"/>
              <a:t> O., </a:t>
            </a:r>
            <a:r>
              <a:rPr lang="en-US" dirty="0" err="1"/>
              <a:t>Bogatyreva</a:t>
            </a:r>
            <a:r>
              <a:rPr lang="en-US" dirty="0"/>
              <a:t> K. Exploring the intention-behavior link in student entrepreneurship // RENT </a:t>
            </a:r>
            <a:r>
              <a:rPr lang="en-US" b="1" dirty="0"/>
              <a:t>2015</a:t>
            </a:r>
            <a:endParaRPr lang="ru-RU" b="1" dirty="0"/>
          </a:p>
          <a:p>
            <a:pPr marL="400050" lvl="2" indent="-390525">
              <a:buClr>
                <a:srgbClr val="990000"/>
              </a:buClr>
              <a:defRPr/>
            </a:pPr>
            <a:r>
              <a:rPr lang="en-US" dirty="0" err="1" smtClean="0"/>
              <a:t>Bogatyreva</a:t>
            </a:r>
            <a:r>
              <a:rPr lang="en-US" dirty="0" smtClean="0"/>
              <a:t> K.</a:t>
            </a:r>
            <a:r>
              <a:rPr lang="ru-RU" dirty="0"/>
              <a:t>,</a:t>
            </a:r>
            <a:r>
              <a:rPr lang="en-US" dirty="0" smtClean="0"/>
              <a:t> </a:t>
            </a:r>
            <a:r>
              <a:rPr lang="en-US" dirty="0" err="1"/>
              <a:t>Knatko</a:t>
            </a:r>
            <a:r>
              <a:rPr lang="en-US" dirty="0"/>
              <a:t> </a:t>
            </a:r>
            <a:r>
              <a:rPr lang="en-US" dirty="0" smtClean="0"/>
              <a:t>D.</a:t>
            </a:r>
            <a:r>
              <a:rPr lang="ru-RU" dirty="0" smtClean="0"/>
              <a:t> </a:t>
            </a:r>
            <a:r>
              <a:rPr lang="en-US" dirty="0" smtClean="0"/>
              <a:t>Young </a:t>
            </a:r>
            <a:r>
              <a:rPr lang="en-US" dirty="0"/>
              <a:t>entrepreneurs’ industry choice: influence of resources and country settings // RENT </a:t>
            </a:r>
            <a:r>
              <a:rPr lang="en-US" b="1" dirty="0"/>
              <a:t>2015</a:t>
            </a:r>
          </a:p>
          <a:p>
            <a:pPr marL="400050" lvl="2" indent="-390525">
              <a:buClr>
                <a:srgbClr val="990000"/>
              </a:buClr>
              <a:defRPr/>
            </a:pPr>
            <a:r>
              <a:rPr lang="en-US" dirty="0" err="1"/>
              <a:t>Shirokova</a:t>
            </a:r>
            <a:r>
              <a:rPr lang="en-US" dirty="0"/>
              <a:t> G., </a:t>
            </a:r>
            <a:r>
              <a:rPr lang="en-US" dirty="0" err="1"/>
              <a:t>Bogatyreva</a:t>
            </a:r>
            <a:r>
              <a:rPr lang="en-US" dirty="0"/>
              <a:t> K., </a:t>
            </a:r>
            <a:r>
              <a:rPr lang="en-US" dirty="0" err="1"/>
              <a:t>Galkina</a:t>
            </a:r>
            <a:r>
              <a:rPr lang="en-US" dirty="0"/>
              <a:t> T. University Entrepreneurial Environment as an Antecedent of Causal and Effectual Reasoning of Student Entrepreneurs // The 34th Strategic Management Society (SMS) Annual International Conference </a:t>
            </a:r>
            <a:r>
              <a:rPr lang="en-US" b="1" dirty="0"/>
              <a:t>2014</a:t>
            </a:r>
          </a:p>
          <a:p>
            <a:pPr marL="400050" lvl="2" indent="-390525">
              <a:buClr>
                <a:srgbClr val="990000"/>
              </a:buClr>
              <a:defRPr/>
            </a:pPr>
            <a:r>
              <a:rPr lang="en-US" dirty="0" err="1"/>
              <a:t>Shirokova</a:t>
            </a:r>
            <a:r>
              <a:rPr lang="en-US" dirty="0"/>
              <a:t> G., </a:t>
            </a:r>
            <a:r>
              <a:rPr lang="en-US" dirty="0" err="1"/>
              <a:t>Bogatyreva</a:t>
            </a:r>
            <a:r>
              <a:rPr lang="en-US" dirty="0"/>
              <a:t> K., </a:t>
            </a:r>
            <a:r>
              <a:rPr lang="en-US" dirty="0" err="1"/>
              <a:t>Galkina</a:t>
            </a:r>
            <a:r>
              <a:rPr lang="en-US" dirty="0"/>
              <a:t> T. The influence of University Infrastructure on Effectual and Causal Reasoning of Student Entrepreneurs // GSOM Emerging Markets Conference: Business and Government Perspectives </a:t>
            </a:r>
            <a:r>
              <a:rPr lang="en-US" b="1" dirty="0"/>
              <a:t>2014</a:t>
            </a:r>
          </a:p>
          <a:p>
            <a:pPr marL="400050" lvl="2" indent="-390525">
              <a:buClr>
                <a:srgbClr val="990000"/>
              </a:buClr>
              <a:defRPr/>
            </a:pPr>
            <a:r>
              <a:rPr lang="en-US" dirty="0" err="1"/>
              <a:t>Iakovleva</a:t>
            </a:r>
            <a:r>
              <a:rPr lang="en-US" dirty="0"/>
              <a:t> T., </a:t>
            </a:r>
            <a:r>
              <a:rPr lang="en-US" dirty="0" err="1"/>
              <a:t>Shirokova</a:t>
            </a:r>
            <a:r>
              <a:rPr lang="en-US" dirty="0"/>
              <a:t> G., </a:t>
            </a:r>
            <a:r>
              <a:rPr lang="en-US" dirty="0" err="1"/>
              <a:t>Tsukanova</a:t>
            </a:r>
            <a:r>
              <a:rPr lang="en-US" dirty="0"/>
              <a:t> T. Impact of University Context on entrepreneurial intentions: the case of Russia // RENT </a:t>
            </a:r>
            <a:r>
              <a:rPr lang="en-US" b="1" dirty="0"/>
              <a:t>2014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1 монография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952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Факторы формирования </a:t>
            </a:r>
            <a:r>
              <a:rPr lang="ru-RU" b="1" dirty="0" smtClean="0"/>
              <a:t>предпринимательской активности </a:t>
            </a:r>
            <a:r>
              <a:rPr lang="ru-RU" b="1" dirty="0"/>
              <a:t>студентов: </a:t>
            </a:r>
            <a:r>
              <a:rPr lang="ru-RU" b="1" dirty="0" smtClean="0"/>
              <a:t>коллективная </a:t>
            </a:r>
            <a:r>
              <a:rPr lang="ru-RU" b="1" dirty="0"/>
              <a:t>монография </a:t>
            </a:r>
            <a:r>
              <a:rPr lang="ru-RU" dirty="0" smtClean="0"/>
              <a:t>/ </a:t>
            </a:r>
            <a:r>
              <a:rPr lang="ru-RU" dirty="0"/>
              <a:t>Г. В. Широкова (науч. ред.); Т. В. Беляева, К. А. Богатырева, Д. М. </a:t>
            </a:r>
            <a:r>
              <a:rPr lang="ru-RU" dirty="0" err="1"/>
              <a:t>Кнатько</a:t>
            </a:r>
            <a:r>
              <a:rPr lang="ru-RU" dirty="0"/>
              <a:t>, А. К. Ласковая, Т. С. </a:t>
            </a:r>
            <a:r>
              <a:rPr lang="ru-RU" dirty="0" err="1"/>
              <a:t>Манолова</a:t>
            </a:r>
            <a:r>
              <a:rPr lang="ru-RU" dirty="0"/>
              <a:t>, М. Г. Мор- рис, А.В. </a:t>
            </a:r>
            <a:r>
              <a:rPr lang="ru-RU" dirty="0" err="1"/>
              <a:t>Осиевскии</a:t>
            </a:r>
            <a:r>
              <a:rPr lang="ru-RU" dirty="0"/>
              <a:t>̆, Т.В. Цуканова, Г.В. Широкова, Л.Ф. </a:t>
            </a:r>
            <a:r>
              <a:rPr lang="ru-RU" dirty="0" err="1"/>
              <a:t>Эдельман</a:t>
            </a:r>
            <a:r>
              <a:rPr lang="ru-RU" dirty="0"/>
              <a:t>; С.-</a:t>
            </a:r>
            <a:r>
              <a:rPr lang="ru-RU" dirty="0" err="1"/>
              <a:t>Петерб</a:t>
            </a:r>
            <a:r>
              <a:rPr lang="ru-RU" dirty="0"/>
              <a:t>. гос. ун-т. — СПб.: Изд-во С.-</a:t>
            </a:r>
            <a:r>
              <a:rPr lang="ru-RU" dirty="0" err="1"/>
              <a:t>Петерб</a:t>
            </a:r>
            <a:r>
              <a:rPr lang="ru-RU" dirty="0"/>
              <a:t>. гос. ун-та, 2016. — 344 с.</a:t>
            </a:r>
          </a:p>
          <a:p>
            <a:pPr marL="0" indent="0">
              <a:buNone/>
            </a:pPr>
            <a:r>
              <a:rPr lang="ru-RU" dirty="0"/>
              <a:t>ISBN 978-5-288-05690-1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15</a:t>
            </a:fld>
            <a:endParaRPr lang="ru-RU"/>
          </a:p>
        </p:txBody>
      </p:sp>
      <p:pic>
        <p:nvPicPr>
          <p:cNvPr id="1026" name="Picture 2" descr="http://gsom.spbu.ru/files/council/oblozhka_koll_monogr_shirokova_g_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61" y="3690937"/>
            <a:ext cx="19050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Семинары, программы курсов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8775" lvl="1" indent="-349250">
              <a:buClr>
                <a:srgbClr val="990000"/>
              </a:buClr>
              <a:buFont typeface="Arial" pitchFamily="34" charset="0"/>
              <a:buChar char="•"/>
            </a:pPr>
            <a:r>
              <a:rPr lang="ru-RU" altLang="ru-RU" dirty="0"/>
              <a:t>Организация научно-исследовательских семинаров </a:t>
            </a:r>
            <a:r>
              <a:rPr lang="en-US" altLang="ru-RU" dirty="0"/>
              <a:t>(</a:t>
            </a:r>
            <a:r>
              <a:rPr lang="ru-RU" altLang="ru-RU" dirty="0"/>
              <a:t>октябрь </a:t>
            </a:r>
            <a:r>
              <a:rPr lang="en-US" altLang="ru-RU" dirty="0"/>
              <a:t>2014, 2015</a:t>
            </a:r>
            <a:r>
              <a:rPr lang="ru-RU" altLang="ru-RU" dirty="0"/>
              <a:t>, ноябрь 2016</a:t>
            </a:r>
            <a:r>
              <a:rPr lang="en-US" altLang="ru-RU" dirty="0" smtClean="0"/>
              <a:t>)</a:t>
            </a:r>
            <a:endParaRPr lang="ru-RU" altLang="ru-RU" dirty="0" smtClean="0"/>
          </a:p>
          <a:p>
            <a:pPr marL="358775" lvl="1" indent="-349250">
              <a:buClr>
                <a:srgbClr val="990000"/>
              </a:buClr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rgbClr val="990000"/>
                </a:solidFill>
              </a:rPr>
              <a:t>Для </a:t>
            </a:r>
            <a:r>
              <a:rPr lang="ru-RU" altLang="ru-RU" b="1" dirty="0">
                <a:solidFill>
                  <a:srgbClr val="990000"/>
                </a:solidFill>
              </a:rPr>
              <a:t>отчета</a:t>
            </a:r>
            <a:r>
              <a:rPr lang="en-US" altLang="ru-RU" b="1" dirty="0">
                <a:solidFill>
                  <a:srgbClr val="990000"/>
                </a:solidFill>
              </a:rPr>
              <a:t>: </a:t>
            </a:r>
            <a:r>
              <a:rPr lang="ru-RU" altLang="ru-RU" dirty="0"/>
              <a:t>приказ и программы семинаров</a:t>
            </a:r>
            <a:endParaRPr lang="en-US" altLang="ru-RU" dirty="0"/>
          </a:p>
          <a:p>
            <a:pPr marL="358775" lvl="1" indent="-349250">
              <a:buClr>
                <a:srgbClr val="990000"/>
              </a:buClr>
              <a:buFont typeface="Arial" pitchFamily="34" charset="0"/>
              <a:buChar char="•"/>
            </a:pPr>
            <a:endParaRPr lang="en-US" altLang="ru-RU" dirty="0"/>
          </a:p>
          <a:p>
            <a:pPr marL="358775" lvl="1" indent="-349250">
              <a:buClr>
                <a:srgbClr val="990000"/>
              </a:buClr>
              <a:buFont typeface="Arial" pitchFamily="34" charset="0"/>
              <a:buChar char="•"/>
            </a:pPr>
            <a:r>
              <a:rPr lang="ru-RU" altLang="ru-RU" dirty="0"/>
              <a:t>Внедрение результатов в образовательный процесс </a:t>
            </a:r>
            <a:r>
              <a:rPr lang="en-US" altLang="ru-RU" dirty="0"/>
              <a:t>(</a:t>
            </a:r>
            <a:r>
              <a:rPr lang="ru-RU" altLang="ru-RU" dirty="0"/>
              <a:t>программы курсов</a:t>
            </a:r>
            <a:r>
              <a:rPr lang="en-US" altLang="ru-RU" dirty="0" smtClean="0"/>
              <a:t>)</a:t>
            </a:r>
            <a:endParaRPr lang="ru-RU" altLang="ru-RU" dirty="0" smtClean="0"/>
          </a:p>
          <a:p>
            <a:pPr marL="815975" lvl="2" indent="-349250">
              <a:buClr>
                <a:srgbClr val="990000"/>
              </a:buClr>
              <a:buFont typeface="Arial" pitchFamily="34" charset="0"/>
              <a:buChar char="•"/>
            </a:pPr>
            <a:r>
              <a:rPr lang="en-US" altLang="ru-RU" dirty="0" smtClean="0"/>
              <a:t>Entrepreneurship </a:t>
            </a:r>
            <a:r>
              <a:rPr lang="en-US" altLang="ru-RU" dirty="0"/>
              <a:t>(</a:t>
            </a:r>
            <a:r>
              <a:rPr lang="ru-RU" altLang="ru-RU" dirty="0"/>
              <a:t>бакалавриат</a:t>
            </a:r>
            <a:r>
              <a:rPr lang="en-US" altLang="ru-RU" dirty="0" smtClean="0"/>
              <a:t>)</a:t>
            </a:r>
            <a:endParaRPr lang="ru-RU" altLang="ru-RU" dirty="0" smtClean="0"/>
          </a:p>
          <a:p>
            <a:pPr marL="815975" lvl="2" indent="-349250">
              <a:buClr>
                <a:srgbClr val="990000"/>
              </a:buClr>
              <a:buFont typeface="Arial" pitchFamily="34" charset="0"/>
              <a:buChar char="•"/>
            </a:pPr>
            <a:r>
              <a:rPr lang="ru-RU" altLang="ru-RU" dirty="0" smtClean="0"/>
              <a:t>Предпринимательство </a:t>
            </a:r>
            <a:r>
              <a:rPr lang="en-US" altLang="ru-RU" dirty="0"/>
              <a:t>(EMBA</a:t>
            </a:r>
            <a:r>
              <a:rPr lang="en-US" altLang="ru-RU" dirty="0" smtClean="0"/>
              <a:t>)</a:t>
            </a:r>
            <a:endParaRPr lang="en-US" altLang="ru-RU" dirty="0"/>
          </a:p>
          <a:p>
            <a:pPr marL="358775" lvl="1" indent="-349250">
              <a:buClr>
                <a:srgbClr val="990000"/>
              </a:buClr>
              <a:buFont typeface="Arial" pitchFamily="34" charset="0"/>
              <a:buChar char="•"/>
            </a:pPr>
            <a:r>
              <a:rPr lang="ru-RU" altLang="ru-RU" b="1" dirty="0">
                <a:solidFill>
                  <a:srgbClr val="990000"/>
                </a:solidFill>
              </a:rPr>
              <a:t>Для отчета</a:t>
            </a:r>
            <a:r>
              <a:rPr lang="en-US" altLang="ru-RU" b="1" dirty="0">
                <a:solidFill>
                  <a:srgbClr val="990000"/>
                </a:solidFill>
              </a:rPr>
              <a:t>: </a:t>
            </a:r>
            <a:r>
              <a:rPr lang="ru-RU" altLang="ru-RU" dirty="0"/>
              <a:t>измененные программы </a:t>
            </a:r>
            <a:r>
              <a:rPr lang="ru-RU" altLang="ru-RU" dirty="0" smtClean="0"/>
              <a:t>курсов</a:t>
            </a:r>
            <a:endParaRPr lang="en-US" altLang="ru-RU" dirty="0"/>
          </a:p>
          <a:p>
            <a:pPr marL="358775" lvl="1" indent="-349250">
              <a:buClr>
                <a:srgbClr val="990000"/>
              </a:buClr>
              <a:buFont typeface="Arial" pitchFamily="34" charset="0"/>
              <a:buChar char="•"/>
            </a:pPr>
            <a:endParaRPr lang="en-US" altLang="ru-RU" dirty="0"/>
          </a:p>
          <a:p>
            <a:pPr marL="358775" lvl="1" indent="-349250">
              <a:buClr>
                <a:srgbClr val="990000"/>
              </a:buClr>
              <a:buFont typeface="Arial" pitchFamily="34" charset="0"/>
              <a:buChar char="•"/>
            </a:pPr>
            <a:r>
              <a:rPr lang="ru-RU" altLang="ru-RU" dirty="0"/>
              <a:t>Подготовка отчета –</a:t>
            </a:r>
            <a:r>
              <a:rPr lang="en-US" altLang="ru-RU" dirty="0"/>
              <a:t> </a:t>
            </a:r>
            <a:r>
              <a:rPr lang="en-US" altLang="ru-RU" dirty="0" smtClean="0"/>
              <a:t>2016</a:t>
            </a:r>
            <a:endParaRPr lang="ru-RU" altLang="ru-RU" dirty="0" smtClean="0"/>
          </a:p>
          <a:p>
            <a:pPr marL="815975" lvl="2" indent="-349250">
              <a:buClr>
                <a:srgbClr val="990000"/>
              </a:buClr>
              <a:buFont typeface="Arial" pitchFamily="34" charset="0"/>
              <a:buChar char="•"/>
            </a:pPr>
            <a:r>
              <a:rPr lang="ru-RU" altLang="ru-RU" dirty="0" smtClean="0"/>
              <a:t>Обзор литературы</a:t>
            </a:r>
          </a:p>
          <a:p>
            <a:pPr marL="815975" lvl="2" indent="-349250">
              <a:buClr>
                <a:srgbClr val="990000"/>
              </a:buClr>
              <a:buFont typeface="Arial" pitchFamily="34" charset="0"/>
              <a:buChar char="•"/>
            </a:pPr>
            <a:r>
              <a:rPr lang="ru-RU" altLang="ru-RU" dirty="0" smtClean="0"/>
              <a:t>Концептуальные </a:t>
            </a:r>
            <a:r>
              <a:rPr lang="ru-RU" altLang="ru-RU" dirty="0"/>
              <a:t>модели и методология исследования</a:t>
            </a:r>
            <a:endParaRPr lang="en-US" altLang="ru-RU" dirty="0"/>
          </a:p>
          <a:p>
            <a:pPr marL="358775" indent="-34925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1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Вклад участников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683881"/>
              </p:ext>
            </p:extLst>
          </p:nvPr>
        </p:nvGraphicFramePr>
        <p:xfrm>
          <a:off x="942073" y="1086341"/>
          <a:ext cx="10712113" cy="510013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464243"/>
                <a:gridCol w="732157"/>
                <a:gridCol w="796252"/>
                <a:gridCol w="1203158"/>
                <a:gridCol w="1527562"/>
                <a:gridCol w="934496"/>
                <a:gridCol w="733530"/>
                <a:gridCol w="894303"/>
                <a:gridCol w="793820"/>
                <a:gridCol w="683288"/>
                <a:gridCol w="949304"/>
              </a:tblGrid>
              <a:tr h="779033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Публикации </a:t>
                      </a: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err="1">
                          <a:effectLst/>
                        </a:rPr>
                        <a:t>WoS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rgbClr val="99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R&amp;R  </a:t>
                      </a: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 err="1" smtClean="0">
                          <a:effectLst/>
                        </a:rPr>
                        <a:t>WoS</a:t>
                      </a:r>
                      <a:r>
                        <a:rPr lang="en-US" sz="1200" dirty="0" smtClean="0">
                          <a:effectLst/>
                        </a:rPr>
                        <a:t>) – 5</a:t>
                      </a:r>
                      <a:endParaRPr lang="ru-RU" sz="1200" b="1" dirty="0">
                        <a:solidFill>
                          <a:srgbClr val="99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Публикации (РИНЦ)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mr-IN" sz="1200" baseline="0" dirty="0" smtClean="0">
                          <a:effectLst/>
                        </a:rPr>
                        <a:t>–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7</a:t>
                      </a:r>
                      <a:endParaRPr lang="ru-RU" sz="1200" b="1" dirty="0">
                        <a:solidFill>
                          <a:srgbClr val="99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</a:rPr>
                        <a:t>Конференции </a:t>
                      </a:r>
                      <a:r>
                        <a:rPr lang="mr-IN" sz="1200" baseline="0" dirty="0" smtClean="0">
                          <a:effectLst/>
                        </a:rPr>
                        <a:t>–</a:t>
                      </a:r>
                      <a:r>
                        <a:rPr lang="ru-RU" sz="1200" baseline="0" dirty="0" smtClean="0">
                          <a:effectLst/>
                        </a:rPr>
                        <a:t> 23+</a:t>
                      </a:r>
                      <a:endParaRPr lang="ru-RU" sz="1200" b="1" dirty="0">
                        <a:solidFill>
                          <a:srgbClr val="99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Научные доклады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mr-IN" sz="1200" baseline="0" dirty="0" smtClean="0">
                          <a:effectLst/>
                        </a:rPr>
                        <a:t>–</a:t>
                      </a:r>
                      <a:r>
                        <a:rPr lang="ru-RU" sz="1200" baseline="0" dirty="0" smtClean="0">
                          <a:effectLst/>
                        </a:rPr>
                        <a:t> 6 </a:t>
                      </a:r>
                      <a:endParaRPr lang="ru-RU" sz="1200" b="1" dirty="0">
                        <a:solidFill>
                          <a:srgbClr val="99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Монография</a:t>
                      </a:r>
                      <a:r>
                        <a:rPr lang="en-US" sz="1200" dirty="0" smtClean="0">
                          <a:effectLst/>
                        </a:rPr>
                        <a:t> - 1</a:t>
                      </a:r>
                      <a:endParaRPr lang="ru-RU" sz="1200" b="1" dirty="0">
                        <a:solidFill>
                          <a:srgbClr val="99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Организация семинаров</a:t>
                      </a:r>
                      <a:endParaRPr lang="ru-RU" sz="1200" b="1" dirty="0">
                        <a:solidFill>
                          <a:srgbClr val="99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Программы курсов</a:t>
                      </a:r>
                      <a:endParaRPr lang="ru-RU" sz="1200" b="1" dirty="0">
                        <a:solidFill>
                          <a:srgbClr val="99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Итоговый отчет</a:t>
                      </a:r>
                      <a:endParaRPr lang="ru-RU" sz="1200" b="1" dirty="0">
                        <a:solidFill>
                          <a:srgbClr val="99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Презентация</a:t>
                      </a:r>
                      <a:r>
                        <a:rPr lang="ru-RU" sz="1200" baseline="0" dirty="0" smtClean="0">
                          <a:effectLst/>
                        </a:rPr>
                        <a:t> проекта</a:t>
                      </a:r>
                      <a:endParaRPr lang="ru-RU" sz="1200" b="1" dirty="0">
                        <a:solidFill>
                          <a:srgbClr val="99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  <a:tr h="406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Широкова</a:t>
                      </a:r>
                      <a:r>
                        <a:rPr lang="ru-RU" sz="1400" baseline="0" dirty="0" smtClean="0">
                          <a:effectLst/>
                        </a:rPr>
                        <a:t> Г.В.</a:t>
                      </a:r>
                      <a:endParaRPr lang="ru-RU" sz="14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✓✓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✓✓✓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✓✓✓✓✓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✓✓✓✓✓✓✓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✓✓✓✓✓✓✓✓✓✓✓✓✓✓✓✓✓✓</a:t>
                      </a:r>
                      <a:endParaRPr lang="ru-RU" sz="1200" dirty="0" smtClean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✓✓ ✓ ✓✓✓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 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✓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✓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  <a:tr h="424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</a:rPr>
                        <a:t>Цуканова</a:t>
                      </a:r>
                      <a:r>
                        <a:rPr lang="ru-RU" sz="1400" baseline="0" dirty="0" smtClean="0">
                          <a:effectLst/>
                        </a:rPr>
                        <a:t> Т.В.</a:t>
                      </a:r>
                      <a:endParaRPr lang="ru-RU" sz="14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✓✓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✓✓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✓✓✓✓✓✓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✓✓✓ ✓</a:t>
                      </a:r>
                      <a:endParaRPr lang="ru-RU" sz="1200" dirty="0" smtClean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 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 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✓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✓</a:t>
                      </a:r>
                      <a:endParaRPr lang="ru-RU" sz="12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✓</a:t>
                      </a:r>
                      <a:endParaRPr lang="ru-RU" sz="12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✓</a:t>
                      </a:r>
                      <a:endParaRPr lang="ru-RU" sz="12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  <a:tr h="424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Богатырева К.А.</a:t>
                      </a:r>
                      <a:endParaRPr lang="ru-RU" sz="14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✓✓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✓✓✓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✓</a:t>
                      </a:r>
                      <a:endParaRPr lang="ru-RU" sz="1200" dirty="0" smtClean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✓✓✓✓✓✓✓✓</a:t>
                      </a:r>
                      <a:endParaRPr lang="ru-RU" sz="1200" dirty="0" smtClean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✓ ✓✓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 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✓</a:t>
                      </a:r>
                      <a:endParaRPr lang="ru-RU" sz="12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  <a:tr h="424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Беляева Т.В.</a:t>
                      </a:r>
                      <a:endParaRPr lang="ru-RU" sz="14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 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 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✓</a:t>
                      </a:r>
                      <a:endParaRPr lang="ru-RU" sz="12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  <a:tr h="424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</a:rPr>
                        <a:t>Кнатько</a:t>
                      </a:r>
                      <a:r>
                        <a:rPr lang="ru-RU" sz="1400" dirty="0" smtClean="0">
                          <a:effectLst/>
                        </a:rPr>
                        <a:t> Д.М.</a:t>
                      </a:r>
                      <a:endParaRPr lang="ru-RU" sz="14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✓✓</a:t>
                      </a:r>
                      <a:endParaRPr lang="ru-RU" sz="1200" dirty="0" smtClean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 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✓</a:t>
                      </a:r>
                      <a:endParaRPr lang="ru-RU" sz="12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  <a:tr h="424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Ласковая А.К.</a:t>
                      </a:r>
                      <a:endParaRPr lang="ru-RU" sz="14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 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✓</a:t>
                      </a:r>
                      <a:endParaRPr lang="ru-RU" sz="12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  <a:tr h="424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Осиевский</a:t>
                      </a:r>
                      <a:r>
                        <a:rPr lang="ru-RU" sz="1400" dirty="0" smtClean="0">
                          <a:effectLst/>
                        </a:rPr>
                        <a:t> А.В.</a:t>
                      </a:r>
                      <a:endParaRPr lang="ru-RU" sz="14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✓✓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✓✓✓</a:t>
                      </a:r>
                      <a:endParaRPr lang="ru-RU" sz="1200" dirty="0" smtClean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 ✓✓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 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  <a:tr h="424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Моррис М.Г.</a:t>
                      </a:r>
                      <a:endParaRPr lang="ru-RU" sz="14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✓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✓✓✓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✓✓✓✓</a:t>
                      </a:r>
                      <a:endParaRPr lang="ru-RU" sz="1200" dirty="0" smtClean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 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 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  <a:tr h="424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</a:rPr>
                        <a:t>Манолова</a:t>
                      </a:r>
                      <a:r>
                        <a:rPr lang="ru-RU" sz="1400" baseline="0" dirty="0" smtClean="0">
                          <a:effectLst/>
                        </a:rPr>
                        <a:t> Т.С.</a:t>
                      </a:r>
                      <a:endParaRPr lang="ru-RU" sz="1400" b="1" dirty="0" smtClean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✓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✓✓✓✓✓ 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 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 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  <a:tr h="519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</a:rPr>
                        <a:t>Эдельман</a:t>
                      </a:r>
                      <a:r>
                        <a:rPr lang="ru-RU" sz="1400" baseline="0" dirty="0" smtClean="0">
                          <a:effectLst/>
                        </a:rPr>
                        <a:t> Л.Ф.</a:t>
                      </a:r>
                      <a:endParaRPr lang="ru-RU" sz="1400" b="1" dirty="0" smtClean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✓</a:t>
                      </a:r>
                      <a:endParaRPr lang="ru-RU" sz="12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✓✓✓✓✓ 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 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 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0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Напоминание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" lvl="1" indent="0">
              <a:buClr>
                <a:srgbClr val="990000"/>
              </a:buClr>
              <a:buNone/>
            </a:pPr>
            <a:r>
              <a:rPr lang="ru-RU" altLang="ru-RU" b="1" dirty="0" smtClean="0">
                <a:solidFill>
                  <a:srgbClr val="990000"/>
                </a:solidFill>
              </a:rPr>
              <a:t>Ссылка на поддержку РНФ</a:t>
            </a:r>
            <a:r>
              <a:rPr lang="en-US" altLang="ru-RU" b="1" dirty="0" smtClean="0">
                <a:solidFill>
                  <a:srgbClr val="990000"/>
                </a:solidFill>
              </a:rPr>
              <a:t>:</a:t>
            </a:r>
            <a:endParaRPr lang="ru-RU" altLang="ru-RU" b="1" dirty="0" smtClean="0">
              <a:solidFill>
                <a:srgbClr val="990000"/>
              </a:solidFill>
            </a:endParaRPr>
          </a:p>
          <a:p>
            <a:pPr marL="361950" lvl="1" indent="-352425">
              <a:buClr>
                <a:srgbClr val="990000"/>
              </a:buClr>
              <a:buFont typeface="LucidaGrande" charset="0"/>
              <a:buChar char="✓"/>
            </a:pPr>
            <a:endParaRPr lang="ru-RU" altLang="ru-RU" dirty="0"/>
          </a:p>
          <a:p>
            <a:pPr marL="361950" lvl="1" indent="-352425">
              <a:buClr>
                <a:srgbClr val="990000"/>
              </a:buClr>
              <a:buFont typeface="LucidaGrande" charset="0"/>
              <a:buChar char="✓"/>
            </a:pPr>
            <a:r>
              <a:rPr lang="en-US" alt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ENG: </a:t>
            </a:r>
            <a:r>
              <a:rPr lang="en-US" altLang="ru-RU" dirty="0"/>
              <a:t>R</a:t>
            </a:r>
            <a:r>
              <a:rPr lang="ru-RU" altLang="ru-RU" dirty="0" err="1"/>
              <a:t>esearch</a:t>
            </a:r>
            <a:r>
              <a:rPr lang="ru-RU" altLang="ru-RU" dirty="0"/>
              <a:t> </a:t>
            </a:r>
            <a:r>
              <a:rPr lang="ru-RU" altLang="ru-RU" dirty="0" err="1"/>
              <a:t>has</a:t>
            </a:r>
            <a:r>
              <a:rPr lang="ru-RU" altLang="ru-RU" dirty="0"/>
              <a:t> </a:t>
            </a:r>
            <a:r>
              <a:rPr lang="ru-RU" altLang="ru-RU" dirty="0" err="1"/>
              <a:t>been</a:t>
            </a:r>
            <a:r>
              <a:rPr lang="ru-RU" altLang="ru-RU" dirty="0"/>
              <a:t> </a:t>
            </a:r>
            <a:r>
              <a:rPr lang="ru-RU" altLang="ru-RU" dirty="0" err="1"/>
              <a:t>conducted</a:t>
            </a:r>
            <a:r>
              <a:rPr lang="ru-RU" altLang="ru-RU" dirty="0"/>
              <a:t> </a:t>
            </a:r>
            <a:r>
              <a:rPr lang="ru-RU" altLang="ru-RU" dirty="0" err="1"/>
              <a:t>with</a:t>
            </a:r>
            <a:r>
              <a:rPr lang="ru-RU" altLang="ru-RU" dirty="0"/>
              <a:t> </a:t>
            </a:r>
            <a:r>
              <a:rPr lang="ru-RU" altLang="ru-RU" dirty="0" err="1"/>
              <a:t>financial</a:t>
            </a:r>
            <a:r>
              <a:rPr lang="ru-RU" altLang="ru-RU" dirty="0"/>
              <a:t> </a:t>
            </a:r>
            <a:r>
              <a:rPr lang="ru-RU" altLang="ru-RU" dirty="0" err="1"/>
              <a:t>support</a:t>
            </a:r>
            <a:r>
              <a:rPr lang="ru-RU" altLang="ru-RU" dirty="0"/>
              <a:t> </a:t>
            </a:r>
            <a:r>
              <a:rPr lang="ru-RU" altLang="ru-RU" dirty="0" err="1"/>
              <a:t>from</a:t>
            </a:r>
            <a:r>
              <a:rPr lang="ru-RU" altLang="ru-RU" dirty="0"/>
              <a:t> </a:t>
            </a:r>
            <a:r>
              <a:rPr lang="ru-RU" altLang="ru-RU" dirty="0" err="1"/>
              <a:t>Russian</a:t>
            </a:r>
            <a:r>
              <a:rPr lang="ru-RU" altLang="ru-RU" dirty="0"/>
              <a:t> </a:t>
            </a:r>
            <a:r>
              <a:rPr lang="ru-RU" altLang="ru-RU" dirty="0" err="1"/>
              <a:t>Science</a:t>
            </a:r>
            <a:r>
              <a:rPr lang="ru-RU" altLang="ru-RU" dirty="0"/>
              <a:t> </a:t>
            </a:r>
            <a:r>
              <a:rPr lang="ru-RU" altLang="ru-RU" dirty="0" err="1"/>
              <a:t>Foundation</a:t>
            </a:r>
            <a:r>
              <a:rPr lang="ru-RU" altLang="ru-RU" dirty="0"/>
              <a:t> </a:t>
            </a:r>
            <a:r>
              <a:rPr lang="en-US" altLang="ru-RU" dirty="0"/>
              <a:t>grant </a:t>
            </a:r>
            <a:r>
              <a:rPr lang="ru-RU" altLang="ru-RU" dirty="0"/>
              <a:t>(</a:t>
            </a:r>
            <a:r>
              <a:rPr lang="ru-RU" altLang="ru-RU" dirty="0" err="1"/>
              <a:t>project</a:t>
            </a:r>
            <a:r>
              <a:rPr lang="ru-RU" altLang="ru-RU" dirty="0"/>
              <a:t>  </a:t>
            </a:r>
            <a:r>
              <a:rPr lang="en-US" altLang="ru-RU" dirty="0"/>
              <a:t>No </a:t>
            </a:r>
            <a:r>
              <a:rPr lang="ru-RU" altLang="ru-RU" dirty="0" smtClean="0"/>
              <a:t>14-18-01093)</a:t>
            </a:r>
          </a:p>
          <a:p>
            <a:pPr marL="361950" lvl="1" indent="-352425">
              <a:buClr>
                <a:srgbClr val="990000"/>
              </a:buClr>
              <a:buFont typeface="LucidaGrande" charset="0"/>
              <a:buChar char="✓"/>
            </a:pPr>
            <a:endParaRPr lang="ru-RU" altLang="ru-RU" dirty="0"/>
          </a:p>
          <a:p>
            <a:pPr marL="361950" lvl="1" indent="-352425">
              <a:buClr>
                <a:srgbClr val="990000"/>
              </a:buClr>
              <a:buFont typeface="LucidaGrande" charset="0"/>
              <a:buChar char="✓"/>
            </a:pPr>
            <a:r>
              <a:rPr lang="ru-RU" alt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РУС</a:t>
            </a:r>
            <a:r>
              <a:rPr lang="en-US" alt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ru-RU" altLang="ru-RU" dirty="0"/>
              <a:t>Исследование выполнено за счет гранта Российского научного фонда (проект №14-18-01093)</a:t>
            </a:r>
          </a:p>
          <a:p>
            <a:pPr marL="361950" indent="-352425">
              <a:buClr>
                <a:srgbClr val="990000"/>
              </a:buClr>
              <a:buFont typeface="LucidaGrande" charset="0"/>
              <a:buChar char="✓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810" y="930091"/>
            <a:ext cx="8498372" cy="2852737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Содержание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Clr>
                <a:srgbClr val="990000"/>
              </a:buClr>
              <a:buFont typeface="AppleSymbols" charset="0"/>
              <a:buChar char="⌾"/>
            </a:pPr>
            <a:r>
              <a:rPr lang="ru-RU" dirty="0" smtClean="0"/>
              <a:t>Участники</a:t>
            </a:r>
          </a:p>
          <a:p>
            <a:pPr marL="358775" indent="-358775">
              <a:buClr>
                <a:srgbClr val="990000"/>
              </a:buClr>
              <a:buFont typeface="AppleSymbols" charset="0"/>
              <a:buChar char="⌾"/>
            </a:pPr>
            <a:r>
              <a:rPr lang="ru-RU" dirty="0" smtClean="0"/>
              <a:t>Исследовательские вопросы и цели проекта</a:t>
            </a:r>
          </a:p>
          <a:p>
            <a:pPr marL="358775" indent="-358775">
              <a:buClr>
                <a:srgbClr val="990000"/>
              </a:buClr>
              <a:buFont typeface="AppleSymbols" charset="0"/>
              <a:buChar char="⌾"/>
            </a:pPr>
            <a:r>
              <a:rPr lang="ru-RU" dirty="0" smtClean="0"/>
              <a:t>Основные индикаторы</a:t>
            </a:r>
          </a:p>
          <a:p>
            <a:pPr marL="358775" indent="-358775">
              <a:buClr>
                <a:srgbClr val="990000"/>
              </a:buClr>
              <a:buFont typeface="AppleSymbols" charset="0"/>
              <a:buChar char="⌾"/>
            </a:pPr>
            <a:r>
              <a:rPr lang="ru-RU" dirty="0" smtClean="0"/>
              <a:t>Результаты реализации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Участники 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6191"/>
          </a:xfrm>
        </p:spPr>
        <p:txBody>
          <a:bodyPr>
            <a:normAutofit fontScale="77500" lnSpcReduction="20000"/>
          </a:bodyPr>
          <a:lstStyle/>
          <a:p>
            <a:pPr marL="488950" lvl="1" indent="-479425">
              <a:lnSpc>
                <a:spcPct val="120000"/>
              </a:lnSpc>
              <a:buClr>
                <a:srgbClr val="741324"/>
              </a:buClr>
              <a:buSzPct val="100000"/>
              <a:buNone/>
            </a:pPr>
            <a:r>
              <a:rPr lang="ru-RU" altLang="ru-RU" b="1" dirty="0"/>
              <a:t>Широкова Г.В.</a:t>
            </a:r>
            <a:r>
              <a:rPr lang="en-US" altLang="ru-RU" dirty="0"/>
              <a:t>, </a:t>
            </a:r>
            <a:r>
              <a:rPr lang="ru-RU" altLang="ru-RU" dirty="0"/>
              <a:t>д.э.н., директор Центра предпринимательства</a:t>
            </a:r>
            <a:r>
              <a:rPr lang="en-US" altLang="ru-RU" dirty="0"/>
              <a:t>, </a:t>
            </a:r>
            <a:r>
              <a:rPr lang="ru-RU" altLang="ru-RU" dirty="0"/>
              <a:t>профессор кафедры стратегического и международного менеджмента</a:t>
            </a:r>
            <a:r>
              <a:rPr lang="en-US" altLang="ru-RU" dirty="0"/>
              <a:t>, </a:t>
            </a:r>
            <a:r>
              <a:rPr lang="ru-RU" altLang="ru-RU" dirty="0"/>
              <a:t>руководитель проекта, ВШМ СПбГУ</a:t>
            </a:r>
            <a:endParaRPr lang="en-US" altLang="ru-RU" dirty="0"/>
          </a:p>
          <a:p>
            <a:pPr marL="488950" lvl="1" indent="-479425">
              <a:lnSpc>
                <a:spcPct val="120000"/>
              </a:lnSpc>
              <a:buClr>
                <a:srgbClr val="741324"/>
              </a:buClr>
              <a:buSzPct val="100000"/>
              <a:buNone/>
            </a:pPr>
            <a:r>
              <a:rPr lang="ru-RU" altLang="ru-RU" b="1" dirty="0"/>
              <a:t>Цуканова Т.В.</a:t>
            </a:r>
            <a:r>
              <a:rPr lang="en-US" altLang="ru-RU" dirty="0"/>
              <a:t>, </a:t>
            </a:r>
            <a:r>
              <a:rPr lang="ru-RU" altLang="ru-RU" dirty="0"/>
              <a:t>к.э.н., ассистент кафедры стратегического и международного менеджмента</a:t>
            </a:r>
            <a:r>
              <a:rPr lang="en-US" altLang="ru-RU" dirty="0"/>
              <a:t>, </a:t>
            </a:r>
            <a:r>
              <a:rPr lang="ru-RU" altLang="ru-RU" dirty="0"/>
              <a:t>ВШМ СПбГУ</a:t>
            </a:r>
            <a:endParaRPr lang="en-US" altLang="ru-RU" dirty="0"/>
          </a:p>
          <a:p>
            <a:pPr marL="488950" lvl="1" indent="-479425">
              <a:lnSpc>
                <a:spcPct val="120000"/>
              </a:lnSpc>
              <a:buClr>
                <a:srgbClr val="741324"/>
              </a:buClr>
              <a:buSzPct val="100000"/>
              <a:buNone/>
            </a:pPr>
            <a:r>
              <a:rPr lang="ru-RU" altLang="ru-RU" b="1" dirty="0"/>
              <a:t>Богатырева К.А.</a:t>
            </a:r>
            <a:r>
              <a:rPr lang="en-US" altLang="ru-RU" dirty="0"/>
              <a:t>, </a:t>
            </a:r>
            <a:r>
              <a:rPr lang="ru-RU" altLang="ru-RU" dirty="0"/>
              <a:t>к.э.н., ассистент кафедры стратегического и международного менеджмента</a:t>
            </a:r>
            <a:r>
              <a:rPr lang="en-US" altLang="ru-RU" dirty="0"/>
              <a:t>, </a:t>
            </a:r>
            <a:r>
              <a:rPr lang="ru-RU" altLang="ru-RU" dirty="0"/>
              <a:t>ВШМ СПбГУ</a:t>
            </a:r>
            <a:endParaRPr lang="en-US" altLang="ru-RU" dirty="0"/>
          </a:p>
          <a:p>
            <a:pPr marL="488950" lvl="1" indent="-479425">
              <a:lnSpc>
                <a:spcPct val="120000"/>
              </a:lnSpc>
              <a:buClr>
                <a:srgbClr val="741324"/>
              </a:buClr>
              <a:buSzPct val="100000"/>
              <a:buNone/>
            </a:pPr>
            <a:r>
              <a:rPr lang="ru-RU" altLang="ru-RU" b="1" dirty="0"/>
              <a:t>Беляева Т.В.</a:t>
            </a:r>
            <a:r>
              <a:rPr lang="ru-RU" altLang="ru-RU" dirty="0"/>
              <a:t>, аспирант, ВШМ СПбГУ</a:t>
            </a:r>
            <a:endParaRPr lang="en-US" altLang="ru-RU" dirty="0"/>
          </a:p>
          <a:p>
            <a:pPr marL="488950" lvl="1" indent="-479425">
              <a:lnSpc>
                <a:spcPct val="120000"/>
              </a:lnSpc>
              <a:buClr>
                <a:srgbClr val="741324"/>
              </a:buClr>
              <a:buSzPct val="100000"/>
              <a:buNone/>
            </a:pPr>
            <a:r>
              <a:rPr lang="ru-RU" altLang="ru-RU" b="1" dirty="0"/>
              <a:t>Ласковая А.К.</a:t>
            </a:r>
            <a:r>
              <a:rPr lang="en-US" altLang="ru-RU" dirty="0"/>
              <a:t>, </a:t>
            </a:r>
            <a:r>
              <a:rPr lang="ru-RU" altLang="ru-RU" dirty="0"/>
              <a:t>аспирант, ВШМ СПбГУ</a:t>
            </a:r>
            <a:endParaRPr lang="en-US" altLang="ru-RU" dirty="0"/>
          </a:p>
          <a:p>
            <a:pPr marL="488950" lvl="1" indent="-479425">
              <a:lnSpc>
                <a:spcPct val="120000"/>
              </a:lnSpc>
              <a:buClr>
                <a:srgbClr val="741324"/>
              </a:buClr>
              <a:buSzPct val="100000"/>
              <a:buNone/>
            </a:pPr>
            <a:r>
              <a:rPr lang="ru-RU" altLang="ru-RU" b="1" dirty="0" err="1"/>
              <a:t>Кнатько</a:t>
            </a:r>
            <a:r>
              <a:rPr lang="ru-RU" altLang="ru-RU" b="1" dirty="0"/>
              <a:t> Д.М.</a:t>
            </a:r>
            <a:r>
              <a:rPr lang="en-US" altLang="ru-RU" dirty="0"/>
              <a:t>, </a:t>
            </a:r>
            <a:r>
              <a:rPr lang="ru-RU" altLang="ru-RU" dirty="0"/>
              <a:t>к.э.н., ассистент кафедры стратегического и международного менеджмента</a:t>
            </a:r>
            <a:r>
              <a:rPr lang="en-US" altLang="ru-RU" dirty="0"/>
              <a:t>, </a:t>
            </a:r>
            <a:r>
              <a:rPr lang="ru-RU" altLang="ru-RU" dirty="0"/>
              <a:t>ВШМ СПбГУ </a:t>
            </a:r>
          </a:p>
          <a:p>
            <a:pPr marL="488950" lvl="1" indent="-479425">
              <a:lnSpc>
                <a:spcPct val="120000"/>
              </a:lnSpc>
              <a:buClr>
                <a:srgbClr val="741324"/>
              </a:buClr>
              <a:buSzPct val="100000"/>
              <a:buNone/>
            </a:pPr>
            <a:r>
              <a:rPr lang="ru-RU" altLang="ru-RU" b="1" dirty="0" err="1"/>
              <a:t>Манолова</a:t>
            </a:r>
            <a:r>
              <a:rPr lang="ru-RU" altLang="ru-RU" b="1" dirty="0"/>
              <a:t> Т.С.</a:t>
            </a:r>
            <a:r>
              <a:rPr lang="en-US" altLang="ru-RU" dirty="0"/>
              <a:t>, DBA, </a:t>
            </a:r>
            <a:r>
              <a:rPr lang="ru-RU" altLang="ru-RU" dirty="0"/>
              <a:t>Университет Бентли, США</a:t>
            </a:r>
            <a:endParaRPr lang="en-US" altLang="ru-RU" dirty="0"/>
          </a:p>
          <a:p>
            <a:pPr marL="488950" lvl="1" indent="-479425">
              <a:lnSpc>
                <a:spcPct val="120000"/>
              </a:lnSpc>
              <a:buClr>
                <a:srgbClr val="741324"/>
              </a:buClr>
              <a:buSzPct val="100000"/>
              <a:buNone/>
            </a:pPr>
            <a:r>
              <a:rPr lang="ru-RU" b="1" dirty="0" smtClean="0"/>
              <a:t>Моррис М.Г.</a:t>
            </a:r>
            <a:r>
              <a:rPr lang="en-US" dirty="0" smtClean="0"/>
              <a:t>, PhD, </a:t>
            </a:r>
            <a:r>
              <a:rPr lang="ru-RU" dirty="0" smtClean="0"/>
              <a:t>Университет Флориды, США</a:t>
            </a:r>
            <a:endParaRPr lang="en-US" altLang="ru-RU" dirty="0" smtClean="0"/>
          </a:p>
          <a:p>
            <a:pPr marL="488950" lvl="1" indent="-479425">
              <a:lnSpc>
                <a:spcPct val="120000"/>
              </a:lnSpc>
              <a:buClr>
                <a:srgbClr val="741324"/>
              </a:buClr>
              <a:buSzPct val="100000"/>
              <a:buNone/>
            </a:pPr>
            <a:r>
              <a:rPr lang="ru-RU" b="1" dirty="0" err="1" smtClean="0"/>
              <a:t>Осиевский</a:t>
            </a:r>
            <a:r>
              <a:rPr lang="ru-RU" b="1" dirty="0" smtClean="0"/>
              <a:t> А.В.</a:t>
            </a:r>
            <a:r>
              <a:rPr lang="ru-RU" dirty="0" smtClean="0"/>
              <a:t>, </a:t>
            </a:r>
            <a:r>
              <a:rPr lang="en-US" dirty="0" smtClean="0"/>
              <a:t>PhD, </a:t>
            </a:r>
            <a:r>
              <a:rPr lang="ru-RU" dirty="0" smtClean="0"/>
              <a:t>Северо-восточный университет, США</a:t>
            </a:r>
            <a:endParaRPr lang="en-US" dirty="0" smtClean="0"/>
          </a:p>
          <a:p>
            <a:pPr marL="488950" lvl="1" indent="-479425">
              <a:lnSpc>
                <a:spcPct val="120000"/>
              </a:lnSpc>
              <a:buClr>
                <a:srgbClr val="741324"/>
              </a:buClr>
              <a:buSzPct val="100000"/>
              <a:buNone/>
            </a:pPr>
            <a:r>
              <a:rPr lang="ru-RU" altLang="ru-RU" b="1" dirty="0" err="1" smtClean="0"/>
              <a:t>Эдельман</a:t>
            </a:r>
            <a:r>
              <a:rPr lang="ru-RU" altLang="ru-RU" b="1" dirty="0" smtClean="0"/>
              <a:t> </a:t>
            </a:r>
            <a:r>
              <a:rPr lang="ru-RU" altLang="ru-RU" b="1" dirty="0"/>
              <a:t>Л.Ф.</a:t>
            </a:r>
            <a:r>
              <a:rPr lang="en-US" altLang="ru-RU" dirty="0"/>
              <a:t>, DBA, </a:t>
            </a:r>
            <a:r>
              <a:rPr lang="ru-RU" altLang="ru-RU" dirty="0"/>
              <a:t>Университет Бентли, США</a:t>
            </a:r>
            <a:endParaRPr lang="en-US" altLang="ru-RU" dirty="0"/>
          </a:p>
          <a:p>
            <a:pPr marL="488950" indent="-479425">
              <a:buSzPct val="10000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Исследовательские вопросы и цели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990000"/>
              </a:buClr>
            </a:pPr>
            <a:r>
              <a:rPr lang="ru-RU" b="1" dirty="0" smtClean="0"/>
              <a:t>Исследовательские вопросы</a:t>
            </a:r>
          </a:p>
          <a:p>
            <a:pPr lvl="1">
              <a:buClr>
                <a:srgbClr val="990000"/>
              </a:buClr>
            </a:pPr>
            <a:r>
              <a:rPr lang="ru-RU" altLang="ru-RU" dirty="0" smtClean="0"/>
              <a:t>Каким </a:t>
            </a:r>
            <a:r>
              <a:rPr lang="ru-RU" altLang="ru-RU" dirty="0"/>
              <a:t>образом формируются предпринимательские намерения </a:t>
            </a:r>
            <a:r>
              <a:rPr lang="ru-RU" altLang="ru-RU" dirty="0" smtClean="0"/>
              <a:t>студентов</a:t>
            </a:r>
            <a:r>
              <a:rPr lang="en-US" altLang="ru-RU" dirty="0" smtClean="0"/>
              <a:t>? </a:t>
            </a:r>
            <a:endParaRPr lang="ru-RU" altLang="ru-RU" dirty="0" smtClean="0"/>
          </a:p>
          <a:p>
            <a:pPr lvl="1">
              <a:buClr>
                <a:srgbClr val="990000"/>
              </a:buClr>
            </a:pPr>
            <a:r>
              <a:rPr lang="ru-RU" altLang="ru-RU" dirty="0" smtClean="0"/>
              <a:t>Какие </a:t>
            </a:r>
            <a:r>
              <a:rPr lang="ru-RU" altLang="ru-RU" dirty="0"/>
              <a:t>факторы влияют на их становление</a:t>
            </a:r>
            <a:r>
              <a:rPr lang="en-US" altLang="ru-RU" dirty="0" smtClean="0"/>
              <a:t>?</a:t>
            </a:r>
            <a:endParaRPr lang="ru-RU" altLang="ru-RU" dirty="0" smtClean="0"/>
          </a:p>
          <a:p>
            <a:pPr lvl="1">
              <a:buClr>
                <a:srgbClr val="990000"/>
              </a:buClr>
            </a:pPr>
            <a:r>
              <a:rPr lang="ru-RU" altLang="ru-RU" dirty="0" smtClean="0"/>
              <a:t>Какие </a:t>
            </a:r>
            <a:r>
              <a:rPr lang="ru-RU" altLang="ru-RU" dirty="0"/>
              <a:t>факторы влияют на переход от предпринимательских намерений к действиям</a:t>
            </a:r>
            <a:r>
              <a:rPr lang="en-US" altLang="ru-RU" dirty="0"/>
              <a:t>?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33789"/>
            <a:ext cx="5181600" cy="4351338"/>
          </a:xfrm>
        </p:spPr>
        <p:txBody>
          <a:bodyPr>
            <a:normAutofit/>
          </a:bodyPr>
          <a:lstStyle/>
          <a:p>
            <a:pPr>
              <a:buClr>
                <a:srgbClr val="990000"/>
              </a:buClr>
            </a:pPr>
            <a:r>
              <a:rPr lang="ru-RU" b="1" dirty="0" smtClean="0"/>
              <a:t>Цель проекта</a:t>
            </a:r>
          </a:p>
          <a:p>
            <a:pPr lvl="1">
              <a:buClr>
                <a:srgbClr val="990000"/>
              </a:buClr>
            </a:pPr>
            <a:r>
              <a:rPr lang="ru-RU" altLang="ru-RU" dirty="0" smtClean="0"/>
              <a:t>выявить </a:t>
            </a:r>
            <a:r>
              <a:rPr lang="ru-RU" altLang="ru-RU" dirty="0"/>
              <a:t>особенности связей между институциональной средой на уровне страны и вуза и предпринимательской активностью студентов и рассмотреть основные тенденции развития студенческого предпринимательства в разных странах мира</a:t>
            </a:r>
            <a:endParaRPr lang="en-US" alt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Основные индикаторы проекта</a:t>
            </a:r>
            <a:endParaRPr lang="ru-RU" dirty="0">
              <a:solidFill>
                <a:srgbClr val="99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893991"/>
              </p:ext>
            </p:extLst>
          </p:nvPr>
        </p:nvGraphicFramePr>
        <p:xfrm>
          <a:off x="969666" y="1690688"/>
          <a:ext cx="10384134" cy="371804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130672"/>
                <a:gridCol w="1437336"/>
                <a:gridCol w="1354731"/>
                <a:gridCol w="1461395"/>
              </a:tblGrid>
              <a:tr h="370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/>
                        <a:t>Индикаторы</a:t>
                      </a:r>
                      <a:endParaRPr lang="ru-RU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2014</a:t>
                      </a:r>
                      <a:endParaRPr lang="ru-RU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2015</a:t>
                      </a:r>
                      <a:endParaRPr lang="ru-RU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2016</a:t>
                      </a:r>
                      <a:endParaRPr lang="ru-RU" b="1" dirty="0"/>
                    </a:p>
                  </a:txBody>
                  <a:tcPr marL="68580" marR="68580" marT="0" marB="0"/>
                </a:tc>
              </a:tr>
              <a:tr h="370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/>
                        <a:t>Количество участников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8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8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/>
                        <a:t>8</a:t>
                      </a:r>
                      <a:endParaRPr lang="ru-RU"/>
                    </a:p>
                  </a:txBody>
                  <a:tcPr marL="68580" marR="68580" marT="0" marB="0"/>
                </a:tc>
              </a:tr>
              <a:tr h="370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/>
                        <a:t>Количество участников моложе 39 лет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370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/>
                        <a:t>Количество опубликованных статей </a:t>
                      </a:r>
                      <a:r>
                        <a:rPr lang="en-US" dirty="0" smtClean="0"/>
                        <a:t>(Web </a:t>
                      </a:r>
                      <a:r>
                        <a:rPr lang="en-US" dirty="0"/>
                        <a:t>of Science) 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/>
                        <a:t>0</a:t>
                      </a:r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370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/>
                        <a:t>Количество поданных рукописей </a:t>
                      </a:r>
                      <a:r>
                        <a:rPr lang="en-US" dirty="0" smtClean="0"/>
                        <a:t>(Web </a:t>
                      </a:r>
                      <a:r>
                        <a:rPr lang="en-US" dirty="0"/>
                        <a:t>of Science)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/>
                        <a:t>2</a:t>
                      </a:r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/>
                        <a:t>4</a:t>
                      </a:r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3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379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/>
                        <a:t>Количество опубликованных статей </a:t>
                      </a:r>
                      <a:r>
                        <a:rPr lang="en-US" dirty="0" smtClean="0"/>
                        <a:t>(</a:t>
                      </a:r>
                      <a:r>
                        <a:rPr lang="ru-RU" dirty="0" smtClean="0"/>
                        <a:t>РИНЦ</a:t>
                      </a:r>
                      <a:r>
                        <a:rPr lang="en-US" dirty="0" smtClean="0"/>
                        <a:t>) 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/>
                        <a:t>1</a:t>
                      </a:r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/>
                        <a:t>2</a:t>
                      </a:r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370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/>
                        <a:t>Доклады на конференциях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/>
                        <a:t>3</a:t>
                      </a:r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/>
                        <a:t>3</a:t>
                      </a:r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3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370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/>
                        <a:t>Научные доклады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/>
                        <a:t>2</a:t>
                      </a:r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/>
                        <a:t>2</a:t>
                      </a:r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370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/>
                        <a:t>Научно-исследовательские семинары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/>
                        <a:t>1</a:t>
                      </a:r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/>
                        <a:t>1</a:t>
                      </a:r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370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/>
                        <a:t>Количество монографий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/>
                        <a:t>0</a:t>
                      </a:r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/>
                        <a:t>0</a:t>
                      </a:r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1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Результаты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5997"/>
          </a:xfrm>
        </p:spPr>
        <p:txBody>
          <a:bodyPr>
            <a:normAutofit fontScale="70000" lnSpcReduction="20000"/>
          </a:bodyPr>
          <a:lstStyle/>
          <a:p>
            <a:pPr marL="358775" lvl="1" indent="-349250">
              <a:lnSpc>
                <a:spcPct val="150000"/>
              </a:lnSpc>
              <a:buClr>
                <a:srgbClr val="990000"/>
              </a:buClr>
              <a:buFont typeface="AppleSymbols" charset="0"/>
              <a:buChar char="☑"/>
            </a:pPr>
            <a:r>
              <a:rPr lang="ru-RU" altLang="ru-RU" dirty="0"/>
              <a:t>3 опубликованных статьи </a:t>
            </a:r>
            <a:r>
              <a:rPr lang="en-US" altLang="ru-RU" dirty="0"/>
              <a:t>(</a:t>
            </a:r>
            <a:r>
              <a:rPr lang="en-US" altLang="ru-RU" dirty="0" err="1"/>
              <a:t>WoS</a:t>
            </a:r>
            <a:r>
              <a:rPr lang="en-US" altLang="ru-RU" dirty="0"/>
              <a:t>)</a:t>
            </a:r>
            <a:endParaRPr lang="ru-RU" altLang="ru-RU" dirty="0"/>
          </a:p>
          <a:p>
            <a:pPr marL="358775" lvl="1" indent="-349250">
              <a:lnSpc>
                <a:spcPct val="150000"/>
              </a:lnSpc>
              <a:buClr>
                <a:srgbClr val="990000"/>
              </a:buClr>
              <a:buFont typeface="AppleSymbols" charset="0"/>
              <a:buChar char="☑"/>
            </a:pPr>
            <a:r>
              <a:rPr lang="ru-RU" altLang="ru-RU" dirty="0" smtClean="0"/>
              <a:t>2</a:t>
            </a:r>
            <a:r>
              <a:rPr lang="en-US" altLang="ru-RU" dirty="0" smtClean="0"/>
              <a:t> </a:t>
            </a:r>
            <a:r>
              <a:rPr lang="ru-RU" altLang="ru-RU" dirty="0" smtClean="0"/>
              <a:t>статьи приняты </a:t>
            </a:r>
            <a:r>
              <a:rPr lang="ru-RU" altLang="ru-RU" dirty="0"/>
              <a:t>к публикации </a:t>
            </a:r>
            <a:r>
              <a:rPr lang="en-US" altLang="ru-RU" dirty="0"/>
              <a:t>(</a:t>
            </a:r>
            <a:r>
              <a:rPr lang="en-US" altLang="ru-RU" dirty="0" err="1"/>
              <a:t>WoS</a:t>
            </a:r>
            <a:r>
              <a:rPr lang="en-US" altLang="ru-RU" dirty="0"/>
              <a:t>)</a:t>
            </a:r>
          </a:p>
          <a:p>
            <a:pPr marL="358775" lvl="1" indent="-349250">
              <a:lnSpc>
                <a:spcPct val="150000"/>
              </a:lnSpc>
              <a:buClr>
                <a:srgbClr val="990000"/>
              </a:buClr>
              <a:buFont typeface="AppleSymbols" charset="0"/>
              <a:buChar char="☑"/>
            </a:pPr>
            <a:r>
              <a:rPr lang="en-US" altLang="ru-RU" dirty="0"/>
              <a:t>5 </a:t>
            </a:r>
            <a:r>
              <a:rPr lang="ru-RU" altLang="ru-RU" dirty="0"/>
              <a:t>предложений пересмотреть статью на основе рецензий </a:t>
            </a:r>
            <a:r>
              <a:rPr lang="en-US" altLang="ru-RU" dirty="0"/>
              <a:t>(</a:t>
            </a:r>
            <a:r>
              <a:rPr lang="en-US" altLang="ru-RU" dirty="0" err="1"/>
              <a:t>WoS</a:t>
            </a:r>
            <a:r>
              <a:rPr lang="en-US" altLang="ru-RU" dirty="0"/>
              <a:t>) </a:t>
            </a:r>
            <a:endParaRPr lang="ru-RU" altLang="ru-RU" dirty="0"/>
          </a:p>
          <a:p>
            <a:pPr marL="358775" lvl="1" indent="-349250">
              <a:lnSpc>
                <a:spcPct val="150000"/>
              </a:lnSpc>
              <a:buClr>
                <a:srgbClr val="990000"/>
              </a:buClr>
              <a:buFont typeface="AppleSymbols" charset="0"/>
              <a:buChar char="☑"/>
            </a:pPr>
            <a:r>
              <a:rPr lang="en-US" altLang="ru-RU" dirty="0"/>
              <a:t>1 </a:t>
            </a:r>
            <a:r>
              <a:rPr lang="ru-RU" altLang="ru-RU" dirty="0" smtClean="0"/>
              <a:t>рукопись подана </a:t>
            </a:r>
            <a:r>
              <a:rPr lang="ru-RU" altLang="ru-RU" dirty="0"/>
              <a:t>в журнал </a:t>
            </a:r>
            <a:r>
              <a:rPr lang="en-US" altLang="ru-RU" dirty="0"/>
              <a:t>(</a:t>
            </a:r>
            <a:r>
              <a:rPr lang="en-US" altLang="ru-RU" dirty="0" err="1"/>
              <a:t>WoS</a:t>
            </a:r>
            <a:r>
              <a:rPr lang="en-US" altLang="ru-RU" dirty="0"/>
              <a:t>) </a:t>
            </a:r>
          </a:p>
          <a:p>
            <a:pPr marL="358775" lvl="1" indent="-349250">
              <a:lnSpc>
                <a:spcPct val="150000"/>
              </a:lnSpc>
              <a:buClr>
                <a:srgbClr val="990000"/>
              </a:buClr>
              <a:buFont typeface="AppleSymbols" charset="0"/>
              <a:buChar char="☑"/>
            </a:pPr>
            <a:r>
              <a:rPr lang="en-US" altLang="ru-RU" dirty="0"/>
              <a:t>7 </a:t>
            </a:r>
            <a:r>
              <a:rPr lang="ru-RU" altLang="ru-RU" dirty="0"/>
              <a:t>опубликованных статей </a:t>
            </a:r>
            <a:r>
              <a:rPr lang="en-US" altLang="ru-RU" dirty="0"/>
              <a:t>(</a:t>
            </a:r>
            <a:r>
              <a:rPr lang="ru-RU" altLang="ru-RU" dirty="0"/>
              <a:t>РИНЦ</a:t>
            </a:r>
            <a:r>
              <a:rPr lang="en-US" altLang="ru-RU" dirty="0"/>
              <a:t>)</a:t>
            </a:r>
          </a:p>
          <a:p>
            <a:pPr marL="358775" lvl="1" indent="-349250">
              <a:lnSpc>
                <a:spcPct val="150000"/>
              </a:lnSpc>
              <a:buClr>
                <a:srgbClr val="990000"/>
              </a:buClr>
              <a:buFont typeface="AppleSymbols" charset="0"/>
              <a:buChar char="☑"/>
            </a:pPr>
            <a:r>
              <a:rPr lang="ru-RU" altLang="ru-RU" dirty="0" smtClean="0"/>
              <a:t>6</a:t>
            </a:r>
            <a:r>
              <a:rPr lang="en-US" altLang="ru-RU" dirty="0" smtClean="0"/>
              <a:t> </a:t>
            </a:r>
            <a:r>
              <a:rPr lang="ru-RU" altLang="ru-RU" dirty="0"/>
              <a:t>опубликованных научных докладов</a:t>
            </a:r>
            <a:endParaRPr lang="en-US" altLang="ru-RU" dirty="0"/>
          </a:p>
          <a:p>
            <a:pPr marL="358775" lvl="1" indent="-349250">
              <a:lnSpc>
                <a:spcPct val="150000"/>
              </a:lnSpc>
              <a:buClr>
                <a:srgbClr val="990000"/>
              </a:buClr>
              <a:buFont typeface="AppleSymbols" charset="0"/>
              <a:buChar char="☑"/>
            </a:pPr>
            <a:r>
              <a:rPr lang="ru-RU" altLang="ru-RU" dirty="0" smtClean="0"/>
              <a:t>25+ </a:t>
            </a:r>
            <a:r>
              <a:rPr lang="ru-RU" altLang="ru-RU" dirty="0"/>
              <a:t>выступлений на конференциях</a:t>
            </a:r>
            <a:endParaRPr lang="en-US" altLang="ru-RU" dirty="0"/>
          </a:p>
          <a:p>
            <a:pPr marL="358775" lvl="1" indent="-349250">
              <a:lnSpc>
                <a:spcPct val="150000"/>
              </a:lnSpc>
              <a:buClr>
                <a:srgbClr val="990000"/>
              </a:buClr>
              <a:buFont typeface="AppleSymbols" charset="0"/>
              <a:buChar char="☑"/>
            </a:pPr>
            <a:r>
              <a:rPr lang="ru-RU" altLang="ru-RU" dirty="0" smtClean="0"/>
              <a:t>3</a:t>
            </a:r>
            <a:r>
              <a:rPr lang="en-US" altLang="ru-RU" dirty="0" smtClean="0"/>
              <a:t> </a:t>
            </a:r>
            <a:r>
              <a:rPr lang="ru-RU" altLang="ru-RU" dirty="0"/>
              <a:t>научно-исследовательских </a:t>
            </a:r>
            <a:r>
              <a:rPr lang="ru-RU" altLang="ru-RU" dirty="0" smtClean="0"/>
              <a:t>семинара</a:t>
            </a:r>
            <a:endParaRPr lang="en-US" altLang="ru-RU" dirty="0"/>
          </a:p>
          <a:p>
            <a:pPr marL="358775" lvl="1" indent="-349250">
              <a:lnSpc>
                <a:spcPct val="150000"/>
              </a:lnSpc>
              <a:buClr>
                <a:srgbClr val="990000"/>
              </a:buClr>
              <a:buFont typeface="AppleSymbols" charset="0"/>
              <a:buChar char="☑"/>
            </a:pPr>
            <a:r>
              <a:rPr lang="en-US" altLang="ru-RU" dirty="0"/>
              <a:t>2 </a:t>
            </a:r>
            <a:r>
              <a:rPr lang="ru-RU" altLang="ru-RU" dirty="0"/>
              <a:t>измененных программы курсов</a:t>
            </a:r>
            <a:endParaRPr lang="en-US" altLang="ru-RU" dirty="0"/>
          </a:p>
          <a:p>
            <a:pPr marL="358775" lvl="1" indent="-349250">
              <a:lnSpc>
                <a:spcPct val="150000"/>
              </a:lnSpc>
              <a:buClr>
                <a:srgbClr val="990000"/>
              </a:buClr>
              <a:buFont typeface="AppleSymbols" charset="0"/>
              <a:buChar char="☑"/>
            </a:pPr>
            <a:r>
              <a:rPr lang="en-US" altLang="ru-RU" dirty="0"/>
              <a:t>1 </a:t>
            </a:r>
            <a:r>
              <a:rPr lang="ru-RU" altLang="ru-RU" dirty="0"/>
              <a:t>опубликованная монография</a:t>
            </a:r>
            <a:endParaRPr lang="en-US" altLang="ru-RU" dirty="0"/>
          </a:p>
          <a:p>
            <a:pPr marL="358775" lvl="1" indent="-349250">
              <a:lnSpc>
                <a:spcPct val="150000"/>
              </a:lnSpc>
              <a:buClr>
                <a:srgbClr val="990000"/>
              </a:buClr>
              <a:buFont typeface="AppleSymbols" charset="0"/>
              <a:buChar char="☑"/>
            </a:pPr>
            <a:r>
              <a:rPr lang="ru-RU" altLang="ru-RU" dirty="0"/>
              <a:t>Отчет по результатам реализации проекта –</a:t>
            </a:r>
            <a:r>
              <a:rPr lang="en-US" altLang="ru-RU" dirty="0"/>
              <a:t> </a:t>
            </a:r>
            <a:r>
              <a:rPr lang="en-US" altLang="ru-RU" dirty="0" smtClean="0"/>
              <a:t>2016</a:t>
            </a:r>
          </a:p>
          <a:p>
            <a:pPr>
              <a:buFont typeface="AppleSymbols" charset="0"/>
              <a:buChar char="☑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Опубликованные статьи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mr-IN" dirty="0" smtClean="0">
                <a:solidFill>
                  <a:srgbClr val="990000"/>
                </a:solidFill>
              </a:rPr>
              <a:t>–</a:t>
            </a:r>
            <a:r>
              <a:rPr lang="en-US" dirty="0" smtClean="0">
                <a:solidFill>
                  <a:srgbClr val="990000"/>
                </a:solidFill>
              </a:rPr>
              <a:t> Web of Science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8775" lvl="2" indent="-349250">
              <a:buClr>
                <a:srgbClr val="990000"/>
              </a:buClr>
              <a:buFont typeface="LucidaGrande" charset="0"/>
              <a:buChar char="◇"/>
              <a:tabLst>
                <a:tab pos="1019175" algn="l"/>
              </a:tabLst>
            </a:pPr>
            <a:r>
              <a:rPr lang="en-US" b="1" dirty="0"/>
              <a:t>Edelman, L. F., </a:t>
            </a:r>
            <a:r>
              <a:rPr lang="en-US" b="1" dirty="0" err="1"/>
              <a:t>Manolova</a:t>
            </a:r>
            <a:r>
              <a:rPr lang="en-US" b="1" dirty="0"/>
              <a:t>, T. S., </a:t>
            </a:r>
            <a:r>
              <a:rPr lang="en-US" b="1" dirty="0" err="1"/>
              <a:t>Shirokova</a:t>
            </a:r>
            <a:r>
              <a:rPr lang="en-US" b="1" dirty="0"/>
              <a:t>, G., </a:t>
            </a:r>
            <a:r>
              <a:rPr lang="en-US" b="1" dirty="0" err="1"/>
              <a:t>Tsukanova</a:t>
            </a:r>
            <a:r>
              <a:rPr lang="en-US" b="1" dirty="0"/>
              <a:t>, T. </a:t>
            </a:r>
            <a:r>
              <a:rPr lang="en-US" dirty="0"/>
              <a:t>2016. The impact of family support on young nascent entrepreneurs’ start-up activities: An embeddedness perspective. </a:t>
            </a:r>
            <a:r>
              <a:rPr lang="en-US" i="1" dirty="0">
                <a:solidFill>
                  <a:srgbClr val="990000"/>
                </a:solidFill>
              </a:rPr>
              <a:t>Journal of Business Venturing</a:t>
            </a:r>
            <a:r>
              <a:rPr lang="en-US" dirty="0"/>
              <a:t>, 31 (4), pp. </a:t>
            </a:r>
            <a:r>
              <a:rPr lang="en-US" dirty="0" smtClean="0"/>
              <a:t>428-448</a:t>
            </a:r>
            <a:r>
              <a:rPr lang="ru-RU" dirty="0" smtClean="0"/>
              <a:t> (первая подача </a:t>
            </a:r>
            <a:r>
              <a:rPr lang="mr-IN" dirty="0" smtClean="0"/>
              <a:t>–</a:t>
            </a:r>
            <a:r>
              <a:rPr lang="ru-RU" dirty="0" smtClean="0"/>
              <a:t> 2014 г.)</a:t>
            </a:r>
            <a:endParaRPr lang="en-US" dirty="0"/>
          </a:p>
          <a:p>
            <a:pPr marL="358775" lvl="2" indent="-349250">
              <a:buClr>
                <a:srgbClr val="990000"/>
              </a:buClr>
              <a:buFont typeface="LucidaGrande" charset="0"/>
              <a:buChar char="◇"/>
              <a:tabLst>
                <a:tab pos="1019175" algn="l"/>
              </a:tabLst>
            </a:pPr>
            <a:endParaRPr lang="en-US" altLang="ru-RU" dirty="0"/>
          </a:p>
          <a:p>
            <a:pPr marL="358775" lvl="2" indent="-349250">
              <a:buClr>
                <a:srgbClr val="990000"/>
              </a:buClr>
              <a:buFont typeface="LucidaGrande" charset="0"/>
              <a:buChar char="◇"/>
              <a:tabLst>
                <a:tab pos="1019175" algn="l"/>
              </a:tabLst>
            </a:pPr>
            <a:r>
              <a:rPr lang="en-US" altLang="ru-RU" b="1" dirty="0" err="1" smtClean="0"/>
              <a:t>Shirokova</a:t>
            </a:r>
            <a:r>
              <a:rPr lang="en-US" altLang="ru-RU" b="1" dirty="0" smtClean="0"/>
              <a:t> G., </a:t>
            </a:r>
            <a:r>
              <a:rPr lang="en-US" altLang="ru-RU" b="1" dirty="0" err="1" smtClean="0"/>
              <a:t>Osiyevskyy</a:t>
            </a:r>
            <a:r>
              <a:rPr lang="en-US" altLang="ru-RU" b="1" dirty="0" smtClean="0"/>
              <a:t> O., </a:t>
            </a:r>
            <a:r>
              <a:rPr lang="en-US" altLang="ru-RU" b="1" dirty="0" err="1" smtClean="0"/>
              <a:t>Bogatyreva</a:t>
            </a:r>
            <a:r>
              <a:rPr lang="en-US" altLang="ru-RU" b="1" dirty="0" smtClean="0"/>
              <a:t> K.</a:t>
            </a:r>
            <a:r>
              <a:rPr lang="en-US" altLang="ru-RU" dirty="0" smtClean="0"/>
              <a:t> 2016. Exploring the intention-behavior link in student entrepreneurship: Moderating effects of individual and environmental characteristics. </a:t>
            </a:r>
            <a:r>
              <a:rPr lang="en-US" altLang="ru-RU" i="1" dirty="0" smtClean="0">
                <a:solidFill>
                  <a:srgbClr val="990000"/>
                </a:solidFill>
              </a:rPr>
              <a:t>European Management Journal</a:t>
            </a:r>
            <a:r>
              <a:rPr lang="en-US" altLang="ru-RU" dirty="0" smtClean="0"/>
              <a:t>, 34, pp. 386-399</a:t>
            </a:r>
            <a:r>
              <a:rPr lang="ru-RU" altLang="ru-RU" dirty="0"/>
              <a:t> </a:t>
            </a:r>
            <a:r>
              <a:rPr lang="ru-RU" altLang="ru-RU" dirty="0" smtClean="0"/>
              <a:t>(первая подача </a:t>
            </a:r>
            <a:r>
              <a:rPr lang="mr-IN" altLang="ru-RU" dirty="0" smtClean="0"/>
              <a:t>–</a:t>
            </a:r>
            <a:r>
              <a:rPr lang="ru-RU" altLang="ru-RU" dirty="0" smtClean="0"/>
              <a:t> 2015 г.)</a:t>
            </a:r>
            <a:endParaRPr lang="ru-RU" dirty="0" smtClean="0"/>
          </a:p>
          <a:p>
            <a:pPr marL="358775" lvl="2" indent="-349250">
              <a:buClr>
                <a:srgbClr val="990000"/>
              </a:buClr>
              <a:buFont typeface="LucidaGrande" charset="0"/>
              <a:buChar char="◇"/>
              <a:tabLst>
                <a:tab pos="1019175" algn="l"/>
              </a:tabLst>
            </a:pPr>
            <a:endParaRPr lang="ru-RU" altLang="ru-RU" b="1" dirty="0" smtClean="0"/>
          </a:p>
          <a:p>
            <a:pPr marL="358775" lvl="2" indent="-349250">
              <a:buClr>
                <a:srgbClr val="990000"/>
              </a:buClr>
              <a:buFont typeface="LucidaGrande" charset="0"/>
              <a:buChar char="◇"/>
              <a:tabLst>
                <a:tab pos="1019175" algn="l"/>
              </a:tabLst>
            </a:pPr>
            <a:r>
              <a:rPr lang="en-US" altLang="ru-RU" b="1" dirty="0" err="1" smtClean="0"/>
              <a:t>Knatko</a:t>
            </a:r>
            <a:r>
              <a:rPr lang="en-US" altLang="ru-RU" b="1" dirty="0" smtClean="0"/>
              <a:t> </a:t>
            </a:r>
            <a:r>
              <a:rPr lang="en-US" altLang="ru-RU" b="1" dirty="0"/>
              <a:t>D., </a:t>
            </a:r>
            <a:r>
              <a:rPr lang="en-US" altLang="ru-RU" b="1" dirty="0" err="1"/>
              <a:t>Shirokova</a:t>
            </a:r>
            <a:r>
              <a:rPr lang="en-US" altLang="ru-RU" b="1" dirty="0"/>
              <a:t> G., </a:t>
            </a:r>
            <a:r>
              <a:rPr lang="en-US" altLang="ru-RU" b="1" dirty="0" err="1"/>
              <a:t>Bogatyreva</a:t>
            </a:r>
            <a:r>
              <a:rPr lang="en-US" altLang="ru-RU" b="1" dirty="0"/>
              <a:t> K. </a:t>
            </a:r>
            <a:r>
              <a:rPr lang="en-US" altLang="ru-RU" dirty="0"/>
              <a:t>2016. Industry choice by young entrepreneurs in different country settings: the role of human and financial capital. </a:t>
            </a:r>
            <a:r>
              <a:rPr lang="en-US" altLang="ru-RU" i="1" dirty="0">
                <a:solidFill>
                  <a:srgbClr val="990000"/>
                </a:solidFill>
              </a:rPr>
              <a:t>Journal of Business Economics and Management</a:t>
            </a:r>
            <a:r>
              <a:rPr lang="en-US" altLang="ru-RU" dirty="0"/>
              <a:t>, 17 (4), pp. </a:t>
            </a:r>
            <a:r>
              <a:rPr lang="en-US" altLang="ru-RU" dirty="0" smtClean="0"/>
              <a:t>613-627</a:t>
            </a:r>
            <a:r>
              <a:rPr lang="ru-RU" altLang="ru-RU" dirty="0" smtClean="0"/>
              <a:t> (первая подача </a:t>
            </a:r>
            <a:r>
              <a:rPr lang="mr-IN" altLang="ru-RU" dirty="0" smtClean="0"/>
              <a:t>–</a:t>
            </a:r>
            <a:r>
              <a:rPr lang="ru-RU" altLang="ru-RU" dirty="0" smtClean="0"/>
              <a:t> 2015 г.)</a:t>
            </a:r>
            <a:endParaRPr lang="en-US" altLang="ru-RU" dirty="0"/>
          </a:p>
          <a:p>
            <a:pPr marL="358775" lvl="2" indent="-349250">
              <a:buClr>
                <a:srgbClr val="990000"/>
              </a:buClr>
              <a:buFont typeface="LucidaGrande" charset="0"/>
              <a:buChar char="◇"/>
              <a:tabLst>
                <a:tab pos="1019175" algn="l"/>
              </a:tabLst>
            </a:pPr>
            <a:endParaRPr lang="en-US" altLang="ru-RU" dirty="0"/>
          </a:p>
          <a:p>
            <a:pPr marL="358775" lvl="2" indent="-349250">
              <a:buClr>
                <a:srgbClr val="990000"/>
              </a:buClr>
              <a:buFont typeface="LucidaGrande" charset="0"/>
              <a:buChar char="◇"/>
              <a:tabLst>
                <a:tab pos="1019175" algn="l"/>
              </a:tabLst>
            </a:pPr>
            <a:endParaRPr lang="ru-RU" dirty="0" smtClean="0"/>
          </a:p>
          <a:p>
            <a:pPr marL="358775" lvl="2" indent="-349250">
              <a:buClr>
                <a:srgbClr val="990000"/>
              </a:buClr>
              <a:buFont typeface="LucidaGrande" charset="0"/>
              <a:buChar char="◇"/>
              <a:tabLst>
                <a:tab pos="1019175" algn="l"/>
              </a:tabLst>
            </a:pPr>
            <a:endParaRPr lang="ru-RU" altLang="ru-RU" dirty="0"/>
          </a:p>
          <a:p>
            <a:pPr marL="358775" lvl="2" indent="-349250">
              <a:buClr>
                <a:srgbClr val="990000"/>
              </a:buClr>
              <a:buFont typeface="LucidaGrande" charset="0"/>
              <a:buChar char="◇"/>
              <a:tabLst>
                <a:tab pos="1019175" algn="l"/>
              </a:tabLst>
            </a:pPr>
            <a:r>
              <a:rPr lang="ru-RU" altLang="ru-RU" b="1" dirty="0" smtClean="0">
                <a:solidFill>
                  <a:srgbClr val="990000"/>
                </a:solidFill>
              </a:rPr>
              <a:t>Для отчета</a:t>
            </a:r>
            <a:r>
              <a:rPr lang="en-US" altLang="ru-RU" b="1" dirty="0" smtClean="0">
                <a:solidFill>
                  <a:srgbClr val="990000"/>
                </a:solidFill>
              </a:rPr>
              <a:t>: </a:t>
            </a:r>
            <a:r>
              <a:rPr lang="ru-RU" altLang="ru-RU" dirty="0" smtClean="0"/>
              <a:t>копии первых страниц со ссылкой на поддержку РНФ</a:t>
            </a:r>
            <a:r>
              <a:rPr lang="en-US" alt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Принятые статьи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mr-IN" dirty="0" smtClean="0">
                <a:solidFill>
                  <a:srgbClr val="990000"/>
                </a:solidFill>
              </a:rPr>
              <a:t>–</a:t>
            </a:r>
            <a:r>
              <a:rPr lang="en-US" dirty="0" smtClean="0">
                <a:solidFill>
                  <a:srgbClr val="990000"/>
                </a:solidFill>
              </a:rPr>
              <a:t> Web of Science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2" indent="-349250">
              <a:buClr>
                <a:srgbClr val="990000"/>
              </a:buClr>
              <a:buFont typeface="LucidaGrande" charset="0"/>
              <a:buChar char="◇"/>
            </a:pPr>
            <a:r>
              <a:rPr lang="en-US" sz="2200" b="1" dirty="0"/>
              <a:t>Morris M., </a:t>
            </a:r>
            <a:r>
              <a:rPr lang="en-US" sz="2200" b="1" dirty="0" err="1"/>
              <a:t>Shirokova</a:t>
            </a:r>
            <a:r>
              <a:rPr lang="en-US" sz="2200" b="1" dirty="0"/>
              <a:t> G., </a:t>
            </a:r>
            <a:r>
              <a:rPr lang="en-US" sz="2200" b="1" dirty="0" err="1"/>
              <a:t>Tsukanova</a:t>
            </a:r>
            <a:r>
              <a:rPr lang="en-US" sz="2200" b="1" dirty="0"/>
              <a:t> T. </a:t>
            </a:r>
            <a:r>
              <a:rPr lang="en-US" sz="2200" dirty="0"/>
              <a:t>Student entrepreneurship and the university ecosystem: A multi-country empirical exploration. </a:t>
            </a:r>
            <a:r>
              <a:rPr lang="en-US" sz="2200" i="1" dirty="0">
                <a:solidFill>
                  <a:srgbClr val="990000"/>
                </a:solidFill>
              </a:rPr>
              <a:t>European Journal of International </a:t>
            </a:r>
            <a:r>
              <a:rPr lang="en-US" sz="2200" i="1" dirty="0" smtClean="0">
                <a:solidFill>
                  <a:srgbClr val="990000"/>
                </a:solidFill>
              </a:rPr>
              <a:t>Management</a:t>
            </a:r>
            <a:r>
              <a:rPr lang="ru-RU" sz="2200" i="1" dirty="0" smtClean="0">
                <a:solidFill>
                  <a:srgbClr val="990000"/>
                </a:solidFill>
              </a:rPr>
              <a:t> </a:t>
            </a:r>
            <a:r>
              <a:rPr lang="ru-RU" sz="2200" dirty="0" smtClean="0"/>
              <a:t>(первая подача </a:t>
            </a:r>
            <a:r>
              <a:rPr lang="mr-IN" sz="2200" dirty="0" smtClean="0"/>
              <a:t>–</a:t>
            </a:r>
            <a:r>
              <a:rPr lang="ru-RU" sz="2200" dirty="0" smtClean="0"/>
              <a:t> 2015 г.)</a:t>
            </a:r>
            <a:endParaRPr lang="ru-RU" sz="2200" i="1" dirty="0" smtClean="0">
              <a:solidFill>
                <a:srgbClr val="990000"/>
              </a:solidFill>
            </a:endParaRPr>
          </a:p>
          <a:p>
            <a:pPr marL="358775" lvl="2" indent="-349250">
              <a:buClr>
                <a:srgbClr val="990000"/>
              </a:buClr>
              <a:buFont typeface="LucidaGrande" charset="0"/>
              <a:buChar char="◇"/>
            </a:pPr>
            <a:endParaRPr lang="ru-RU" b="1" dirty="0" smtClean="0"/>
          </a:p>
          <a:p>
            <a:pPr marL="358775" lvl="2" indent="-349250">
              <a:buClr>
                <a:srgbClr val="990000"/>
              </a:buClr>
              <a:buFont typeface="LucidaGrande" charset="0"/>
              <a:buChar char="◇"/>
            </a:pPr>
            <a:r>
              <a:rPr lang="ru-RU" b="1" dirty="0" smtClean="0"/>
              <a:t>Beliaeva </a:t>
            </a:r>
            <a:r>
              <a:rPr lang="ru-RU" b="1" dirty="0" err="1"/>
              <a:t>T</a:t>
            </a:r>
            <a:r>
              <a:rPr lang="ru-RU" b="1" dirty="0"/>
              <a:t>., </a:t>
            </a:r>
            <a:r>
              <a:rPr lang="ru-RU" b="1" dirty="0" err="1"/>
              <a:t>Laskovaia</a:t>
            </a:r>
            <a:r>
              <a:rPr lang="ru-RU" b="1" dirty="0"/>
              <a:t> </a:t>
            </a:r>
            <a:r>
              <a:rPr lang="ru-RU" b="1" dirty="0" err="1"/>
              <a:t>A</a:t>
            </a:r>
            <a:r>
              <a:rPr lang="ru-RU" b="1" dirty="0"/>
              <a:t>., </a:t>
            </a:r>
            <a:r>
              <a:rPr lang="ru-RU" b="1" dirty="0" err="1"/>
              <a:t>Shirokova</a:t>
            </a:r>
            <a:r>
              <a:rPr lang="ru-RU" b="1" dirty="0"/>
              <a:t> </a:t>
            </a:r>
            <a:r>
              <a:rPr lang="ru-RU" b="1" dirty="0" err="1"/>
              <a:t>G</a:t>
            </a:r>
            <a:r>
              <a:rPr lang="ru-RU" b="1" dirty="0"/>
              <a:t>. </a:t>
            </a:r>
            <a:r>
              <a:rPr lang="ru-RU" dirty="0"/>
              <a:t>2016. </a:t>
            </a:r>
            <a:r>
              <a:rPr lang="ru-RU" dirty="0" err="1"/>
              <a:t>Entrepreneurial</a:t>
            </a:r>
            <a:r>
              <a:rPr lang="ru-RU" dirty="0"/>
              <a:t> </a:t>
            </a:r>
            <a:r>
              <a:rPr lang="ru-RU" dirty="0" err="1"/>
              <a:t>learning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entrepreneurial</a:t>
            </a:r>
            <a:r>
              <a:rPr lang="ru-RU" dirty="0"/>
              <a:t> </a:t>
            </a:r>
            <a:r>
              <a:rPr lang="ru-RU" dirty="0" err="1"/>
              <a:t>intentions</a:t>
            </a:r>
            <a:r>
              <a:rPr lang="ru-RU" dirty="0"/>
              <a:t>: </a:t>
            </a:r>
            <a:r>
              <a:rPr lang="ru-RU" dirty="0" err="1"/>
              <a:t>A</a:t>
            </a:r>
            <a:r>
              <a:rPr lang="ru-RU" dirty="0"/>
              <a:t> </a:t>
            </a:r>
            <a:r>
              <a:rPr lang="ru-RU" dirty="0" err="1"/>
              <a:t>cross-cultural</a:t>
            </a:r>
            <a:r>
              <a:rPr lang="ru-RU" dirty="0"/>
              <a:t> </a:t>
            </a:r>
            <a:r>
              <a:rPr lang="ru-RU" dirty="0" err="1"/>
              <a:t>study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university</a:t>
            </a:r>
            <a:r>
              <a:rPr lang="ru-RU" dirty="0"/>
              <a:t> </a:t>
            </a:r>
            <a:r>
              <a:rPr lang="ru-RU" dirty="0" err="1"/>
              <a:t>students</a:t>
            </a:r>
            <a:r>
              <a:rPr lang="ru-RU" dirty="0"/>
              <a:t>. </a:t>
            </a:r>
            <a:r>
              <a:rPr lang="ru-RU" i="1" dirty="0" err="1">
                <a:solidFill>
                  <a:srgbClr val="990000"/>
                </a:solidFill>
              </a:rPr>
              <a:t>European</a:t>
            </a:r>
            <a:r>
              <a:rPr lang="ru-RU" i="1" dirty="0">
                <a:solidFill>
                  <a:srgbClr val="990000"/>
                </a:solidFill>
              </a:rPr>
              <a:t> </a:t>
            </a:r>
            <a:r>
              <a:rPr lang="ru-RU" i="1" dirty="0" err="1">
                <a:solidFill>
                  <a:srgbClr val="990000"/>
                </a:solidFill>
              </a:rPr>
              <a:t>Journal</a:t>
            </a:r>
            <a:r>
              <a:rPr lang="ru-RU" i="1" dirty="0">
                <a:solidFill>
                  <a:srgbClr val="990000"/>
                </a:solidFill>
              </a:rPr>
              <a:t> </a:t>
            </a:r>
            <a:r>
              <a:rPr lang="ru-RU" i="1" dirty="0" err="1">
                <a:solidFill>
                  <a:srgbClr val="990000"/>
                </a:solidFill>
              </a:rPr>
              <a:t>of</a:t>
            </a:r>
            <a:r>
              <a:rPr lang="ru-RU" i="1" dirty="0">
                <a:solidFill>
                  <a:srgbClr val="990000"/>
                </a:solidFill>
              </a:rPr>
              <a:t> </a:t>
            </a:r>
            <a:r>
              <a:rPr lang="ru-RU" i="1" dirty="0" err="1">
                <a:solidFill>
                  <a:srgbClr val="990000"/>
                </a:solidFill>
              </a:rPr>
              <a:t>International</a:t>
            </a:r>
            <a:r>
              <a:rPr lang="ru-RU" i="1" dirty="0">
                <a:solidFill>
                  <a:srgbClr val="990000"/>
                </a:solidFill>
              </a:rPr>
              <a:t> </a:t>
            </a:r>
            <a:r>
              <a:rPr lang="ru-RU" i="1" dirty="0" err="1">
                <a:solidFill>
                  <a:srgbClr val="990000"/>
                </a:solidFill>
              </a:rPr>
              <a:t>Management</a:t>
            </a:r>
            <a:r>
              <a:rPr lang="ru-RU" dirty="0"/>
              <a:t>, Vol.11, </a:t>
            </a:r>
            <a:r>
              <a:rPr lang="ru-RU" dirty="0" smtClean="0"/>
              <a:t>No.5 </a:t>
            </a:r>
            <a:r>
              <a:rPr lang="ru-RU" altLang="ru-RU" dirty="0" smtClean="0"/>
              <a:t>(первая подача </a:t>
            </a:r>
            <a:r>
              <a:rPr lang="mr-IN" altLang="ru-RU" dirty="0" smtClean="0"/>
              <a:t>–</a:t>
            </a:r>
            <a:r>
              <a:rPr lang="ru-RU" altLang="ru-RU" dirty="0" smtClean="0"/>
              <a:t> 2015 г.)</a:t>
            </a:r>
            <a:endParaRPr lang="ru-RU" dirty="0" smtClean="0"/>
          </a:p>
          <a:p>
            <a:pPr marL="358775" lvl="2" indent="-349250">
              <a:buClr>
                <a:srgbClr val="990000"/>
              </a:buClr>
              <a:buFont typeface="LucidaGrande" charset="0"/>
              <a:buChar char="◇"/>
            </a:pPr>
            <a:endParaRPr lang="ru-RU" altLang="ru-RU" sz="2200" dirty="0" smtClean="0"/>
          </a:p>
          <a:p>
            <a:pPr marL="358775" lvl="2" indent="-349250">
              <a:buClr>
                <a:srgbClr val="990000"/>
              </a:buClr>
              <a:buFont typeface="LucidaGrande" charset="0"/>
              <a:buChar char="◇"/>
            </a:pPr>
            <a:r>
              <a:rPr lang="ru-RU" altLang="ru-RU" sz="2200" b="1" dirty="0" smtClean="0">
                <a:solidFill>
                  <a:srgbClr val="990000"/>
                </a:solidFill>
              </a:rPr>
              <a:t>Для </a:t>
            </a:r>
            <a:r>
              <a:rPr lang="ru-RU" altLang="ru-RU" sz="2200" b="1" dirty="0">
                <a:solidFill>
                  <a:srgbClr val="990000"/>
                </a:solidFill>
              </a:rPr>
              <a:t>отчета</a:t>
            </a:r>
            <a:r>
              <a:rPr lang="en-US" altLang="ru-RU" sz="2200" b="1" dirty="0">
                <a:solidFill>
                  <a:srgbClr val="990000"/>
                </a:solidFill>
              </a:rPr>
              <a:t>: </a:t>
            </a:r>
            <a:r>
              <a:rPr lang="ru-RU" altLang="ru-RU" sz="2200" dirty="0"/>
              <a:t>письмо о принятии к публикации</a:t>
            </a:r>
            <a:r>
              <a:rPr lang="en-US" altLang="ru-RU" sz="2200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5 </a:t>
            </a:r>
            <a:r>
              <a:rPr lang="en-US" dirty="0" smtClean="0">
                <a:solidFill>
                  <a:srgbClr val="990000"/>
                </a:solidFill>
              </a:rPr>
              <a:t>R&amp;R</a:t>
            </a:r>
            <a:r>
              <a:rPr lang="mr-IN" dirty="0" smtClean="0">
                <a:solidFill>
                  <a:srgbClr val="990000"/>
                </a:solidFill>
              </a:rPr>
              <a:t> –</a:t>
            </a:r>
            <a:r>
              <a:rPr lang="en-US" dirty="0" smtClean="0">
                <a:solidFill>
                  <a:srgbClr val="990000"/>
                </a:solidFill>
              </a:rPr>
              <a:t> Web of Science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8775" lvl="2" indent="-349250">
              <a:buClr>
                <a:srgbClr val="990000"/>
              </a:buClr>
              <a:defRPr/>
            </a:pPr>
            <a:r>
              <a:rPr lang="en-US" b="1" dirty="0" err="1"/>
              <a:t>Shirokova</a:t>
            </a:r>
            <a:r>
              <a:rPr lang="en-US" b="1" dirty="0"/>
              <a:t> G., </a:t>
            </a:r>
            <a:r>
              <a:rPr lang="en-US" b="1" dirty="0" err="1"/>
              <a:t>Osiyevskyy</a:t>
            </a:r>
            <a:r>
              <a:rPr lang="en-US" b="1" dirty="0"/>
              <a:t> O., Morris M., </a:t>
            </a:r>
            <a:r>
              <a:rPr lang="en-US" b="1" dirty="0" err="1"/>
              <a:t>Bogatyreva</a:t>
            </a:r>
            <a:r>
              <a:rPr lang="en-US" b="1" dirty="0"/>
              <a:t> K. </a:t>
            </a:r>
            <a:r>
              <a:rPr lang="en-US" dirty="0"/>
              <a:t>Expertise, University Infrastructure and Approaches to New Venture Creation: Assessing Students Who Start Business. </a:t>
            </a:r>
            <a:r>
              <a:rPr lang="en-US" i="1" dirty="0"/>
              <a:t>Entrepreneurship &amp; Regional </a:t>
            </a:r>
            <a:r>
              <a:rPr lang="en-US" i="1" dirty="0" smtClean="0"/>
              <a:t>Development</a:t>
            </a:r>
            <a:r>
              <a:rPr lang="ru-RU" dirty="0" smtClean="0"/>
              <a:t> (с 2014 г.)</a:t>
            </a:r>
            <a:endParaRPr lang="en-US" dirty="0"/>
          </a:p>
          <a:p>
            <a:pPr marL="358775" lvl="2" indent="-349250">
              <a:buClr>
                <a:srgbClr val="990000"/>
              </a:buClr>
              <a:defRPr/>
            </a:pPr>
            <a:r>
              <a:rPr lang="en-US" b="1" dirty="0" err="1"/>
              <a:t>Shirokova</a:t>
            </a:r>
            <a:r>
              <a:rPr lang="en-US" b="1" dirty="0"/>
              <a:t> G., </a:t>
            </a:r>
            <a:r>
              <a:rPr lang="en-US" b="1" dirty="0" err="1"/>
              <a:t>Tsukanova</a:t>
            </a:r>
            <a:r>
              <a:rPr lang="en-US" b="1" dirty="0"/>
              <a:t> T., Morris M. </a:t>
            </a:r>
            <a:r>
              <a:rPr lang="en-US" dirty="0"/>
              <a:t>The Moderating Role of National Culture in the Relationship between University </a:t>
            </a:r>
            <a:r>
              <a:rPr lang="en-US" dirty="0" smtClean="0"/>
              <a:t>Entrepreneurship </a:t>
            </a:r>
            <a:r>
              <a:rPr lang="en-US" dirty="0"/>
              <a:t>Offerings and Student Start-up Activity: An Embeddedness Perspective. </a:t>
            </a:r>
            <a:r>
              <a:rPr lang="en-US" i="1" dirty="0"/>
              <a:t>Journal of Small Business </a:t>
            </a:r>
            <a:r>
              <a:rPr lang="en-US" i="1" dirty="0" smtClean="0"/>
              <a:t>Management</a:t>
            </a:r>
            <a:r>
              <a:rPr lang="ru-RU" dirty="0"/>
              <a:t> </a:t>
            </a:r>
            <a:r>
              <a:rPr lang="ru-RU" dirty="0" smtClean="0"/>
              <a:t>(с 2015 г.)</a:t>
            </a:r>
            <a:endParaRPr lang="en-US" dirty="0"/>
          </a:p>
          <a:p>
            <a:pPr marL="358775" lvl="2" indent="-349250">
              <a:buClr>
                <a:srgbClr val="990000"/>
              </a:buClr>
              <a:defRPr/>
            </a:pPr>
            <a:r>
              <a:rPr lang="en-US" b="1" dirty="0"/>
              <a:t>Bogatyreva </a:t>
            </a:r>
            <a:r>
              <a:rPr lang="en-US" b="1" dirty="0" smtClean="0"/>
              <a:t>K., </a:t>
            </a:r>
            <a:r>
              <a:rPr lang="en-US" b="1" dirty="0"/>
              <a:t>Edelman </a:t>
            </a:r>
            <a:r>
              <a:rPr lang="en-US" b="1" dirty="0" smtClean="0"/>
              <a:t>L., </a:t>
            </a:r>
            <a:r>
              <a:rPr lang="en-US" b="1" dirty="0"/>
              <a:t>Manolova T</a:t>
            </a:r>
            <a:r>
              <a:rPr lang="en-US" b="1" dirty="0" smtClean="0"/>
              <a:t>., </a:t>
            </a:r>
            <a:r>
              <a:rPr lang="en-US" b="1" dirty="0" err="1" smtClean="0"/>
              <a:t>Osiyevskyy</a:t>
            </a:r>
            <a:r>
              <a:rPr lang="en-US" b="1" dirty="0" smtClean="0"/>
              <a:t> </a:t>
            </a:r>
            <a:r>
              <a:rPr lang="en-US" b="1" dirty="0"/>
              <a:t>O</a:t>
            </a:r>
            <a:r>
              <a:rPr lang="en-US" b="1" dirty="0" smtClean="0"/>
              <a:t>., </a:t>
            </a:r>
            <a:r>
              <a:rPr lang="en-US" b="1" dirty="0"/>
              <a:t>Shirokova G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dirty="0"/>
              <a:t>Short-term </a:t>
            </a:r>
            <a:r>
              <a:rPr lang="en-US" dirty="0" smtClean="0"/>
              <a:t>translation of intention into action: The </a:t>
            </a:r>
            <a:r>
              <a:rPr lang="en-US" dirty="0"/>
              <a:t>role of national culture. </a:t>
            </a:r>
            <a:r>
              <a:rPr lang="en-US" i="1" dirty="0"/>
              <a:t>Journal of Business </a:t>
            </a:r>
            <a:r>
              <a:rPr lang="en-US" i="1" dirty="0" smtClean="0"/>
              <a:t>Venturing</a:t>
            </a:r>
            <a:r>
              <a:rPr lang="ru-RU" dirty="0" smtClean="0"/>
              <a:t> (с 2015 г.)</a:t>
            </a:r>
            <a:endParaRPr lang="en-US" dirty="0"/>
          </a:p>
          <a:p>
            <a:pPr marL="358775" lvl="2" indent="-349250">
              <a:buClr>
                <a:srgbClr val="990000"/>
              </a:buClr>
              <a:defRPr/>
            </a:pPr>
            <a:r>
              <a:rPr lang="en-US" b="1" dirty="0" err="1"/>
              <a:t>Laskovaia</a:t>
            </a:r>
            <a:r>
              <a:rPr lang="en-US" b="1" dirty="0"/>
              <a:t> A., </a:t>
            </a:r>
            <a:r>
              <a:rPr lang="en-US" b="1" dirty="0" err="1"/>
              <a:t>Shirokova</a:t>
            </a:r>
            <a:r>
              <a:rPr lang="en-US" b="1" dirty="0"/>
              <a:t> G</a:t>
            </a:r>
            <a:r>
              <a:rPr lang="en-US" b="1" dirty="0" smtClean="0"/>
              <a:t>.</a:t>
            </a:r>
            <a:r>
              <a:rPr lang="en-US" b="1" dirty="0"/>
              <a:t> Morris M.</a:t>
            </a:r>
            <a:r>
              <a:rPr lang="en-US" dirty="0" smtClean="0"/>
              <a:t> National culture, cognitive logic and new venture performance: Evidence from global study on student entrepreneurship. </a:t>
            </a:r>
            <a:r>
              <a:rPr lang="en-US" i="1" dirty="0" smtClean="0"/>
              <a:t>Small Business Economics </a:t>
            </a:r>
            <a:r>
              <a:rPr lang="en-US" dirty="0" smtClean="0"/>
              <a:t>(c 2016 </a:t>
            </a:r>
            <a:r>
              <a:rPr lang="ru-RU" dirty="0" smtClean="0"/>
              <a:t>г.)</a:t>
            </a:r>
          </a:p>
          <a:p>
            <a:pPr marL="358775" lvl="2" indent="-349250">
              <a:buClr>
                <a:srgbClr val="990000"/>
              </a:buClr>
              <a:defRPr/>
            </a:pPr>
            <a:r>
              <a:rPr lang="en-US" b="1" dirty="0" err="1"/>
              <a:t>Manolova</a:t>
            </a:r>
            <a:r>
              <a:rPr lang="en-US" b="1" dirty="0"/>
              <a:t> T., Edelman L</a:t>
            </a:r>
            <a:r>
              <a:rPr lang="en-US" b="1" dirty="0" smtClean="0"/>
              <a:t>.</a:t>
            </a:r>
            <a:r>
              <a:rPr lang="ru-RU" b="1" dirty="0" smtClean="0"/>
              <a:t>,</a:t>
            </a:r>
            <a:r>
              <a:rPr lang="en-US" b="1" dirty="0" smtClean="0"/>
              <a:t> </a:t>
            </a:r>
            <a:r>
              <a:rPr lang="en-US" b="1" dirty="0" err="1"/>
              <a:t>Shirokova</a:t>
            </a:r>
            <a:r>
              <a:rPr lang="en-US" b="1" dirty="0"/>
              <a:t> G., </a:t>
            </a:r>
            <a:r>
              <a:rPr lang="en-US" b="1" dirty="0" err="1"/>
              <a:t>Tsukanova</a:t>
            </a:r>
            <a:r>
              <a:rPr lang="en-US" b="1" dirty="0"/>
              <a:t> T. </a:t>
            </a:r>
            <a:r>
              <a:rPr lang="en-US" dirty="0"/>
              <a:t>Youth entrepreneurship in emerging markets: Can family support help overcome institutional voids? </a:t>
            </a:r>
            <a:r>
              <a:rPr lang="en-US" i="1" dirty="0"/>
              <a:t>International Small Business Journal</a:t>
            </a:r>
            <a:r>
              <a:rPr lang="ru-RU" dirty="0"/>
              <a:t> </a:t>
            </a:r>
            <a:r>
              <a:rPr lang="en-US" dirty="0"/>
              <a:t>(c 2016 </a:t>
            </a:r>
            <a:r>
              <a:rPr lang="ru-RU" dirty="0"/>
              <a:t>г.)</a:t>
            </a:r>
            <a:endParaRPr lang="en-US" dirty="0"/>
          </a:p>
          <a:p>
            <a:pPr marL="358775" lvl="2" indent="-349250">
              <a:buClr>
                <a:srgbClr val="990000"/>
              </a:buClr>
              <a:defRPr/>
            </a:pPr>
            <a:endParaRPr lang="en-US" dirty="0"/>
          </a:p>
          <a:p>
            <a:pPr marL="358775" lvl="2" indent="-349250">
              <a:buClr>
                <a:srgbClr val="990000"/>
              </a:buClr>
              <a:defRPr/>
            </a:pPr>
            <a:endParaRPr lang="en-US" dirty="0"/>
          </a:p>
          <a:p>
            <a:pPr marL="358775" lvl="2" indent="-349250">
              <a:buClr>
                <a:srgbClr val="990000"/>
              </a:buClr>
              <a:defRPr/>
            </a:pPr>
            <a:r>
              <a:rPr lang="ru-RU" altLang="ru-RU" b="1" dirty="0">
                <a:solidFill>
                  <a:srgbClr val="990000"/>
                </a:solidFill>
              </a:rPr>
              <a:t>Для отчета</a:t>
            </a:r>
            <a:r>
              <a:rPr lang="en-US" altLang="ru-RU" b="1" dirty="0">
                <a:solidFill>
                  <a:srgbClr val="990000"/>
                </a:solidFill>
              </a:rPr>
              <a:t>: </a:t>
            </a:r>
            <a:r>
              <a:rPr lang="ru-RU" altLang="ru-RU" dirty="0"/>
              <a:t>переписка с </a:t>
            </a:r>
            <a:r>
              <a:rPr lang="ru-RU" altLang="ru-RU" dirty="0" smtClean="0"/>
              <a:t>редакторами.</a:t>
            </a:r>
            <a:endParaRPr lang="en-US" altLang="ru-RU" dirty="0"/>
          </a:p>
          <a:p>
            <a:pPr marL="358775" indent="-34925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9A15-567C-A64E-97F5-777FF4A5A10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2163</Words>
  <Application>Microsoft Office PowerPoint</Application>
  <PresentationFormat>Произвольный</PresentationFormat>
  <Paragraphs>312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Факторы формирования предпринимательской активности студентов:  институциональный подход</vt:lpstr>
      <vt:lpstr>Содержание</vt:lpstr>
      <vt:lpstr>Участники </vt:lpstr>
      <vt:lpstr>Исследовательские вопросы и цели проекта</vt:lpstr>
      <vt:lpstr>Основные индикаторы проекта</vt:lpstr>
      <vt:lpstr>Результаты</vt:lpstr>
      <vt:lpstr>Опубликованные статьи – Web of Science</vt:lpstr>
      <vt:lpstr>Принятые статьи – Web of Science</vt:lpstr>
      <vt:lpstr>5 R&amp;R – Web of Science</vt:lpstr>
      <vt:lpstr>1 рукопись, отправленная в журнал – Web of Science</vt:lpstr>
      <vt:lpstr>7 статей – РИНЦ </vt:lpstr>
      <vt:lpstr>6 научных докладов</vt:lpstr>
      <vt:lpstr>25+ выступлений на конференциях</vt:lpstr>
      <vt:lpstr>25+ выступлений на конференциях</vt:lpstr>
      <vt:lpstr>1 монография</vt:lpstr>
      <vt:lpstr>Семинары, программы курсов</vt:lpstr>
      <vt:lpstr>Вклад участников</vt:lpstr>
      <vt:lpstr>Напоминание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 формирования предпринимательской активности студентов:  институциональный подход</dc:title>
  <dc:creator>Татьяна Цуканова</dc:creator>
  <cp:lastModifiedBy>Galina Shirokova</cp:lastModifiedBy>
  <cp:revision>39</cp:revision>
  <dcterms:created xsi:type="dcterms:W3CDTF">2016-11-21T16:44:27Z</dcterms:created>
  <dcterms:modified xsi:type="dcterms:W3CDTF">2016-11-23T12:29:24Z</dcterms:modified>
</cp:coreProperties>
</file>