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1" r:id="rId6"/>
    <p:sldId id="262" r:id="rId7"/>
    <p:sldId id="264" r:id="rId8"/>
    <p:sldId id="260" r:id="rId9"/>
    <p:sldId id="266" r:id="rId10"/>
    <p:sldId id="265" r:id="rId11"/>
    <p:sldId id="267" r:id="rId12"/>
    <p:sldId id="268"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71505"/>
  </p:normalViewPr>
  <p:slideViewPr>
    <p:cSldViewPr snapToGrid="0" snapToObjects="1">
      <p:cViewPr varScale="1">
        <p:scale>
          <a:sx n="82" d="100"/>
          <a:sy n="82" d="100"/>
        </p:scale>
        <p:origin x="-142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CE97B1-D8D4-044A-9DDE-1A3B72F3BEBA}" type="datetimeFigureOut">
              <a:rPr lang="ru-RU" smtClean="0"/>
              <a:t>23.11.2016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6297B2-4918-7346-AB10-0A10D524D367}" type="slidenum">
              <a:rPr lang="ru-RU" smtClean="0"/>
              <a:t>‹#›</a:t>
            </a:fld>
            <a:endParaRPr lang="ru-RU"/>
          </a:p>
        </p:txBody>
      </p:sp>
    </p:spTree>
    <p:extLst>
      <p:ext uri="{BB962C8B-B14F-4D97-AF65-F5344CB8AC3E}">
        <p14:creationId xmlns:p14="http://schemas.microsoft.com/office/powerpoint/2010/main" val="1065482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nSpc>
                <a:spcPct val="80000"/>
              </a:lnSpc>
            </a:pPr>
            <a:r>
              <a:rPr kumimoji="1" lang="en-US" sz="1200" kern="1200" dirty="0" smtClean="0">
                <a:solidFill>
                  <a:schemeClr val="tx1"/>
                </a:solidFill>
                <a:effectLst/>
                <a:latin typeface="+mn-lt"/>
                <a:ea typeface="Arial" charset="0"/>
                <a:cs typeface="Arial" charset="0"/>
              </a:rPr>
              <a:t>Our knowledge about young people who engage in entrepreneurship in emerging markets remains limited.  As of 2012, more than half of the world’s population was under 30 years of age, and 89.7% of the global population below age 30 lived in emerging and developing economies (</a:t>
            </a:r>
            <a:r>
              <a:rPr kumimoji="1" lang="en-US" sz="1200" kern="1200" dirty="0" err="1" smtClean="0">
                <a:solidFill>
                  <a:schemeClr val="tx1"/>
                </a:solidFill>
                <a:effectLst/>
                <a:latin typeface="+mn-lt"/>
                <a:ea typeface="Arial" charset="0"/>
                <a:cs typeface="Arial" charset="0"/>
              </a:rPr>
              <a:t>Euromonitor</a:t>
            </a:r>
            <a:r>
              <a:rPr kumimoji="1" lang="en-US" sz="1200" kern="1200" dirty="0" smtClean="0">
                <a:solidFill>
                  <a:schemeClr val="tx1"/>
                </a:solidFill>
                <a:effectLst/>
                <a:latin typeface="+mn-lt"/>
                <a:ea typeface="Arial" charset="0"/>
                <a:cs typeface="Arial" charset="0"/>
              </a:rPr>
              <a:t>, 2012).  Often called the millennial generation, this cohort of young people, four billion strong, is considerably more entrepreneurially-minded compared to prior generations, and harnesses the leverage offered by social and technological networks to create new value and wealth (</a:t>
            </a:r>
            <a:r>
              <a:rPr kumimoji="1" lang="en-US" sz="1200" kern="1200" dirty="0" err="1" smtClean="0">
                <a:solidFill>
                  <a:schemeClr val="tx1"/>
                </a:solidFill>
                <a:effectLst/>
                <a:latin typeface="+mn-lt"/>
                <a:ea typeface="Arial" charset="0"/>
                <a:cs typeface="Arial" charset="0"/>
              </a:rPr>
              <a:t>Salkowitz</a:t>
            </a:r>
            <a:r>
              <a:rPr kumimoji="1" lang="en-US" sz="1200" kern="1200" dirty="0" smtClean="0">
                <a:solidFill>
                  <a:schemeClr val="tx1"/>
                </a:solidFill>
                <a:effectLst/>
                <a:latin typeface="+mn-lt"/>
                <a:ea typeface="Arial" charset="0"/>
                <a:cs typeface="Arial" charset="0"/>
              </a:rPr>
              <a:t>, 2010). </a:t>
            </a:r>
            <a:endParaRPr kumimoji="1" lang="ru-RU" sz="1200" kern="1200" dirty="0" smtClean="0">
              <a:solidFill>
                <a:schemeClr val="tx1"/>
              </a:solidFill>
              <a:effectLst/>
              <a:latin typeface="+mn-lt"/>
              <a:ea typeface="Arial" charset="0"/>
              <a:cs typeface="Arial" charset="0"/>
            </a:endParaRPr>
          </a:p>
          <a:p>
            <a:pPr marL="0" marR="0" indent="0" algn="l" defTabSz="914400" rtl="0" eaLnBrk="0" fontAlgn="base" latinLnBrk="0" hangingPunct="0">
              <a:lnSpc>
                <a:spcPct val="8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Entrepreneurial success stories notwithstanding, emerging economies are not particularly entrepreneur-friendly.  In various degrees, attenuated by the level of economic development, industrial structure, institutional heritage, or cultural norms, these economies share certain characteristics that are not conducive for entrepreneurial activity.  Key among them is the absence of specialized intermediaries, regulatory systems and contract-enforcing mechanisms, more commonly known as institutional voids (Khanna and Palepu, 1997).  These institutional deficiencies elevate the transaction costs between buyers and sellers and aggravate potential conflict of interests (Campbell and Lindberg, 1990; Khanna and Palepu, 2010).  Institutional voids are particularly harmful to young aspiring entrepreneurs who have little, if any, business knowledge, few social relations, unproven track record, and little experience in how to make sense of the entrepreneurial process (Nielsen and Lassen, 2012).  </a:t>
            </a:r>
            <a:endParaRPr kumimoji="1" lang="ru-RU" sz="1200" kern="1200" dirty="0" smtClean="0">
              <a:solidFill>
                <a:schemeClr val="tx1"/>
              </a:solidFill>
              <a:effectLst/>
              <a:latin typeface="+mn-lt"/>
              <a:ea typeface="Arial" charset="0"/>
              <a:cs typeface="Arial"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2</a:t>
            </a:fld>
            <a:endParaRPr lang="ru-RU"/>
          </a:p>
        </p:txBody>
      </p:sp>
    </p:spTree>
    <p:extLst>
      <p:ext uri="{BB962C8B-B14F-4D97-AF65-F5344CB8AC3E}">
        <p14:creationId xmlns:p14="http://schemas.microsoft.com/office/powerpoint/2010/main" val="1838266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kumimoji="1" lang="en-US" sz="1200" kern="1200" dirty="0" smtClean="0">
                <a:solidFill>
                  <a:schemeClr val="tx1"/>
                </a:solidFill>
                <a:effectLst/>
                <a:latin typeface="+mn-lt"/>
                <a:ea typeface="Arial" charset="0"/>
                <a:cs typeface="Arial" charset="0"/>
              </a:rPr>
              <a:t>In line with our expectations, greater levels of family financial support help the young entrepreneur to overcome capital market voids in emerging economies and leads to a greater scope of start-up activities.  We surmise that a substitution mechanism may be in place, whereby internal family financial capital provides a means of capitalizing the nascent venture in the absence of alternative external sources of financing, thereby allowing the young entrepreneur to move forward with entrepreneurial start-up activities.  Therefore, family financial support is a compensatory mechanism that helps to fill in the gap left by the weak financial institutional structure in emerging markets and leads the young entrepreneur to engage in a greater number of start-up activities (</a:t>
            </a:r>
            <a:r>
              <a:rPr kumimoji="1" lang="en-US" sz="1200" kern="1200" dirty="0" err="1" smtClean="0">
                <a:solidFill>
                  <a:schemeClr val="tx1"/>
                </a:solidFill>
                <a:effectLst/>
                <a:latin typeface="+mn-lt"/>
                <a:ea typeface="Arial" charset="0"/>
                <a:cs typeface="Arial" charset="0"/>
              </a:rPr>
              <a:t>Mair</a:t>
            </a:r>
            <a:r>
              <a:rPr kumimoji="1" lang="en-US" sz="1200" kern="1200" dirty="0" smtClean="0">
                <a:solidFill>
                  <a:schemeClr val="tx1"/>
                </a:solidFill>
                <a:effectLst/>
                <a:latin typeface="+mn-lt"/>
                <a:ea typeface="Arial" charset="0"/>
                <a:cs typeface="Arial" charset="0"/>
              </a:rPr>
              <a:t> et al., 2012).  </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In summary, from our findings we conclude that the family is the primary source of capital for young entrepreneurs in that they are locked out of other sources of finance due to their age, lack of experience, or institutional constraints.  However, despite the importance of the family, too much financial support is detrimental in that it leads to fewer start-up activities.</a:t>
            </a:r>
            <a:endParaRPr kumimoji="1" lang="ru-RU" sz="1200" kern="1200" dirty="0" smtClean="0">
              <a:solidFill>
                <a:schemeClr val="tx1"/>
              </a:solidFill>
              <a:effectLst/>
              <a:latin typeface="+mn-lt"/>
              <a:ea typeface="Arial"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When we tested the main effects of social capital on the scope of start-up activities, the results were clear, the stronger the family support, the more start-up activities undertaken by the nascent entrepreneur.  This is in line with previous work on family social capital (Chang et al., 2009; Dyer et al., 2014; </a:t>
            </a:r>
            <a:r>
              <a:rPr kumimoji="1" lang="en-US" sz="1200" kern="1200" dirty="0" err="1" smtClean="0">
                <a:solidFill>
                  <a:schemeClr val="tx1"/>
                </a:solidFill>
                <a:effectLst/>
                <a:latin typeface="+mn-lt"/>
                <a:ea typeface="Arial" charset="0"/>
                <a:cs typeface="Arial" charset="0"/>
              </a:rPr>
              <a:t>Salvato</a:t>
            </a:r>
            <a:r>
              <a:rPr kumimoji="1" lang="en-US" sz="1200" kern="1200" dirty="0" smtClean="0">
                <a:solidFill>
                  <a:schemeClr val="tx1"/>
                </a:solidFill>
                <a:effectLst/>
                <a:latin typeface="+mn-lt"/>
                <a:ea typeface="Arial" charset="0"/>
                <a:cs typeface="Arial" charset="0"/>
              </a:rPr>
              <a:t> and </a:t>
            </a:r>
            <a:r>
              <a:rPr kumimoji="1" lang="en-US" sz="1200" kern="1200" dirty="0" err="1" smtClean="0">
                <a:solidFill>
                  <a:schemeClr val="tx1"/>
                </a:solidFill>
                <a:effectLst/>
                <a:latin typeface="+mn-lt"/>
                <a:ea typeface="Arial" charset="0"/>
                <a:cs typeface="Arial" charset="0"/>
              </a:rPr>
              <a:t>Melin</a:t>
            </a:r>
            <a:r>
              <a:rPr kumimoji="1" lang="en-US" sz="1200" kern="1200" dirty="0" smtClean="0">
                <a:solidFill>
                  <a:schemeClr val="tx1"/>
                </a:solidFill>
                <a:effectLst/>
                <a:latin typeface="+mn-lt"/>
                <a:ea typeface="Arial" charset="0"/>
                <a:cs typeface="Arial" charset="0"/>
              </a:rPr>
              <a:t>, 2008), which argues that family social capital, in the form of social contacts and introduction into social networks, has a consistently significant positive effect on the scope of start-up activities undertaken by young nascent entrepreneurs.  We find that families are a strong, cohesive group that share valuable social contacts and/or entry into the family’s existing social networks with their offspring. </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However, when we apply this same logic to overcoming institutional challenges in the legal system, we find family social capital is less effective.  One explanation is that the regulatory institutional voids are simply too widespread or powerful to be overcome with family social capital.  Arguments for the strength of the institutional voids are well known (Khanna and Palepu, 2010; Peng, 2002, 2003).  However, equally compelling are more nuanced arguments that posit that informal institutions are embedded in the cultural landscape of emerging markets and that entrepreneurs may not be able to solely rely on formal institutions.  Instead entrepreneurs need to find the balance between formal and informal institutions, which is an especially challenging undertaking for young aspiring entrepreneurs.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Another possible explanation is that the impact of family social capital is overrated.  While there are compelling arguments in the literature for use of family social capital to fill institutional voids (</a:t>
            </a:r>
            <a:r>
              <a:rPr kumimoji="1" lang="en-US" sz="1200" kern="1200" dirty="0" err="1" smtClean="0">
                <a:solidFill>
                  <a:schemeClr val="tx1"/>
                </a:solidFill>
                <a:effectLst/>
                <a:latin typeface="+mn-lt"/>
                <a:ea typeface="Arial" charset="0"/>
                <a:cs typeface="Arial" charset="0"/>
              </a:rPr>
              <a:t>Boisot</a:t>
            </a:r>
            <a:r>
              <a:rPr kumimoji="1" lang="en-US" sz="1200" kern="1200" dirty="0" smtClean="0">
                <a:solidFill>
                  <a:schemeClr val="tx1"/>
                </a:solidFill>
                <a:effectLst/>
                <a:latin typeface="+mn-lt"/>
                <a:ea typeface="Arial" charset="0"/>
                <a:cs typeface="Arial" charset="0"/>
              </a:rPr>
              <a:t> and Child, 1988, 1996; </a:t>
            </a:r>
            <a:r>
              <a:rPr kumimoji="1" lang="en-US" sz="1200" kern="1200" dirty="0" err="1" smtClean="0">
                <a:solidFill>
                  <a:schemeClr val="tx1"/>
                </a:solidFill>
                <a:effectLst/>
                <a:latin typeface="+mn-lt"/>
                <a:ea typeface="Arial" charset="0"/>
                <a:cs typeface="Arial" charset="0"/>
              </a:rPr>
              <a:t>Hitt</a:t>
            </a:r>
            <a:r>
              <a:rPr kumimoji="1" lang="en-US" sz="1200" kern="1200" dirty="0" smtClean="0">
                <a:solidFill>
                  <a:schemeClr val="tx1"/>
                </a:solidFill>
                <a:effectLst/>
                <a:latin typeface="+mn-lt"/>
                <a:ea typeface="Arial" charset="0"/>
                <a:cs typeface="Arial" charset="0"/>
              </a:rPr>
              <a:t> et al., 2004; Puffer and McCarthy, 2007; Xin and Pierce, 1996), it may be that social capital is not as effective as the literature suggests.  Much of the seminal literature on the critical role of social capital as a substitute for institutional support was written at the start of the reforms (Peng and Heath, 1996; Xin and Pierce, 1996). More recent conceptual and empirical work indicates that with the progress of institutional and pro-market reforms the structure and role of personal networks has changed and network-based strategies do not automatically lead to advantage in market competition (</a:t>
            </a:r>
            <a:r>
              <a:rPr kumimoji="1" lang="en-US" sz="1200" kern="1200" dirty="0" err="1" smtClean="0">
                <a:solidFill>
                  <a:schemeClr val="tx1"/>
                </a:solidFill>
                <a:effectLst/>
                <a:latin typeface="+mn-lt"/>
                <a:ea typeface="Arial" charset="0"/>
                <a:cs typeface="Arial" charset="0"/>
              </a:rPr>
              <a:t>Danis</a:t>
            </a:r>
            <a:r>
              <a:rPr kumimoji="1" lang="en-US" sz="1200" kern="1200" dirty="0" smtClean="0">
                <a:solidFill>
                  <a:schemeClr val="tx1"/>
                </a:solidFill>
                <a:effectLst/>
                <a:latin typeface="+mn-lt"/>
                <a:ea typeface="Arial" charset="0"/>
                <a:cs typeface="Arial" charset="0"/>
              </a:rPr>
              <a:t> et al., 2010, 2011; Peng and Zhou, 2005). Future researchers conducting a finer-grained exploration of the evolving institutional landscape in emerging markets would likely produce a more contemporary and nuanced picture of the impact of family social capital.</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Finally, it is possible that our measures of social capital, which include familial contacts with business networks and customers, do not adequately capture the appropriate types of social capital needed to absorb legal voids.  Further research in this area should include stronger measures that look at personal relationships with governmental officials, as these may provide a finer-grained representation of the effects of family social capital on legal voids.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In summary, family social support leads the young nascent entrepreneur to engage in a greater number of start-up activities; however, as our findings suggest that it does not overcome the challenges around legal institutional voids in emerging markets.</a:t>
            </a:r>
            <a:endParaRPr kumimoji="1" lang="ru-RU" sz="1200" kern="1200" dirty="0" smtClean="0">
              <a:solidFill>
                <a:schemeClr val="tx1"/>
              </a:solidFill>
              <a:effectLst/>
              <a:latin typeface="+mn-lt"/>
              <a:ea typeface="Arial"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ru-RU" sz="1200" kern="1200" dirty="0" smtClean="0">
              <a:solidFill>
                <a:schemeClr val="tx1"/>
              </a:solidFill>
              <a:effectLst/>
              <a:latin typeface="+mn-lt"/>
              <a:ea typeface="Arial" charset="0"/>
              <a:cs typeface="Arial" charset="0"/>
            </a:endParaRPr>
          </a:p>
          <a:p>
            <a:endParaRPr kumimoji="1" lang="ru-RU" sz="1200" kern="1200" dirty="0" smtClean="0">
              <a:solidFill>
                <a:schemeClr val="tx1"/>
              </a:solidFill>
              <a:effectLst/>
              <a:latin typeface="+mn-lt"/>
              <a:ea typeface="Arial" charset="0"/>
              <a:cs typeface="Arial"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11</a:t>
            </a:fld>
            <a:endParaRPr lang="ru-RU"/>
          </a:p>
        </p:txBody>
      </p:sp>
    </p:spTree>
    <p:extLst>
      <p:ext uri="{BB962C8B-B14F-4D97-AF65-F5344CB8AC3E}">
        <p14:creationId xmlns:p14="http://schemas.microsoft.com/office/powerpoint/2010/main" val="2094492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kumimoji="1" lang="en-US" sz="1200" kern="1200" dirty="0" smtClean="0">
                <a:solidFill>
                  <a:schemeClr val="tx1"/>
                </a:solidFill>
                <a:effectLst/>
                <a:latin typeface="+mn-lt"/>
                <a:ea typeface="Arial" charset="0"/>
                <a:cs typeface="Arial" charset="0"/>
              </a:rPr>
              <a:t>Our study is not without limitations, which need to be borne in mind when interpreting its results.  First, we only measured capital and legal institutional voids and financial and social family capital.  However, the institutional context in emerging markets is more complex and there are other forms of family capital.  This suggests that additional research using more institutional dimensions and additional forms of family capital is needed.  In addition, while the GUESSS dataset is a panel study, the specific data utilized in this study were cross-sectional, which makes it more difficult to infer causal relationships.  Further studies using longitudinal data are necessary to fully assess how young nascent entrepreneurs in emerging markets perceive the institutional context and how they use family support during the start-up process as it is likely that family support may change over time. </a:t>
            </a:r>
          </a:p>
          <a:p>
            <a:r>
              <a:rPr kumimoji="1" lang="en-US" sz="1200" kern="1200" dirty="0" smtClean="0">
                <a:solidFill>
                  <a:schemeClr val="tx1"/>
                </a:solidFill>
                <a:effectLst/>
                <a:latin typeface="+mn-lt"/>
                <a:ea typeface="Arial" charset="0"/>
                <a:cs typeface="Arial" charset="0"/>
              </a:rPr>
              <a:t>Our study has important implications for public policy makers and for families.  Findings from out study suggest that public policy makers should be aware of the effects of overregulation as these can create barriers to youth entrepreneurship.  For families, investment in family social capital leads to more start-up activities and family financial support can help to overcome capital market voids.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The results of our study provide us with a fine grained analysis of both the institutional environment and of family capital.  Current debates about emerging economies tend to dramatize the detrimental effect of institutional voids on the scope of entrepreneurial initiatives.  Our findings suggest that we have to differentiate between the types of institutional voids and the types of family capital as these have differing effects on the scope of start-up activities.</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Clearly, there is much more to be learned about the potential for family social and financial capital to overcome emerging market institutional voids.  In this paper we have shed light on some of the contextual factors that influence the scope of start-up activities for young entrepreneurs.  We developed and tested an empirical model that is grounded in both institutional theory and nascent entrepreneurship; thereby contributing to the creation of a bridge between these two conversations.  </a:t>
            </a:r>
            <a:endParaRPr kumimoji="1" lang="ru-RU" sz="1200" kern="1200" dirty="0" smtClean="0">
              <a:solidFill>
                <a:schemeClr val="tx1"/>
              </a:solidFill>
              <a:effectLst/>
              <a:latin typeface="+mn-lt"/>
              <a:ea typeface="Arial" charset="0"/>
              <a:cs typeface="Arial" charset="0"/>
            </a:endParaRPr>
          </a:p>
          <a:p>
            <a:endParaRPr kumimoji="1" lang="ru-RU" sz="1200" kern="1200" dirty="0" smtClean="0">
              <a:solidFill>
                <a:schemeClr val="tx1"/>
              </a:solidFill>
              <a:effectLst/>
              <a:latin typeface="+mn-lt"/>
              <a:ea typeface="Arial" charset="0"/>
              <a:cs typeface="Arial"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12</a:t>
            </a:fld>
            <a:endParaRPr lang="ru-RU"/>
          </a:p>
        </p:txBody>
      </p:sp>
    </p:spTree>
    <p:extLst>
      <p:ext uri="{BB962C8B-B14F-4D97-AF65-F5344CB8AC3E}">
        <p14:creationId xmlns:p14="http://schemas.microsoft.com/office/powerpoint/2010/main" val="1820369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9163" rtl="0" eaLnBrk="0" fontAlgn="base" latinLnBrk="0" hangingPunct="0">
              <a:lnSpc>
                <a:spcPct val="90000"/>
              </a:lnSpc>
              <a:spcBef>
                <a:spcPct val="30000"/>
              </a:spcBef>
              <a:spcAft>
                <a:spcPct val="0"/>
              </a:spcAft>
              <a:buClrTx/>
              <a:buSzTx/>
              <a:buFontTx/>
              <a:buNone/>
              <a:tabLst/>
              <a:defRPr/>
            </a:pPr>
            <a:r>
              <a:rPr kumimoji="1" lang="en-US" sz="1200" i="0" kern="1200" dirty="0" smtClean="0">
                <a:solidFill>
                  <a:schemeClr val="tx1"/>
                </a:solidFill>
                <a:effectLst/>
                <a:latin typeface="+mn-lt"/>
                <a:ea typeface="Arial" charset="0"/>
                <a:cs typeface="Arial" charset="0"/>
              </a:rPr>
              <a:t>In this paper, we explore the institutional challenges for youth entrepreneurship in emerging markets. We focus on two types of institutional voids, the underdeveloped capital markets, and the deficiencies in the legal system, and their effect on the scope of start-up activities undertaken by young nascent entrepreneurs.  We next explore if the social structure of the family, defined as “two or more persons living together and related by blood, marriage, or adoption” (U.S. Bureau of the Census, 2000: 20), can help young nascent entrepreneurs overcome these voids.  Specifically, we focus on the compensatory role of instrumental support in the form of two types of family resources, financial and social</a:t>
            </a:r>
            <a:r>
              <a:rPr kumimoji="1" lang="en-US" sz="1200" i="1" kern="1200" dirty="0" smtClean="0">
                <a:solidFill>
                  <a:schemeClr val="tx1"/>
                </a:solidFill>
                <a:effectLst/>
                <a:latin typeface="+mn-lt"/>
                <a:ea typeface="Arial" charset="0"/>
                <a:cs typeface="Arial" charset="0"/>
              </a:rPr>
              <a:t>.</a:t>
            </a:r>
            <a:endParaRPr kumimoji="1" lang="ru-RU" sz="1200" i="1"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We anchor our argument in institutional theory. A solid body of research has used this lens to examine the institutional environment for entrepreneurship in emerging economies (Estrin and </a:t>
            </a:r>
            <a:r>
              <a:rPr kumimoji="1" lang="en-US" sz="1200" kern="1200" dirty="0" err="1" smtClean="0">
                <a:solidFill>
                  <a:schemeClr val="tx1"/>
                </a:solidFill>
                <a:effectLst/>
                <a:latin typeface="+mn-lt"/>
                <a:ea typeface="Arial" charset="0"/>
                <a:cs typeface="Arial" charset="0"/>
              </a:rPr>
              <a:t>Prevezer</a:t>
            </a:r>
            <a:r>
              <a:rPr kumimoji="1" lang="en-US" sz="1200" kern="1200" dirty="0" smtClean="0">
                <a:solidFill>
                  <a:schemeClr val="tx1"/>
                </a:solidFill>
                <a:effectLst/>
                <a:latin typeface="+mn-lt"/>
                <a:ea typeface="Arial" charset="0"/>
                <a:cs typeface="Arial" charset="0"/>
              </a:rPr>
              <a:t>, 2011; </a:t>
            </a:r>
            <a:r>
              <a:rPr kumimoji="1" lang="en-US" sz="1200" kern="1200" dirty="0" err="1" smtClean="0">
                <a:solidFill>
                  <a:schemeClr val="tx1"/>
                </a:solidFill>
                <a:effectLst/>
                <a:latin typeface="+mn-lt"/>
                <a:ea typeface="Arial" charset="0"/>
                <a:cs typeface="Arial" charset="0"/>
              </a:rPr>
              <a:t>Manolova</a:t>
            </a:r>
            <a:r>
              <a:rPr kumimoji="1" lang="en-US" sz="1200" kern="1200" dirty="0" smtClean="0">
                <a:solidFill>
                  <a:schemeClr val="tx1"/>
                </a:solidFill>
                <a:effectLst/>
                <a:latin typeface="+mn-lt"/>
                <a:ea typeface="Arial" charset="0"/>
                <a:cs typeface="Arial" charset="0"/>
              </a:rPr>
              <a:t> et al., 2008; </a:t>
            </a:r>
            <a:r>
              <a:rPr kumimoji="1" lang="en-US" sz="1200" kern="1200" dirty="0" err="1" smtClean="0">
                <a:solidFill>
                  <a:schemeClr val="tx1"/>
                </a:solidFill>
                <a:effectLst/>
                <a:latin typeface="+mn-lt"/>
                <a:ea typeface="Arial" charset="0"/>
                <a:cs typeface="Arial" charset="0"/>
              </a:rPr>
              <a:t>Smallbone</a:t>
            </a:r>
            <a:r>
              <a:rPr kumimoji="1" lang="en-US" sz="1200" kern="1200" dirty="0" smtClean="0">
                <a:solidFill>
                  <a:schemeClr val="tx1"/>
                </a:solidFill>
                <a:effectLst/>
                <a:latin typeface="+mn-lt"/>
                <a:ea typeface="Arial" charset="0"/>
                <a:cs typeface="Arial" charset="0"/>
              </a:rPr>
              <a:t> and Welter, 2001) and its impact on the types of business initiatives entrepreneurs pursue (Bowen and De </a:t>
            </a:r>
            <a:r>
              <a:rPr kumimoji="1" lang="en-US" sz="1200" kern="1200" dirty="0" err="1" smtClean="0">
                <a:solidFill>
                  <a:schemeClr val="tx1"/>
                </a:solidFill>
                <a:effectLst/>
                <a:latin typeface="+mn-lt"/>
                <a:ea typeface="Arial" charset="0"/>
                <a:cs typeface="Arial" charset="0"/>
              </a:rPr>
              <a:t>Clercq</a:t>
            </a:r>
            <a:r>
              <a:rPr kumimoji="1" lang="en-US" sz="1200" kern="1200" dirty="0" smtClean="0">
                <a:solidFill>
                  <a:schemeClr val="tx1"/>
                </a:solidFill>
                <a:effectLst/>
                <a:latin typeface="+mn-lt"/>
                <a:ea typeface="Arial" charset="0"/>
                <a:cs typeface="Arial" charset="0"/>
              </a:rPr>
              <a:t>, 2008), the levels of national entrepreneurial activity (</a:t>
            </a:r>
            <a:r>
              <a:rPr kumimoji="1" lang="en-US" sz="1200" kern="1200" dirty="0" err="1" smtClean="0">
                <a:solidFill>
                  <a:schemeClr val="tx1"/>
                </a:solidFill>
                <a:effectLst/>
                <a:latin typeface="+mn-lt"/>
                <a:ea typeface="Arial" charset="0"/>
                <a:cs typeface="Arial" charset="0"/>
              </a:rPr>
              <a:t>Aidis</a:t>
            </a:r>
            <a:r>
              <a:rPr kumimoji="1" lang="en-US" sz="1200" kern="1200" dirty="0" smtClean="0">
                <a:solidFill>
                  <a:schemeClr val="tx1"/>
                </a:solidFill>
                <a:effectLst/>
                <a:latin typeface="+mn-lt"/>
                <a:ea typeface="Arial" charset="0"/>
                <a:cs typeface="Arial" charset="0"/>
              </a:rPr>
              <a:t> et al., 2008; </a:t>
            </a:r>
            <a:r>
              <a:rPr kumimoji="1" lang="en-US" sz="1200" kern="1200" dirty="0" err="1" smtClean="0">
                <a:solidFill>
                  <a:schemeClr val="tx1"/>
                </a:solidFill>
                <a:effectLst/>
                <a:latin typeface="+mn-lt"/>
                <a:ea typeface="Arial" charset="0"/>
                <a:cs typeface="Arial" charset="0"/>
              </a:rPr>
              <a:t>Dau</a:t>
            </a:r>
            <a:r>
              <a:rPr kumimoji="1" lang="en-US" sz="1200" kern="1200" dirty="0" smtClean="0">
                <a:solidFill>
                  <a:schemeClr val="tx1"/>
                </a:solidFill>
                <a:effectLst/>
                <a:latin typeface="+mn-lt"/>
                <a:ea typeface="Arial" charset="0"/>
                <a:cs typeface="Arial" charset="0"/>
              </a:rPr>
              <a:t> and </a:t>
            </a:r>
            <a:r>
              <a:rPr kumimoji="1" lang="en-US" sz="1200" kern="1200" dirty="0" err="1" smtClean="0">
                <a:solidFill>
                  <a:schemeClr val="tx1"/>
                </a:solidFill>
                <a:effectLst/>
                <a:latin typeface="+mn-lt"/>
                <a:ea typeface="Arial" charset="0"/>
                <a:cs typeface="Arial" charset="0"/>
              </a:rPr>
              <a:t>Cuervo-Cazurra</a:t>
            </a:r>
            <a:r>
              <a:rPr kumimoji="1" lang="en-US" sz="1200" kern="1200" dirty="0" smtClean="0">
                <a:solidFill>
                  <a:schemeClr val="tx1"/>
                </a:solidFill>
                <a:effectLst/>
                <a:latin typeface="+mn-lt"/>
                <a:ea typeface="Arial" charset="0"/>
                <a:cs typeface="Arial" charset="0"/>
              </a:rPr>
              <a:t>, 2014), or the strategies, growth and performance of new and small ventures (</a:t>
            </a:r>
            <a:r>
              <a:rPr kumimoji="1" lang="en-US" sz="1200" kern="1200" dirty="0" err="1" smtClean="0">
                <a:solidFill>
                  <a:schemeClr val="tx1"/>
                </a:solidFill>
                <a:effectLst/>
                <a:latin typeface="+mn-lt"/>
                <a:ea typeface="Arial" charset="0"/>
                <a:cs typeface="Arial" charset="0"/>
              </a:rPr>
              <a:t>Manolova</a:t>
            </a:r>
            <a:r>
              <a:rPr kumimoji="1" lang="en-US" sz="1200" kern="1200" dirty="0" smtClean="0">
                <a:solidFill>
                  <a:schemeClr val="tx1"/>
                </a:solidFill>
                <a:effectLst/>
                <a:latin typeface="+mn-lt"/>
                <a:ea typeface="Arial" charset="0"/>
                <a:cs typeface="Arial" charset="0"/>
              </a:rPr>
              <a:t> and Yan, 2002; Peng, 2003; </a:t>
            </a:r>
            <a:r>
              <a:rPr kumimoji="1" lang="en-US" sz="1200" kern="1200" dirty="0" err="1" smtClean="0">
                <a:solidFill>
                  <a:schemeClr val="tx1"/>
                </a:solidFill>
                <a:effectLst/>
                <a:latin typeface="+mn-lt"/>
                <a:ea typeface="Arial" charset="0"/>
                <a:cs typeface="Arial" charset="0"/>
              </a:rPr>
              <a:t>Vorley</a:t>
            </a:r>
            <a:r>
              <a:rPr kumimoji="1" lang="en-US" sz="1200" kern="1200" dirty="0" smtClean="0">
                <a:solidFill>
                  <a:schemeClr val="tx1"/>
                </a:solidFill>
                <a:effectLst/>
                <a:latin typeface="+mn-lt"/>
                <a:ea typeface="Arial" charset="0"/>
                <a:cs typeface="Arial" charset="0"/>
              </a:rPr>
              <a:t> and Williams, 2015).  Complementing research on formal institutions, a growing body of recent work has documented that many of the institutional ‘rules of the game’ are informal, in that they are created, communicated, and enforced outside of officially sanctioned channels (</a:t>
            </a:r>
            <a:r>
              <a:rPr kumimoji="1" lang="en-US" sz="1200" kern="1200" dirty="0" err="1" smtClean="0">
                <a:solidFill>
                  <a:schemeClr val="tx1"/>
                </a:solidFill>
                <a:effectLst/>
                <a:latin typeface="+mn-lt"/>
                <a:ea typeface="Arial" charset="0"/>
                <a:cs typeface="Arial" charset="0"/>
              </a:rPr>
              <a:t>Khavul</a:t>
            </a:r>
            <a:r>
              <a:rPr kumimoji="1" lang="en-US" sz="1200" kern="1200" dirty="0" smtClean="0">
                <a:solidFill>
                  <a:schemeClr val="tx1"/>
                </a:solidFill>
                <a:effectLst/>
                <a:latin typeface="+mn-lt"/>
                <a:ea typeface="Arial" charset="0"/>
                <a:cs typeface="Arial" charset="0"/>
              </a:rPr>
              <a:t> et al., 2009; Webb et al., 2009, 2013).  These studies suggest that an intricate web of informal institutions, based on personal connections and kinship ties, counterbalances the ‘voids’ in the formal institutional system.  In particular, prior research has documented that informal institutions such as trust and social networks act as substitutes for formal institutional support and thus compensate for the deficiencies in the formal institutional infrastructure (Puffer et al., 2010; Xin and Pearce, 1996).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Outside the well-documented role of trust and social networks as substitutes for formal institutional support, there remain gaps in our understanding of how the interaction between formal and informal institutions affects emerging market entrepreneurs, and young aspiring entrepreneurs, in particular. For example, while capital market development may infuse much needed liquidity and thus spur the entrepreneurial process, the patching of the legal voids my produce the opposite effect, through overregulation. In addition, although the role of family financial and social support is critical for young entrepreneurs who lack personal wealth or experience, and often reside in the family household, excessive family support under conditions of environmental adversity may create a “cocooning” effect and slow down the pursuit of entrepreneurial initiatives.</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Our study disentangles these effects.  First, we differentiate between the effects of market voids (deficiencies in the capital markets) and regulatory voids (deficiencies in the legal system) and find that these voids have a different effect on young nascent entrepreneurs’ start-up activities.  In doing so, we answer the call for a finer-grained look at </a:t>
            </a:r>
            <a:r>
              <a:rPr kumimoji="1" lang="en-US" sz="1200" i="1" u="sng" kern="1200" dirty="0" smtClean="0">
                <a:solidFill>
                  <a:schemeClr val="tx1"/>
                </a:solidFill>
                <a:effectLst/>
                <a:latin typeface="+mn-lt"/>
                <a:ea typeface="Arial" charset="0"/>
                <a:cs typeface="Arial" charset="0"/>
              </a:rPr>
              <a:t>how</a:t>
            </a:r>
            <a:r>
              <a:rPr kumimoji="1" lang="en-US" sz="1200" kern="1200" dirty="0" smtClean="0">
                <a:solidFill>
                  <a:schemeClr val="tx1"/>
                </a:solidFill>
                <a:effectLst/>
                <a:latin typeface="+mn-lt"/>
                <a:ea typeface="Arial" charset="0"/>
                <a:cs typeface="Arial" charset="0"/>
              </a:rPr>
              <a:t> institutional voids matter (Carney et al., 2011; Peng et al., 2010).  Second, we theorize that families can expend different types of family capital to compensate for the market and institutional deficiencies and find that family support is not always the most effective way to counterbalance institutional pressures.  By exploring the role played by the family in youth entrepreneurship in emerging markets, we add to research that explores the creation of substitute structures for formal institutional support (Xin and Pearce, 1996; Xu and Meyer, 2013; Zhou and Xu, 2012).  </a:t>
            </a:r>
            <a:endParaRPr kumimoji="1" lang="ru-RU" sz="1200" kern="1200" dirty="0" smtClean="0">
              <a:solidFill>
                <a:schemeClr val="tx1"/>
              </a:solidFill>
              <a:effectLst/>
              <a:latin typeface="+mn-lt"/>
              <a:ea typeface="Arial" charset="0"/>
              <a:cs typeface="Arial" charset="0"/>
            </a:endParaRPr>
          </a:p>
          <a:p>
            <a:pPr marL="0" marR="0" indent="0" algn="l" defTabSz="919163" rtl="0" eaLnBrk="0" fontAlgn="base" latinLnBrk="0" hangingPunct="0">
              <a:lnSpc>
                <a:spcPct val="90000"/>
              </a:lnSpc>
              <a:spcBef>
                <a:spcPct val="30000"/>
              </a:spcBef>
              <a:spcAft>
                <a:spcPct val="0"/>
              </a:spcAft>
              <a:buClrTx/>
              <a:buSzTx/>
              <a:buFontTx/>
              <a:buNone/>
              <a:tabLst/>
              <a:defRPr/>
            </a:pPr>
            <a:endParaRPr kumimoji="1" lang="ru-RU" sz="1200" i="1" kern="1200" dirty="0" smtClean="0">
              <a:solidFill>
                <a:schemeClr val="tx1"/>
              </a:solidFill>
              <a:effectLst/>
              <a:latin typeface="+mn-lt"/>
              <a:ea typeface="Arial" charset="0"/>
              <a:cs typeface="Arial" charset="0"/>
            </a:endParaRPr>
          </a:p>
          <a:p>
            <a:pPr defTabSz="919163">
              <a:lnSpc>
                <a:spcPct val="90000"/>
              </a:lnSpc>
            </a:pPr>
            <a:endParaRPr kumimoji="0" lang="en-US" altLang="ru-RU" dirty="0" smtClean="0">
              <a:cs typeface="Arial" pitchFamily="34"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3</a:t>
            </a:fld>
            <a:endParaRPr lang="ru-RU"/>
          </a:p>
        </p:txBody>
      </p:sp>
    </p:spTree>
    <p:extLst>
      <p:ext uri="{BB962C8B-B14F-4D97-AF65-F5344CB8AC3E}">
        <p14:creationId xmlns:p14="http://schemas.microsoft.com/office/powerpoint/2010/main" val="174252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9163" rtl="0" eaLnBrk="0" fontAlgn="base" latinLnBrk="0" hangingPunct="0">
              <a:lnSpc>
                <a:spcPct val="7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Entrepreneurial start-up activities are the events and behaviors of individuals who are engaged in the process of starting a new venture (Gartner et al., 2004). These activities, referred to as either ‘start-up’ or ‘gestation’ activities, are important because if individuals are not engaged in start-up activities, there will be no new business formation (Shepherd, 2015).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Entrepreneurial activity is embedded in an institutional context.  Formal institutions, consisting of laws, rules, and regulations, are the regulatory pillars that govern individual and firm behavior (North, 1990; Peng, 2009). Examples of formal institutions include property right protection, the judiciary system, business regulations, and investment laws. Their function is to reduce uncertainty, thereby facilitating business transactions (Li and Zahra, 2012; North, 1990). </a:t>
            </a:r>
            <a:r>
              <a:rPr kumimoji="1" lang="en-US" sz="1200" i="1" kern="1200" dirty="0" smtClean="0">
                <a:solidFill>
                  <a:schemeClr val="tx1"/>
                </a:solidFill>
                <a:effectLst/>
                <a:latin typeface="+mn-lt"/>
                <a:ea typeface="Arial" charset="0"/>
                <a:cs typeface="Arial" charset="0"/>
              </a:rPr>
              <a:t>Ceteris paribus</a:t>
            </a:r>
            <a:r>
              <a:rPr kumimoji="1" lang="en-US" sz="1200" kern="1200" dirty="0" smtClean="0">
                <a:solidFill>
                  <a:schemeClr val="tx1"/>
                </a:solidFill>
                <a:effectLst/>
                <a:latin typeface="+mn-lt"/>
                <a:ea typeface="Arial" charset="0"/>
                <a:cs typeface="Arial" charset="0"/>
              </a:rPr>
              <a:t>, firms are more likely to pursue business in a country with strong institutions and low uncertainty, as this reduces their overall risk of doing business (Wan and </a:t>
            </a:r>
            <a:r>
              <a:rPr kumimoji="1" lang="en-US" sz="1200" kern="1200" dirty="0" err="1" smtClean="0">
                <a:solidFill>
                  <a:schemeClr val="tx1"/>
                </a:solidFill>
                <a:effectLst/>
                <a:latin typeface="+mn-lt"/>
                <a:ea typeface="Arial" charset="0"/>
                <a:cs typeface="Arial" charset="0"/>
              </a:rPr>
              <a:t>Hoskisson</a:t>
            </a:r>
            <a:r>
              <a:rPr kumimoji="1" lang="en-US" sz="1200" kern="1200" dirty="0" smtClean="0">
                <a:solidFill>
                  <a:schemeClr val="tx1"/>
                </a:solidFill>
                <a:effectLst/>
                <a:latin typeface="+mn-lt"/>
                <a:ea typeface="Arial" charset="0"/>
                <a:cs typeface="Arial" charset="0"/>
              </a:rPr>
              <a:t>, 2003).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 Emerging economies share certain characteristics that are not conducive for entrepreneurial activity. These characteristics include relative resource scarcity, infrastructure deficiencies, cumbersome regulation, preferential treatment of ‘national champions’, and underdeveloped market institutions (Estrin et al., 2009, 2013; </a:t>
            </a:r>
            <a:r>
              <a:rPr kumimoji="1" lang="en-US" sz="1200" kern="1200" dirty="0" err="1" smtClean="0">
                <a:solidFill>
                  <a:schemeClr val="tx1"/>
                </a:solidFill>
                <a:effectLst/>
                <a:latin typeface="+mn-lt"/>
                <a:ea typeface="Arial" charset="0"/>
                <a:cs typeface="Arial" charset="0"/>
              </a:rPr>
              <a:t>Hoskisson</a:t>
            </a:r>
            <a:r>
              <a:rPr kumimoji="1" lang="en-US" sz="1200" kern="1200" dirty="0" smtClean="0">
                <a:solidFill>
                  <a:schemeClr val="tx1"/>
                </a:solidFill>
                <a:effectLst/>
                <a:latin typeface="+mn-lt"/>
                <a:ea typeface="Arial" charset="0"/>
                <a:cs typeface="Arial" charset="0"/>
              </a:rPr>
              <a:t> et al., 2000; </a:t>
            </a:r>
            <a:r>
              <a:rPr kumimoji="1" lang="en-US" sz="1200" kern="1200" dirty="0" err="1" smtClean="0">
                <a:solidFill>
                  <a:schemeClr val="tx1"/>
                </a:solidFill>
                <a:effectLst/>
                <a:latin typeface="+mn-lt"/>
                <a:ea typeface="Arial" charset="0"/>
                <a:cs typeface="Arial" charset="0"/>
              </a:rPr>
              <a:t>Manolova</a:t>
            </a:r>
            <a:r>
              <a:rPr kumimoji="1" lang="en-US" sz="1200" kern="1200" dirty="0" smtClean="0">
                <a:solidFill>
                  <a:schemeClr val="tx1"/>
                </a:solidFill>
                <a:effectLst/>
                <a:latin typeface="+mn-lt"/>
                <a:ea typeface="Arial" charset="0"/>
                <a:cs typeface="Arial" charset="0"/>
              </a:rPr>
              <a:t> et al., 2008; Wright et al., 2005). Business scholars use the term ‘institutional voids’ to describe the situation where absent or weak institutional settings impact market formation, economic growth and entrepreneurship development (Khanna and Palepu, 1997; </a:t>
            </a:r>
            <a:r>
              <a:rPr kumimoji="1" lang="en-US" sz="1200" kern="1200" dirty="0" err="1" smtClean="0">
                <a:solidFill>
                  <a:schemeClr val="tx1"/>
                </a:solidFill>
                <a:effectLst/>
                <a:latin typeface="+mn-lt"/>
                <a:ea typeface="Arial" charset="0"/>
                <a:cs typeface="Arial" charset="0"/>
              </a:rPr>
              <a:t>Mair</a:t>
            </a:r>
            <a:r>
              <a:rPr kumimoji="1" lang="en-US" sz="1200" kern="1200" dirty="0" smtClean="0">
                <a:solidFill>
                  <a:schemeClr val="tx1"/>
                </a:solidFill>
                <a:effectLst/>
                <a:latin typeface="+mn-lt"/>
                <a:ea typeface="Arial" charset="0"/>
                <a:cs typeface="Arial" charset="0"/>
              </a:rPr>
              <a:t> et al., 2012; Webb et al., 2009).  Khanna and Palepu (1997) distinguish between five major types of institutional voids, voids in the capital, labor, and product markets, as well as voids in government regulation and contract enforcement.  In this study, we focus on the role of the deficiencies in the capital markets and legal systems, as they are most likely to directly affect young entrepreneurs’ nascent entrepreneurial activity.  Aspiring young entrepreneurs are particularly vulnerable to legal and financial restrictions, because of the lack of professional experience, social and political connections, or the safety cushion of personal wealth.</a:t>
            </a:r>
            <a:endParaRPr kumimoji="1" lang="ru-RU" sz="1200" kern="1200" dirty="0" smtClean="0">
              <a:solidFill>
                <a:schemeClr val="tx1"/>
              </a:solidFill>
              <a:effectLst/>
              <a:latin typeface="+mn-lt"/>
              <a:ea typeface="Arial" charset="0"/>
              <a:cs typeface="Arial" charset="0"/>
            </a:endParaRPr>
          </a:p>
          <a:p>
            <a:pPr defTabSz="919163">
              <a:lnSpc>
                <a:spcPct val="70000"/>
              </a:lnSpc>
            </a:pPr>
            <a:endParaRPr kumimoji="0" lang="en-US" altLang="ru-RU" sz="1000" dirty="0" smtClean="0">
              <a:cs typeface="Arial" pitchFamily="34"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4</a:t>
            </a:fld>
            <a:endParaRPr lang="ru-RU"/>
          </a:p>
        </p:txBody>
      </p:sp>
    </p:spTree>
    <p:extLst>
      <p:ext uri="{BB962C8B-B14F-4D97-AF65-F5344CB8AC3E}">
        <p14:creationId xmlns:p14="http://schemas.microsoft.com/office/powerpoint/2010/main" val="847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7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Khanna and Palepu describe the voids in emerging economies’ capital markets as “underdeveloped, illiquid equity markets and nationalized banks with weak monitoring by bureaucrats” (1997: 5).  Most emerging economies are characterized by relatively low levels of disposable income which accentuates the liquidity constraints to entrepreneurial entry (Evans and </a:t>
            </a:r>
            <a:r>
              <a:rPr kumimoji="1" lang="en-US" sz="1200" kern="1200" dirty="0" err="1" smtClean="0">
                <a:solidFill>
                  <a:schemeClr val="tx1"/>
                </a:solidFill>
                <a:effectLst/>
                <a:latin typeface="+mn-lt"/>
                <a:ea typeface="Arial" charset="0"/>
                <a:cs typeface="Arial" charset="0"/>
              </a:rPr>
              <a:t>Jovanovic</a:t>
            </a:r>
            <a:r>
              <a:rPr kumimoji="1" lang="en-US" sz="1200" kern="1200" dirty="0" smtClean="0">
                <a:solidFill>
                  <a:schemeClr val="tx1"/>
                </a:solidFill>
                <a:effectLst/>
                <a:latin typeface="+mn-lt"/>
                <a:ea typeface="Arial" charset="0"/>
                <a:cs typeface="Arial" charset="0"/>
              </a:rPr>
              <a:t>, 1989). The deficiencies in emerging economies’ capital markets negatively affect the scope of start-up activities undertaken by student entrepreneurs through two interrelated mechanisms.  First, the cumbersome procedures and unattainable collateral levels may discourage young nascent entrepreneurs from seeking access to formal sources of entrepreneurial finance, thus negating the need to develop a formal business plan or engage in other legitimizing start-up activities.  Second, the lack of financial capital slows down the completion of start-up activities, such as developing a product prototype or securing appropriate facilities for the new venture.  Formally:</a:t>
            </a:r>
            <a:endParaRPr kumimoji="1" lang="ru-RU" sz="1200" kern="1200" dirty="0" smtClean="0">
              <a:solidFill>
                <a:schemeClr val="tx1"/>
              </a:solidFill>
              <a:effectLst/>
              <a:latin typeface="+mn-lt"/>
              <a:ea typeface="Arial" charset="0"/>
              <a:cs typeface="Arial" charset="0"/>
            </a:endParaRPr>
          </a:p>
          <a:p>
            <a:pPr marL="0" marR="0" indent="0" algn="l" defTabSz="914400" rtl="0" eaLnBrk="0" fontAlgn="base" latinLnBrk="0" hangingPunct="0">
              <a:lnSpc>
                <a:spcPct val="7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In addition to the relatively underdeveloped market institutions, the regulatory regimes in many of emerging economies are typically restrictive and not conducive to new firm formation (Estrin and </a:t>
            </a:r>
            <a:r>
              <a:rPr kumimoji="1" lang="en-US" sz="1200" kern="1200" dirty="0" err="1" smtClean="0">
                <a:solidFill>
                  <a:schemeClr val="tx1"/>
                </a:solidFill>
                <a:effectLst/>
                <a:latin typeface="+mn-lt"/>
                <a:ea typeface="Arial" charset="0"/>
                <a:cs typeface="Arial" charset="0"/>
              </a:rPr>
              <a:t>Prevezer</a:t>
            </a:r>
            <a:r>
              <a:rPr kumimoji="1" lang="en-US" sz="1200" kern="1200" dirty="0" smtClean="0">
                <a:solidFill>
                  <a:schemeClr val="tx1"/>
                </a:solidFill>
                <a:effectLst/>
                <a:latin typeface="+mn-lt"/>
                <a:ea typeface="Arial" charset="0"/>
                <a:cs typeface="Arial" charset="0"/>
              </a:rPr>
              <a:t>, 2011; </a:t>
            </a:r>
            <a:r>
              <a:rPr kumimoji="1" lang="en-US" sz="1200" kern="1200" dirty="0" err="1" smtClean="0">
                <a:solidFill>
                  <a:schemeClr val="tx1"/>
                </a:solidFill>
                <a:effectLst/>
                <a:latin typeface="+mn-lt"/>
                <a:ea typeface="Arial" charset="0"/>
                <a:cs typeface="Arial" charset="0"/>
              </a:rPr>
              <a:t>Eunni</a:t>
            </a:r>
            <a:r>
              <a:rPr kumimoji="1" lang="en-US" sz="1200" kern="1200" dirty="0" smtClean="0">
                <a:solidFill>
                  <a:schemeClr val="tx1"/>
                </a:solidFill>
                <a:effectLst/>
                <a:latin typeface="+mn-lt"/>
                <a:ea typeface="Arial" charset="0"/>
                <a:cs typeface="Arial" charset="0"/>
              </a:rPr>
              <a:t> and </a:t>
            </a:r>
            <a:r>
              <a:rPr kumimoji="1" lang="en-US" sz="1200" kern="1200" dirty="0" err="1" smtClean="0">
                <a:solidFill>
                  <a:schemeClr val="tx1"/>
                </a:solidFill>
                <a:effectLst/>
                <a:latin typeface="+mn-lt"/>
                <a:ea typeface="Arial" charset="0"/>
                <a:cs typeface="Arial" charset="0"/>
              </a:rPr>
              <a:t>Manolova</a:t>
            </a:r>
            <a:r>
              <a:rPr kumimoji="1" lang="en-US" sz="1200" kern="1200" dirty="0" smtClean="0">
                <a:solidFill>
                  <a:schemeClr val="tx1"/>
                </a:solidFill>
                <a:effectLst/>
                <a:latin typeface="+mn-lt"/>
                <a:ea typeface="Arial" charset="0"/>
                <a:cs typeface="Arial" charset="0"/>
              </a:rPr>
              <a:t>, 2012).  Weak property-rights protection generates uncertainty and discourages value-generating activities because of the lingering threat of expropriation (Estrin et al., 2013). The institutional barriers to industry entry are disproportionately high for new players, propelling the emergence of a vast ‘informal’ economy (Chang and Wu, 2014; </a:t>
            </a:r>
            <a:r>
              <a:rPr kumimoji="1" lang="en-US" sz="1200" kern="1200" dirty="0" err="1" smtClean="0">
                <a:solidFill>
                  <a:schemeClr val="tx1"/>
                </a:solidFill>
                <a:effectLst/>
                <a:latin typeface="+mn-lt"/>
                <a:ea typeface="Arial" charset="0"/>
                <a:cs typeface="Arial" charset="0"/>
              </a:rPr>
              <a:t>Djankov</a:t>
            </a:r>
            <a:r>
              <a:rPr kumimoji="1" lang="en-US" sz="1200" kern="1200" dirty="0" smtClean="0">
                <a:solidFill>
                  <a:schemeClr val="tx1"/>
                </a:solidFill>
                <a:effectLst/>
                <a:latin typeface="+mn-lt"/>
                <a:ea typeface="Arial" charset="0"/>
                <a:cs typeface="Arial" charset="0"/>
              </a:rPr>
              <a:t> et al., 2002; World Bank, 2014). Opportunistic government officials often take advantage of the obscure regulatory regime to exploit new and small players’ vulnerabilities for personal gain.  Taken together, corruption and weak legal institutions may result in an unproductive dark side of entrepreneurship that pushes out productive entrepreneurship and impedes economic development (</a:t>
            </a:r>
            <a:r>
              <a:rPr kumimoji="1" lang="en-US" sz="1200" kern="1200" dirty="0" err="1" smtClean="0">
                <a:solidFill>
                  <a:schemeClr val="tx1"/>
                </a:solidFill>
                <a:effectLst/>
                <a:latin typeface="+mn-lt"/>
                <a:ea typeface="Arial" charset="0"/>
                <a:cs typeface="Arial" charset="0"/>
              </a:rPr>
              <a:t>Bruton</a:t>
            </a:r>
            <a:r>
              <a:rPr kumimoji="1" lang="en-US" sz="1200" kern="1200" dirty="0" smtClean="0">
                <a:solidFill>
                  <a:schemeClr val="tx1"/>
                </a:solidFill>
                <a:effectLst/>
                <a:latin typeface="+mn-lt"/>
                <a:ea typeface="Arial" charset="0"/>
                <a:cs typeface="Arial" charset="0"/>
              </a:rPr>
              <a:t> et al., 2013).</a:t>
            </a:r>
            <a:endParaRPr kumimoji="1" lang="ru-RU" sz="1200" kern="1200" dirty="0" smtClean="0">
              <a:solidFill>
                <a:schemeClr val="tx1"/>
              </a:solidFill>
              <a:effectLst/>
              <a:latin typeface="+mn-lt"/>
              <a:ea typeface="Arial" charset="0"/>
              <a:cs typeface="Arial" charset="0"/>
            </a:endParaRPr>
          </a:p>
          <a:p>
            <a:pPr marL="0" marR="0" indent="0" algn="l" defTabSz="914400" rtl="0" eaLnBrk="0" fontAlgn="base" latinLnBrk="0" hangingPunct="0">
              <a:lnSpc>
                <a:spcPct val="7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However, just as functioning institutions can protect property rights and facilitate start-up activity, poorly enforced formal institutions, such as those riddled with corruption, can create uncertainty in the business climate, and become barriers for the successful completion of start-up activities (</a:t>
            </a:r>
            <a:r>
              <a:rPr kumimoji="1" lang="en-US" sz="1200" kern="1200" dirty="0" err="1" smtClean="0">
                <a:solidFill>
                  <a:schemeClr val="tx1"/>
                </a:solidFill>
                <a:effectLst/>
                <a:latin typeface="+mn-lt"/>
                <a:ea typeface="Arial" charset="0"/>
                <a:cs typeface="Arial" charset="0"/>
              </a:rPr>
              <a:t>Bergara</a:t>
            </a:r>
            <a:r>
              <a:rPr kumimoji="1" lang="en-US" sz="1200" kern="1200" dirty="0" smtClean="0">
                <a:solidFill>
                  <a:schemeClr val="tx1"/>
                </a:solidFill>
                <a:effectLst/>
                <a:latin typeface="+mn-lt"/>
                <a:ea typeface="Arial" charset="0"/>
                <a:cs typeface="Arial" charset="0"/>
              </a:rPr>
              <a:t> et al., 1998).  Deficiencies in the regulatory institutions may discourage nascent entrepreneurs to enter contracts with suppliers or customers for fear of poor enforcement of legal contracts.  In contrast, entrepreneur-friendly bankruptcy laws may stimulate more start-up activities (Peng et al., 2010).  In the extreme, voids in the formal legal system can push nascent entrepreneurs into the realm of the informal economy (</a:t>
            </a:r>
            <a:r>
              <a:rPr kumimoji="1" lang="en-US" sz="1200" kern="1200" dirty="0" err="1" smtClean="0">
                <a:solidFill>
                  <a:schemeClr val="tx1"/>
                </a:solidFill>
                <a:effectLst/>
                <a:latin typeface="+mn-lt"/>
                <a:ea typeface="Arial" charset="0"/>
                <a:cs typeface="Arial" charset="0"/>
              </a:rPr>
              <a:t>Dau</a:t>
            </a:r>
            <a:r>
              <a:rPr kumimoji="1" lang="en-US" sz="1200" kern="1200" dirty="0" smtClean="0">
                <a:solidFill>
                  <a:schemeClr val="tx1"/>
                </a:solidFill>
                <a:effectLst/>
                <a:latin typeface="+mn-lt"/>
                <a:ea typeface="Arial" charset="0"/>
                <a:cs typeface="Arial" charset="0"/>
              </a:rPr>
              <a:t> and </a:t>
            </a:r>
            <a:r>
              <a:rPr kumimoji="1" lang="en-US" sz="1200" kern="1200" dirty="0" err="1" smtClean="0">
                <a:solidFill>
                  <a:schemeClr val="tx1"/>
                </a:solidFill>
                <a:effectLst/>
                <a:latin typeface="+mn-lt"/>
                <a:ea typeface="Arial" charset="0"/>
                <a:cs typeface="Arial" charset="0"/>
              </a:rPr>
              <a:t>Cuervo-Cazzura</a:t>
            </a:r>
            <a:r>
              <a:rPr kumimoji="1" lang="en-US" sz="1200" kern="1200" dirty="0" smtClean="0">
                <a:solidFill>
                  <a:schemeClr val="tx1"/>
                </a:solidFill>
                <a:effectLst/>
                <a:latin typeface="+mn-lt"/>
                <a:ea typeface="Arial" charset="0"/>
                <a:cs typeface="Arial" charset="0"/>
              </a:rPr>
              <a:t>, 2014).  Formally, </a:t>
            </a:r>
            <a:endParaRPr kumimoji="1" lang="ru-RU" sz="1200" kern="1200" dirty="0" smtClean="0">
              <a:solidFill>
                <a:schemeClr val="tx1"/>
              </a:solidFill>
              <a:effectLst/>
              <a:latin typeface="+mn-lt"/>
              <a:ea typeface="Arial" charset="0"/>
              <a:cs typeface="Arial" charset="0"/>
            </a:endParaRPr>
          </a:p>
          <a:p>
            <a:pPr>
              <a:lnSpc>
                <a:spcPct val="70000"/>
              </a:lnSpc>
            </a:pPr>
            <a:endParaRPr kumimoji="0" lang="en-US" altLang="ru-RU" sz="700" dirty="0" smtClean="0">
              <a:cs typeface="Arial" pitchFamily="34"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5</a:t>
            </a:fld>
            <a:endParaRPr lang="ru-RU"/>
          </a:p>
        </p:txBody>
      </p:sp>
    </p:spTree>
    <p:extLst>
      <p:ext uri="{BB962C8B-B14F-4D97-AF65-F5344CB8AC3E}">
        <p14:creationId xmlns:p14="http://schemas.microsoft.com/office/powerpoint/2010/main" val="1813316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nSpc>
                <a:spcPct val="70000"/>
              </a:lnSpc>
            </a:pPr>
            <a:r>
              <a:rPr kumimoji="1" lang="en-US" sz="1200" kern="1200" dirty="0" smtClean="0">
                <a:solidFill>
                  <a:schemeClr val="tx1"/>
                </a:solidFill>
                <a:effectLst/>
                <a:latin typeface="+mn-lt"/>
                <a:ea typeface="Arial" charset="0"/>
                <a:cs typeface="Arial" charset="0"/>
              </a:rPr>
              <a:t>Family involvement in start-up activities is especially critical for young entrepreneur (Dyer and Handler, 1994).  Young adults are a more vulnerable group of nascent entrepreneurs due to their lack of experience (</a:t>
            </a:r>
            <a:r>
              <a:rPr kumimoji="1" lang="en-US" sz="1200" kern="1200" dirty="0" err="1" smtClean="0">
                <a:solidFill>
                  <a:schemeClr val="tx1"/>
                </a:solidFill>
                <a:effectLst/>
                <a:latin typeface="+mn-lt"/>
                <a:ea typeface="Arial" charset="0"/>
                <a:cs typeface="Arial" charset="0"/>
              </a:rPr>
              <a:t>Sarasvathy</a:t>
            </a:r>
            <a:r>
              <a:rPr kumimoji="1" lang="en-US" sz="1200" kern="1200" dirty="0" smtClean="0">
                <a:solidFill>
                  <a:schemeClr val="tx1"/>
                </a:solidFill>
                <a:effectLst/>
                <a:latin typeface="+mn-lt"/>
                <a:ea typeface="Arial" charset="0"/>
                <a:cs typeface="Arial" charset="0"/>
              </a:rPr>
              <a:t>, 1998), insufficient knowledge of the entrepreneurial process (Nielsen and Lassen, 2012), and insufficient financial resources (Evans and </a:t>
            </a:r>
            <a:r>
              <a:rPr kumimoji="1" lang="en-US" sz="1200" kern="1200" dirty="0" err="1" smtClean="0">
                <a:solidFill>
                  <a:schemeClr val="tx1"/>
                </a:solidFill>
                <a:effectLst/>
                <a:latin typeface="+mn-lt"/>
                <a:ea typeface="Arial" charset="0"/>
                <a:cs typeface="Arial" charset="0"/>
              </a:rPr>
              <a:t>Jovanovic</a:t>
            </a:r>
            <a:r>
              <a:rPr kumimoji="1" lang="en-US" sz="1200" kern="1200" dirty="0" smtClean="0">
                <a:solidFill>
                  <a:schemeClr val="tx1"/>
                </a:solidFill>
                <a:effectLst/>
                <a:latin typeface="+mn-lt"/>
                <a:ea typeface="Arial" charset="0"/>
                <a:cs typeface="Arial" charset="0"/>
              </a:rPr>
              <a:t>, 1989). </a:t>
            </a:r>
          </a:p>
          <a:p>
            <a:pPr marL="0" marR="0" indent="0" algn="l" defTabSz="914400" rtl="0" eaLnBrk="0" fontAlgn="base" latinLnBrk="0" hangingPunct="0">
              <a:lnSpc>
                <a:spcPct val="7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Financial capital remains the most important factor for starting a new venture (Kim et al., 2006).  Entrepreneurs with access to financial capital are more flexible and can undertake a wide range of start-up activities.  Cooper et al. (1994) argue that financial capital can be easily transformed into alternative resources and facilitate the entrepreneurial process.  For example, nascent entrepreneurs can simultaneously work on the product prototype, buy equipment and conduct market research.  One of the assumptions in the entrepreneurship literature is that the availability of financial resources increases the chances of success in launching a business (</a:t>
            </a:r>
            <a:r>
              <a:rPr kumimoji="1" lang="en-US" sz="1200" kern="1200" dirty="0" err="1" smtClean="0">
                <a:solidFill>
                  <a:schemeClr val="tx1"/>
                </a:solidFill>
                <a:effectLst/>
                <a:latin typeface="+mn-lt"/>
                <a:ea typeface="Arial" charset="0"/>
                <a:cs typeface="Arial" charset="0"/>
              </a:rPr>
              <a:t>Cetindamar</a:t>
            </a:r>
            <a:r>
              <a:rPr kumimoji="1" lang="en-US" sz="1200" kern="1200" dirty="0" smtClean="0">
                <a:solidFill>
                  <a:schemeClr val="tx1"/>
                </a:solidFill>
                <a:effectLst/>
                <a:latin typeface="+mn-lt"/>
                <a:ea typeface="Arial" charset="0"/>
                <a:cs typeface="Arial" charset="0"/>
              </a:rPr>
              <a:t> et al., 2012). Family financial capital can include property, money, credit and different types of financial investment (Mishra and Zachary, 2014).  Families can significantly contribute to young entrepreneurs’ initiatives by facilitating financial transactions and keeping a strategic control over the venture within the family (</a:t>
            </a:r>
            <a:r>
              <a:rPr kumimoji="1" lang="en-US" sz="1200" kern="1200" dirty="0" err="1" smtClean="0">
                <a:solidFill>
                  <a:schemeClr val="tx1"/>
                </a:solidFill>
                <a:effectLst/>
                <a:latin typeface="+mn-lt"/>
                <a:ea typeface="Arial" charset="0"/>
                <a:cs typeface="Arial" charset="0"/>
              </a:rPr>
              <a:t>Steier</a:t>
            </a:r>
            <a:r>
              <a:rPr kumimoji="1" lang="en-US" sz="1200" kern="1200" dirty="0" smtClean="0">
                <a:solidFill>
                  <a:schemeClr val="tx1"/>
                </a:solidFill>
                <a:effectLst/>
                <a:latin typeface="+mn-lt"/>
                <a:ea typeface="Arial" charset="0"/>
                <a:cs typeface="Arial" charset="0"/>
              </a:rPr>
              <a:t>, 2003).  Filial relations are typically based on mutual trust and support, and family members feel that they have private access to all information about a new venture, including all investments and the level of commitment of the young entrepreneur (Conti et al., 2013; Parker, 2009).  Thus, family financial support can provide a significant input to the venture creation process.  Families are a critical source of start-up capital in all institutional environments, but they become essential funding sources in countries with underdeveloped capital markets.  Formally,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Social capital refers to the ‘ability of actors to secure benefits by virtue of membership in social networks or other social structures’ (</a:t>
            </a:r>
            <a:r>
              <a:rPr kumimoji="1" lang="en-US" sz="1200" kern="1200" dirty="0" err="1" smtClean="0">
                <a:solidFill>
                  <a:schemeClr val="tx1"/>
                </a:solidFill>
                <a:effectLst/>
                <a:latin typeface="+mn-lt"/>
                <a:ea typeface="Arial" charset="0"/>
                <a:cs typeface="Arial" charset="0"/>
              </a:rPr>
              <a:t>Portes</a:t>
            </a:r>
            <a:r>
              <a:rPr kumimoji="1" lang="en-US" sz="1200" kern="1200" dirty="0" smtClean="0">
                <a:solidFill>
                  <a:schemeClr val="tx1"/>
                </a:solidFill>
                <a:effectLst/>
                <a:latin typeface="+mn-lt"/>
                <a:ea typeface="Arial" charset="0"/>
                <a:cs typeface="Arial" charset="0"/>
              </a:rPr>
              <a:t>, 1998: 6).  Social capital enables individuals to collaborate, establish communities, socialize and live together by adhering to moral obligations, norms and social values (Sharma, 2014).  Social networks provided by the family are theorized to supplement the effects of experience and financial capital (Bourdieu, 1983; Coleman, 1988, 1990; </a:t>
            </a:r>
            <a:r>
              <a:rPr kumimoji="1" lang="en-US" sz="1200" kern="1200" dirty="0" err="1" smtClean="0">
                <a:solidFill>
                  <a:schemeClr val="tx1"/>
                </a:solidFill>
                <a:effectLst/>
                <a:latin typeface="+mn-lt"/>
                <a:ea typeface="Arial" charset="0"/>
                <a:cs typeface="Arial" charset="0"/>
              </a:rPr>
              <a:t>Davidsson</a:t>
            </a:r>
            <a:r>
              <a:rPr kumimoji="1" lang="en-US" sz="1200" kern="1200" dirty="0" smtClean="0">
                <a:solidFill>
                  <a:schemeClr val="tx1"/>
                </a:solidFill>
                <a:effectLst/>
                <a:latin typeface="+mn-lt"/>
                <a:ea typeface="Arial" charset="0"/>
                <a:cs typeface="Arial" charset="0"/>
              </a:rPr>
              <a:t> and </a:t>
            </a:r>
            <a:r>
              <a:rPr kumimoji="1" lang="en-US" sz="1200" kern="1200" dirty="0" err="1" smtClean="0">
                <a:solidFill>
                  <a:schemeClr val="tx1"/>
                </a:solidFill>
                <a:effectLst/>
                <a:latin typeface="+mn-lt"/>
                <a:ea typeface="Arial" charset="0"/>
                <a:cs typeface="Arial" charset="0"/>
              </a:rPr>
              <a:t>Honig</a:t>
            </a:r>
            <a:r>
              <a:rPr kumimoji="1" lang="en-US" sz="1200" kern="1200" dirty="0" smtClean="0">
                <a:solidFill>
                  <a:schemeClr val="tx1"/>
                </a:solidFill>
                <a:effectLst/>
                <a:latin typeface="+mn-lt"/>
                <a:ea typeface="Arial" charset="0"/>
                <a:cs typeface="Arial" charset="0"/>
              </a:rPr>
              <a:t>, 2003).  Family members are entitled to the collective goods produced by the family through a dense web of mutual support, trust, expectations and obligations (Weber [1922] 1978; Sanders and Nee, 1996).  Using a social exchange lens (Emerson, 1972), family social capital provides the user with critical resources which can then be employed in the pursuit of other goals, including profit (Adler and Kwon, 2002).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Informal relationships, which are a form of social exchange, are a common feature of emerging economies (</a:t>
            </a:r>
            <a:r>
              <a:rPr kumimoji="1" lang="en-US" sz="1200" kern="1200" dirty="0" err="1" smtClean="0">
                <a:solidFill>
                  <a:schemeClr val="tx1"/>
                </a:solidFill>
                <a:effectLst/>
                <a:latin typeface="+mn-lt"/>
                <a:ea typeface="Arial" charset="0"/>
                <a:cs typeface="Arial" charset="0"/>
              </a:rPr>
              <a:t>Hitt</a:t>
            </a:r>
            <a:r>
              <a:rPr kumimoji="1" lang="en-US" sz="1200" kern="1200" dirty="0" smtClean="0">
                <a:solidFill>
                  <a:schemeClr val="tx1"/>
                </a:solidFill>
                <a:effectLst/>
                <a:latin typeface="+mn-lt"/>
                <a:ea typeface="Arial" charset="0"/>
                <a:cs typeface="Arial" charset="0"/>
              </a:rPr>
              <a:t> et al., 2004; Puffer and McCarthy, 2007; Whitley et al., 1996; Xin and Pearce, 1996).  Informal relationships, such as GUANXI in China, enable participants to use their social capital to obtain resources that would not be otherwise available (Xin and Pearce, 1996).  Substituting personal relationships for established rules of law, enables participants to fill existing institutional voids (Peng, 2002, 2003).  Family connections can provide useful contacts, introductions into business networks, or referrals to potential business partners or customers.  Specifically, they help young aspiring entrepreneurs circumvent cumbersome legal regulations; mitigate the opportunistic tendencies in government officials engaged in law enforcement, and decrease transaction costs through the governance mechanism of high particularistic trust, resulting in a higher scope of start-up activities.  Formally:</a:t>
            </a:r>
            <a:endParaRPr kumimoji="1" lang="ru-RU" sz="1200" kern="1200" dirty="0" smtClean="0">
              <a:solidFill>
                <a:schemeClr val="tx1"/>
              </a:solidFill>
              <a:effectLst/>
              <a:latin typeface="+mn-lt"/>
              <a:ea typeface="Arial" charset="0"/>
              <a:cs typeface="Arial" charset="0"/>
            </a:endParaRPr>
          </a:p>
          <a:p>
            <a:pPr marL="0" marR="0" indent="0" algn="l" defTabSz="914400" rtl="0" eaLnBrk="0" fontAlgn="base" latinLnBrk="0" hangingPunct="0">
              <a:lnSpc>
                <a:spcPct val="70000"/>
              </a:lnSpc>
              <a:spcBef>
                <a:spcPct val="30000"/>
              </a:spcBef>
              <a:spcAft>
                <a:spcPct val="0"/>
              </a:spcAft>
              <a:buClrTx/>
              <a:buSzTx/>
              <a:buFontTx/>
              <a:buNone/>
              <a:tabLst/>
              <a:defRPr/>
            </a:pPr>
            <a:endParaRPr kumimoji="1" lang="ru-RU" sz="1200" kern="1200" dirty="0" smtClean="0">
              <a:solidFill>
                <a:schemeClr val="tx1"/>
              </a:solidFill>
              <a:effectLst/>
              <a:latin typeface="+mn-lt"/>
              <a:ea typeface="Arial" charset="0"/>
              <a:cs typeface="Arial" charset="0"/>
            </a:endParaRPr>
          </a:p>
          <a:p>
            <a:pPr>
              <a:lnSpc>
                <a:spcPct val="70000"/>
              </a:lnSpc>
            </a:pPr>
            <a:endParaRPr kumimoji="0" lang="en-US" altLang="ru-RU" sz="700" dirty="0" smtClean="0">
              <a:cs typeface="Arial" pitchFamily="34"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6</a:t>
            </a:fld>
            <a:endParaRPr lang="ru-RU"/>
          </a:p>
        </p:txBody>
      </p:sp>
    </p:spTree>
    <p:extLst>
      <p:ext uri="{BB962C8B-B14F-4D97-AF65-F5344CB8AC3E}">
        <p14:creationId xmlns:p14="http://schemas.microsoft.com/office/powerpoint/2010/main" val="1494585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9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To test the study hypotheses, we used data from the 2011 Global University Entrepreneurial Spirit Students’ Survey (GUESSS), an initiative of the Swiss Research Institute of Small Business and Entrepreneurship at the University of St. </a:t>
            </a:r>
            <a:r>
              <a:rPr kumimoji="1" lang="en-US" sz="1200" kern="1200" dirty="0" err="1" smtClean="0">
                <a:solidFill>
                  <a:schemeClr val="tx1"/>
                </a:solidFill>
                <a:effectLst/>
                <a:latin typeface="+mn-lt"/>
                <a:ea typeface="Arial" charset="0"/>
                <a:cs typeface="Arial" charset="0"/>
              </a:rPr>
              <a:t>Gallen</a:t>
            </a:r>
            <a:r>
              <a:rPr kumimoji="1" lang="en-US" sz="1200" kern="1200" dirty="0" smtClean="0">
                <a:solidFill>
                  <a:schemeClr val="tx1"/>
                </a:solidFill>
                <a:effectLst/>
                <a:latin typeface="+mn-lt"/>
                <a:ea typeface="Arial" charset="0"/>
                <a:cs typeface="Arial" charset="0"/>
              </a:rPr>
              <a:t>. </a:t>
            </a:r>
            <a:r>
              <a:rPr kumimoji="1" lang="en-US" sz="1200" kern="1200" baseline="30000" dirty="0" smtClean="0">
                <a:solidFill>
                  <a:schemeClr val="tx1"/>
                </a:solidFill>
                <a:effectLst/>
                <a:latin typeface="+mn-lt"/>
                <a:ea typeface="Arial" charset="0"/>
                <a:cs typeface="Arial" charset="0"/>
              </a:rPr>
              <a:t>1</a:t>
            </a:r>
            <a:r>
              <a:rPr kumimoji="1" lang="en-US" sz="1200" kern="1200" dirty="0" smtClean="0">
                <a:solidFill>
                  <a:schemeClr val="tx1"/>
                </a:solidFill>
                <a:effectLst/>
                <a:latin typeface="+mn-lt"/>
                <a:ea typeface="Arial" charset="0"/>
                <a:cs typeface="Arial" charset="0"/>
              </a:rPr>
              <a:t> The data are collected biannually using an online survey.  If the universities agree to participate, they complete a registration form which indicates how many students will get the link to the survey.</a:t>
            </a:r>
            <a:r>
              <a:rPr kumimoji="1" lang="en-US" sz="1200" kern="1200" baseline="30000" dirty="0" smtClean="0">
                <a:solidFill>
                  <a:schemeClr val="tx1"/>
                </a:solidFill>
                <a:effectLst/>
                <a:latin typeface="+mn-lt"/>
                <a:ea typeface="Arial" charset="0"/>
                <a:cs typeface="Arial" charset="0"/>
              </a:rPr>
              <a:t>2</a:t>
            </a:r>
            <a:r>
              <a:rPr kumimoji="1" lang="en-US" sz="1200" kern="1200" dirty="0" smtClean="0">
                <a:solidFill>
                  <a:schemeClr val="tx1"/>
                </a:solidFill>
                <a:effectLst/>
                <a:latin typeface="+mn-lt"/>
                <a:ea typeface="Arial" charset="0"/>
                <a:cs typeface="Arial" charset="0"/>
              </a:rPr>
              <a:t>  In 2011, 93,265 students from 26 countries completed the survey, with a response rate of approximately 6.3%.</a:t>
            </a:r>
            <a:r>
              <a:rPr kumimoji="1" lang="en-US" sz="1200" kern="1200" baseline="30000" dirty="0" smtClean="0">
                <a:solidFill>
                  <a:schemeClr val="tx1"/>
                </a:solidFill>
                <a:effectLst/>
                <a:latin typeface="+mn-lt"/>
                <a:ea typeface="Arial" charset="0"/>
                <a:cs typeface="Arial" charset="0"/>
              </a:rPr>
              <a:t>3</a:t>
            </a:r>
            <a:r>
              <a:rPr kumimoji="1" lang="en-US" sz="1200" kern="1200" dirty="0" smtClean="0">
                <a:solidFill>
                  <a:schemeClr val="tx1"/>
                </a:solidFill>
                <a:effectLst/>
                <a:latin typeface="+mn-lt"/>
                <a:ea typeface="Arial" charset="0"/>
                <a:cs typeface="Arial" charset="0"/>
              </a:rPr>
              <a:t>  As the interest of the present study is in young nascent entrepreneurs, we selected only the respondents who were 18-34 years of age at the time of the survey,</a:t>
            </a:r>
            <a:r>
              <a:rPr kumimoji="1" lang="en-US" sz="1200" kern="1200" baseline="30000" dirty="0" smtClean="0">
                <a:solidFill>
                  <a:schemeClr val="tx1"/>
                </a:solidFill>
                <a:effectLst/>
                <a:latin typeface="+mn-lt"/>
                <a:ea typeface="Arial" charset="0"/>
                <a:cs typeface="Arial" charset="0"/>
              </a:rPr>
              <a:t>4</a:t>
            </a:r>
            <a:r>
              <a:rPr kumimoji="1" lang="en-US" sz="1200" kern="1200" dirty="0" smtClean="0">
                <a:solidFill>
                  <a:schemeClr val="tx1"/>
                </a:solidFill>
                <a:effectLst/>
                <a:latin typeface="+mn-lt"/>
                <a:ea typeface="Arial" charset="0"/>
                <a:cs typeface="Arial" charset="0"/>
              </a:rPr>
              <a:t> and were “intentional founders”, that is individuals who had been thinking about founding their own company or were in the process of establishing it, but had not founded the company yet.  We excluded those individuals who had been planning to succeed their family business.  To allow for within-country and within-university variability, we excluded the observations where there were fewer than four respondents from a university and/or there were fewer than four universities per country.  Our final usable sample size consists of 9,710 respondents from eight emerging markets countries (Argentina, Brazil, China, Chili, Hungary, Romania, Russian Federation, and the Republic of South Africa).  The young nascent entrepreneurs in our sample were on average 23.7 (SD=3.9) years old, and 49% of them were female.  About one-half of the respondents (59.42%) reported that their parents (at least one) were or had been entrepreneurs at some point in time.</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Start-up activities</a:t>
            </a:r>
            <a:r>
              <a:rPr kumimoji="1" lang="en-US" sz="1200" b="1" i="1" kern="1200" dirty="0" smtClean="0">
                <a:solidFill>
                  <a:schemeClr val="tx1"/>
                </a:solidFill>
                <a:effectLst/>
                <a:latin typeface="+mn-lt"/>
                <a:ea typeface="Arial" charset="0"/>
                <a:cs typeface="Arial" charset="0"/>
              </a:rPr>
              <a:t>. </a:t>
            </a:r>
            <a:r>
              <a:rPr kumimoji="1" lang="en-US" sz="1200" i="0" kern="1200" dirty="0" smtClean="0">
                <a:solidFill>
                  <a:schemeClr val="tx1"/>
                </a:solidFill>
                <a:effectLst/>
                <a:latin typeface="+mn-lt"/>
                <a:ea typeface="Arial" charset="0"/>
                <a:cs typeface="Arial" charset="0"/>
              </a:rPr>
              <a:t>Start-up activities are events, behaviors, and the accomplishments of individuals that lead to the emergence of new businesses (Gartner et al., 2004).  They were measured by ten self-reported dichotomous variables indicating whether or not the young nascent entrepreneur had engaged in a particular activity prior to or at the time of the survey.  The choices included: 1 - “nothing done so far”, 2 - “thought of first business ideas”, 3 - “formulated business plan”, 4 - “identified market opportunity”, 5 - “looked for potential partners”, 6 - “purchased equipment”, 7 - “worked on product development”, 8 - “discussed with potential customers”, 9 - “asked financial institutions for funding, 10 - “decided on date of founding”.  Respondents who had checked choice 1 – “nothing done so far” was reverse-coded, where “0” means “nothing was done”, and “1” means “something was done but this action was not in the list of start-up activities”.  Next, we summed up the responses to obtain a measure of the scope of start-up activities, ranging between 1 and 10. Among the “intentional founders” in our sample, 33.21% had undertaken at least one or two start-up activities, and 17.12% had undertaken at least three.  Barely 0.13% (13 students) had pursued all ten activities tracked by the survey. </a:t>
            </a:r>
            <a:endParaRPr kumimoji="1" lang="ru-RU" sz="1200" i="1"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Institutional voids</a:t>
            </a:r>
            <a:r>
              <a:rPr kumimoji="1" lang="en-US" sz="1200" kern="1200" dirty="0" smtClean="0">
                <a:solidFill>
                  <a:schemeClr val="tx1"/>
                </a:solidFill>
                <a:effectLst/>
                <a:latin typeface="+mn-lt"/>
                <a:ea typeface="Arial" charset="0"/>
                <a:cs typeface="Arial" charset="0"/>
              </a:rPr>
              <a:t>. We assessed the </a:t>
            </a:r>
            <a:r>
              <a:rPr kumimoji="1" lang="en-US" sz="1200" i="1" kern="1200" dirty="0" smtClean="0">
                <a:solidFill>
                  <a:schemeClr val="tx1"/>
                </a:solidFill>
                <a:effectLst/>
                <a:latin typeface="+mn-lt"/>
                <a:ea typeface="Arial" charset="0"/>
                <a:cs typeface="Arial" charset="0"/>
              </a:rPr>
              <a:t>voids in the capital markets</a:t>
            </a:r>
            <a:r>
              <a:rPr kumimoji="1" lang="en-US" sz="1200" kern="1200" dirty="0" smtClean="0">
                <a:solidFill>
                  <a:schemeClr val="tx1"/>
                </a:solidFill>
                <a:effectLst/>
                <a:latin typeface="+mn-lt"/>
                <a:ea typeface="Arial" charset="0"/>
                <a:cs typeface="Arial" charset="0"/>
              </a:rPr>
              <a:t> using the financial market development index from The Global Competitiveness Report 2011-2012 (Schwab, 2011).  The index includes the following items: the availability of financial services, the affordability of financial services, financing through local equity market, the ease of access to loans, venture capital availability, the soundness of banks, the regulation of securities exchanges, legal right index.  Higher index values indicate a stronger capital market system and hence smaller </a:t>
            </a:r>
            <a:r>
              <a:rPr kumimoji="1" lang="en-US" sz="1200" i="1" kern="1200" dirty="0" smtClean="0">
                <a:solidFill>
                  <a:schemeClr val="tx1"/>
                </a:solidFill>
                <a:effectLst/>
                <a:latin typeface="+mn-lt"/>
                <a:ea typeface="Arial" charset="0"/>
                <a:cs typeface="Arial" charset="0"/>
              </a:rPr>
              <a:t>capital market voids</a:t>
            </a:r>
            <a:r>
              <a:rPr kumimoji="1" lang="en-US" sz="1200" kern="1200" dirty="0" smtClean="0">
                <a:solidFill>
                  <a:schemeClr val="tx1"/>
                </a:solidFill>
                <a:effectLst/>
                <a:latin typeface="+mn-lt"/>
                <a:ea typeface="Arial" charset="0"/>
                <a:cs typeface="Arial" charset="0"/>
              </a:rPr>
              <a:t>.</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The voids in the legal system</a:t>
            </a:r>
            <a:r>
              <a:rPr kumimoji="1" lang="en-US" sz="1200" kern="1200" dirty="0" smtClean="0">
                <a:solidFill>
                  <a:schemeClr val="tx1"/>
                </a:solidFill>
                <a:effectLst/>
                <a:latin typeface="+mn-lt"/>
                <a:ea typeface="Arial" charset="0"/>
                <a:cs typeface="Arial" charset="0"/>
              </a:rPr>
              <a:t> were operationalized by adding the index for legal and political environment from the 2011 International Property Rights Index (Jackson, 2011) developed by the Property Rights Alliance (e.g., </a:t>
            </a:r>
            <a:r>
              <a:rPr kumimoji="1" lang="en-US" sz="1200" kern="1200" dirty="0" err="1" smtClean="0">
                <a:solidFill>
                  <a:schemeClr val="tx1"/>
                </a:solidFill>
                <a:effectLst/>
                <a:latin typeface="+mn-lt"/>
                <a:ea typeface="Arial" charset="0"/>
                <a:cs typeface="Arial" charset="0"/>
              </a:rPr>
              <a:t>Kotov</a:t>
            </a:r>
            <a:r>
              <a:rPr kumimoji="1" lang="en-US" sz="1200" kern="1200" dirty="0" smtClean="0">
                <a:solidFill>
                  <a:schemeClr val="tx1"/>
                </a:solidFill>
                <a:effectLst/>
                <a:latin typeface="+mn-lt"/>
                <a:ea typeface="Arial" charset="0"/>
                <a:cs typeface="Arial" charset="0"/>
              </a:rPr>
              <a:t>, 2008; </a:t>
            </a:r>
            <a:r>
              <a:rPr kumimoji="1" lang="en-US" sz="1200" kern="1200" dirty="0" err="1" smtClean="0">
                <a:solidFill>
                  <a:schemeClr val="tx1"/>
                </a:solidFill>
                <a:effectLst/>
                <a:latin typeface="+mn-lt"/>
                <a:ea typeface="Arial" charset="0"/>
                <a:cs typeface="Arial" charset="0"/>
              </a:rPr>
              <a:t>Sanandaji</a:t>
            </a:r>
            <a:r>
              <a:rPr kumimoji="1" lang="en-US" sz="1200" kern="1200" dirty="0" smtClean="0">
                <a:solidFill>
                  <a:schemeClr val="tx1"/>
                </a:solidFill>
                <a:effectLst/>
                <a:latin typeface="+mn-lt"/>
                <a:ea typeface="Arial" charset="0"/>
                <a:cs typeface="Arial" charset="0"/>
              </a:rPr>
              <a:t> and Leeson, 2013).  The index measures four core aspects of the legal system: judicial independence, rule of law, political stability, and control of corruption.  Higher index scores indicate a stronger legal system and hence smaller</a:t>
            </a:r>
            <a:r>
              <a:rPr kumimoji="1" lang="en-US" sz="1200" i="1" kern="1200" dirty="0" smtClean="0">
                <a:solidFill>
                  <a:schemeClr val="tx1"/>
                </a:solidFill>
                <a:effectLst/>
                <a:latin typeface="+mn-lt"/>
                <a:ea typeface="Arial" charset="0"/>
                <a:cs typeface="Arial" charset="0"/>
              </a:rPr>
              <a:t> legal system voids</a:t>
            </a:r>
            <a:r>
              <a:rPr kumimoji="1" lang="en-US" sz="1200" kern="1200" dirty="0" smtClean="0">
                <a:solidFill>
                  <a:schemeClr val="tx1"/>
                </a:solidFill>
                <a:effectLst/>
                <a:latin typeface="+mn-lt"/>
                <a:ea typeface="Arial" charset="0"/>
                <a:cs typeface="Arial" charset="0"/>
              </a:rPr>
              <a:t>.	</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Family support.</a:t>
            </a:r>
            <a:r>
              <a:rPr kumimoji="1" lang="en-US" sz="1200" b="1" i="1" kern="1200" dirty="0" smtClean="0">
                <a:solidFill>
                  <a:schemeClr val="tx1"/>
                </a:solidFill>
                <a:effectLst/>
                <a:latin typeface="+mn-lt"/>
                <a:ea typeface="Arial" charset="0"/>
                <a:cs typeface="Arial" charset="0"/>
              </a:rPr>
              <a:t> </a:t>
            </a:r>
            <a:r>
              <a:rPr kumimoji="1" lang="en-US" sz="1200" kern="1200" dirty="0" smtClean="0">
                <a:solidFill>
                  <a:schemeClr val="tx1"/>
                </a:solidFill>
                <a:effectLst/>
                <a:latin typeface="+mn-lt"/>
                <a:ea typeface="Arial" charset="0"/>
                <a:cs typeface="Arial" charset="0"/>
              </a:rPr>
              <a:t>In order to capture the different aspects of family support, we constructed two measures, based on the “Family Support” section of the questionnaire.  In this section, students were asked to indicate to what extent a set of statements concerning family support for their entrepreneurial activity applied to them, using a 7-point Likert-type scale ranging from 1 = “not at all” to 7 = “very much”, with 4 as the neutral point.  To construct the scales, we ran confirmatory factor analysis (CFA), utilizing the structural equation modeling procedure in AMOS.  The model offered an acceptable goodness-of-fit (GFI = 0.979, AGFI = 0.923, and RMSEA = 0.112), with individual item loadings of 0.66 and above.  We retained the respective factor scores for the subsequent statistical analysis.</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Financial capital</a:t>
            </a:r>
            <a:r>
              <a:rPr kumimoji="1" lang="en-US" sz="1200" kern="1200" dirty="0" smtClean="0">
                <a:solidFill>
                  <a:schemeClr val="tx1"/>
                </a:solidFill>
                <a:effectLst/>
                <a:latin typeface="+mn-lt"/>
                <a:ea typeface="Arial" charset="0"/>
                <a:cs typeface="Arial" charset="0"/>
              </a:rPr>
              <a:t> was measured using three questions: “My parents/family provide me with debt capital; My parents/family provide me with equity capital; The capital provided by my parents/family has favorable and flexible conditions” (Eigenvalue of 1.48 and Cronbach’s Alpha of 0.77).  </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Social capital</a:t>
            </a:r>
            <a:r>
              <a:rPr kumimoji="1" lang="en-US" sz="1200" kern="1200" dirty="0" smtClean="0">
                <a:solidFill>
                  <a:schemeClr val="tx1"/>
                </a:solidFill>
                <a:effectLst/>
                <a:latin typeface="+mn-lt"/>
                <a:ea typeface="Arial" charset="0"/>
                <a:cs typeface="Arial" charset="0"/>
              </a:rPr>
              <a:t> was measured using two questions: My parents/family provide me with contacts to people that might help me with pursuing an entrepreneurial career; My parents/family introduce me to business networks, providing contacts to potential business partners and/or customers” (Eigenvalue of 1.53 and Cronbach’s Alpha of 0.91).</a:t>
            </a:r>
            <a:r>
              <a:rPr kumimoji="1" lang="en-US" sz="1200" kern="1200" baseline="30000" dirty="0" smtClean="0">
                <a:solidFill>
                  <a:schemeClr val="tx1"/>
                </a:solidFill>
                <a:effectLst/>
                <a:latin typeface="+mn-lt"/>
                <a:ea typeface="Arial" charset="0"/>
                <a:cs typeface="Arial" charset="0"/>
              </a:rPr>
              <a:t>6</a:t>
            </a:r>
            <a:r>
              <a:rPr kumimoji="1" lang="en-US" sz="1200" kern="1200" dirty="0" smtClean="0">
                <a:solidFill>
                  <a:schemeClr val="tx1"/>
                </a:solidFill>
                <a:effectLst/>
                <a:latin typeface="+mn-lt"/>
                <a:ea typeface="Arial" charset="0"/>
                <a:cs typeface="Arial" charset="0"/>
              </a:rPr>
              <a:t> </a:t>
            </a:r>
            <a:endParaRPr kumimoji="1" lang="ru-RU" sz="1200" kern="1200" dirty="0" smtClean="0">
              <a:solidFill>
                <a:schemeClr val="tx1"/>
              </a:solidFill>
              <a:effectLst/>
              <a:latin typeface="+mn-lt"/>
              <a:ea typeface="Arial" charset="0"/>
              <a:cs typeface="Arial" charset="0"/>
            </a:endParaRPr>
          </a:p>
          <a:p>
            <a:r>
              <a:rPr kumimoji="1" lang="en-US" sz="1200" i="1" kern="1200" dirty="0" smtClean="0">
                <a:solidFill>
                  <a:schemeClr val="tx1"/>
                </a:solidFill>
                <a:effectLst/>
                <a:latin typeface="+mn-lt"/>
                <a:ea typeface="Arial" charset="0"/>
                <a:cs typeface="Arial" charset="0"/>
              </a:rPr>
              <a:t>Control variables.</a:t>
            </a:r>
            <a:r>
              <a:rPr kumimoji="1" lang="en-US" sz="1200" kern="1200" dirty="0" smtClean="0">
                <a:solidFill>
                  <a:schemeClr val="tx1"/>
                </a:solidFill>
                <a:effectLst/>
                <a:latin typeface="+mn-lt"/>
                <a:ea typeface="Arial" charset="0"/>
                <a:cs typeface="Arial" charset="0"/>
              </a:rPr>
              <a:t> We controlled for students’ </a:t>
            </a:r>
            <a:r>
              <a:rPr kumimoji="1" lang="en-US" sz="1200" i="1" kern="1200" dirty="0" smtClean="0">
                <a:solidFill>
                  <a:schemeClr val="tx1"/>
                </a:solidFill>
                <a:effectLst/>
                <a:latin typeface="+mn-lt"/>
                <a:ea typeface="Arial" charset="0"/>
                <a:cs typeface="Arial" charset="0"/>
              </a:rPr>
              <a:t>age</a:t>
            </a:r>
            <a:r>
              <a:rPr kumimoji="1" lang="en-US" sz="1200" kern="1200" dirty="0" smtClean="0">
                <a:solidFill>
                  <a:schemeClr val="tx1"/>
                </a:solidFill>
                <a:effectLst/>
                <a:latin typeface="+mn-lt"/>
                <a:ea typeface="Arial" charset="0"/>
                <a:cs typeface="Arial" charset="0"/>
              </a:rPr>
              <a:t> (calculated based on the self-reported year of birth), </a:t>
            </a:r>
            <a:r>
              <a:rPr kumimoji="1" lang="en-US" sz="1200" i="1" kern="1200" dirty="0" smtClean="0">
                <a:solidFill>
                  <a:schemeClr val="tx1"/>
                </a:solidFill>
                <a:effectLst/>
                <a:latin typeface="+mn-lt"/>
                <a:ea typeface="Arial" charset="0"/>
                <a:cs typeface="Arial" charset="0"/>
              </a:rPr>
              <a:t>gender</a:t>
            </a:r>
            <a:r>
              <a:rPr kumimoji="1" lang="en-US" sz="1200" kern="1200" dirty="0" smtClean="0">
                <a:solidFill>
                  <a:schemeClr val="tx1"/>
                </a:solidFill>
                <a:effectLst/>
                <a:latin typeface="+mn-lt"/>
                <a:ea typeface="Arial" charset="0"/>
                <a:cs typeface="Arial" charset="0"/>
              </a:rPr>
              <a:t> (dummy variable, coded as “0” for male and “1” for female students), </a:t>
            </a:r>
            <a:r>
              <a:rPr kumimoji="1" lang="en-US" sz="1200" i="1" kern="1200" dirty="0" smtClean="0">
                <a:solidFill>
                  <a:schemeClr val="tx1"/>
                </a:solidFill>
                <a:effectLst/>
                <a:latin typeface="+mn-lt"/>
                <a:ea typeface="Arial" charset="0"/>
                <a:cs typeface="Arial" charset="0"/>
              </a:rPr>
              <a:t>bachelor</a:t>
            </a:r>
            <a:r>
              <a:rPr kumimoji="1" lang="en-US" sz="1200" kern="1200" dirty="0" smtClean="0">
                <a:solidFill>
                  <a:schemeClr val="tx1"/>
                </a:solidFill>
                <a:effectLst/>
                <a:latin typeface="+mn-lt"/>
                <a:ea typeface="Arial" charset="0"/>
                <a:cs typeface="Arial" charset="0"/>
              </a:rPr>
              <a:t> (dummy variable, coded as “1” for bachelor students and “0”, otherwise), </a:t>
            </a:r>
            <a:r>
              <a:rPr kumimoji="1" lang="en-US" sz="1200" i="1" kern="1200" dirty="0" smtClean="0">
                <a:solidFill>
                  <a:schemeClr val="tx1"/>
                </a:solidFill>
                <a:effectLst/>
                <a:latin typeface="+mn-lt"/>
                <a:ea typeface="Arial" charset="0"/>
                <a:cs typeface="Arial" charset="0"/>
              </a:rPr>
              <a:t>field of study</a:t>
            </a:r>
            <a:r>
              <a:rPr kumimoji="1" lang="en-US" sz="1200" kern="1200" dirty="0" smtClean="0">
                <a:solidFill>
                  <a:schemeClr val="tx1"/>
                </a:solidFill>
                <a:effectLst/>
                <a:latin typeface="+mn-lt"/>
                <a:ea typeface="Arial" charset="0"/>
                <a:cs typeface="Arial" charset="0"/>
              </a:rPr>
              <a:t> (four categories, denoting Business and Economics, Natural Sciences, Social Sciences, and other), </a:t>
            </a:r>
            <a:r>
              <a:rPr kumimoji="1" lang="en-US" sz="1200" i="1" kern="1200" dirty="0" smtClean="0">
                <a:solidFill>
                  <a:schemeClr val="tx1"/>
                </a:solidFill>
                <a:effectLst/>
                <a:latin typeface="+mn-lt"/>
                <a:ea typeface="Arial" charset="0"/>
                <a:cs typeface="Arial" charset="0"/>
              </a:rPr>
              <a:t>family background</a:t>
            </a:r>
            <a:r>
              <a:rPr kumimoji="1" lang="en-US" sz="1200" kern="1200" dirty="0" smtClean="0">
                <a:solidFill>
                  <a:schemeClr val="tx1"/>
                </a:solidFill>
                <a:effectLst/>
                <a:latin typeface="+mn-lt"/>
                <a:ea typeface="Arial" charset="0"/>
                <a:cs typeface="Arial" charset="0"/>
              </a:rPr>
              <a:t> (dummy variable, coded as “1” if the parents were self-employed at the moment of survey or had ever been self-employed, and “0”, otherwise),  </a:t>
            </a:r>
            <a:r>
              <a:rPr kumimoji="1" lang="en-US" sz="1200" i="1" kern="1200" dirty="0" smtClean="0">
                <a:solidFill>
                  <a:schemeClr val="tx1"/>
                </a:solidFill>
                <a:effectLst/>
                <a:latin typeface="+mn-lt"/>
                <a:ea typeface="Arial" charset="0"/>
                <a:cs typeface="Arial" charset="0"/>
              </a:rPr>
              <a:t>previous experience</a:t>
            </a:r>
            <a:r>
              <a:rPr kumimoji="1" lang="en-US" sz="1200" kern="1200" dirty="0" smtClean="0">
                <a:solidFill>
                  <a:schemeClr val="tx1"/>
                </a:solidFill>
                <a:effectLst/>
                <a:latin typeface="+mn-lt"/>
                <a:ea typeface="Arial" charset="0"/>
                <a:cs typeface="Arial" charset="0"/>
              </a:rPr>
              <a:t> (dummy variable, coded as “1” if the respondent reported professional experience relevant to the company to be founded, and “0”, otherwise), level of </a:t>
            </a:r>
            <a:r>
              <a:rPr kumimoji="1" lang="en-US" sz="1200" i="1" kern="1200" dirty="0" smtClean="0">
                <a:solidFill>
                  <a:schemeClr val="tx1"/>
                </a:solidFill>
                <a:effectLst/>
                <a:latin typeface="+mn-lt"/>
                <a:ea typeface="Arial" charset="0"/>
                <a:cs typeface="Arial" charset="0"/>
              </a:rPr>
              <a:t>commitment</a:t>
            </a:r>
            <a:r>
              <a:rPr kumimoji="1" lang="en-US" sz="1200" kern="1200" dirty="0" smtClean="0">
                <a:solidFill>
                  <a:schemeClr val="tx1"/>
                </a:solidFill>
                <a:effectLst/>
                <a:latin typeface="+mn-lt"/>
                <a:ea typeface="Arial" charset="0"/>
                <a:cs typeface="Arial" charset="0"/>
              </a:rPr>
              <a:t> (self-reported percent of respondent’s average weekly working time he/she planned to invest in his/her company), number of </a:t>
            </a:r>
            <a:r>
              <a:rPr kumimoji="1" lang="en-US" sz="1200" i="1" kern="1200" dirty="0" smtClean="0">
                <a:solidFill>
                  <a:schemeClr val="tx1"/>
                </a:solidFill>
                <a:effectLst/>
                <a:latin typeface="+mn-lt"/>
                <a:ea typeface="Arial" charset="0"/>
                <a:cs typeface="Arial" charset="0"/>
              </a:rPr>
              <a:t>partners</a:t>
            </a:r>
            <a:r>
              <a:rPr kumimoji="1" lang="en-US" sz="1200" kern="1200" dirty="0" smtClean="0">
                <a:solidFill>
                  <a:schemeClr val="tx1"/>
                </a:solidFill>
                <a:effectLst/>
                <a:latin typeface="+mn-lt"/>
                <a:ea typeface="Arial" charset="0"/>
                <a:cs typeface="Arial" charset="0"/>
              </a:rPr>
              <a:t> participating in the new venture (self-reported count), the </a:t>
            </a:r>
            <a:r>
              <a:rPr kumimoji="1" lang="en-US" sz="1200" i="1" kern="1200" dirty="0" smtClean="0">
                <a:solidFill>
                  <a:schemeClr val="tx1"/>
                </a:solidFill>
                <a:effectLst/>
                <a:latin typeface="+mn-lt"/>
                <a:ea typeface="Arial" charset="0"/>
                <a:cs typeface="Arial" charset="0"/>
              </a:rPr>
              <a:t>industrial sector </a:t>
            </a:r>
            <a:r>
              <a:rPr kumimoji="1" lang="en-US" sz="1200" kern="1200" dirty="0" smtClean="0">
                <a:solidFill>
                  <a:schemeClr val="tx1"/>
                </a:solidFill>
                <a:effectLst/>
                <a:latin typeface="+mn-lt"/>
                <a:ea typeface="Arial" charset="0"/>
                <a:cs typeface="Arial" charset="0"/>
              </a:rPr>
              <a:t>of the nascent venture (15 categories), dummies for </a:t>
            </a:r>
            <a:r>
              <a:rPr kumimoji="1" lang="en-US" sz="1200" i="1" kern="1200" dirty="0" smtClean="0">
                <a:solidFill>
                  <a:schemeClr val="tx1"/>
                </a:solidFill>
                <a:effectLst/>
                <a:latin typeface="+mn-lt"/>
                <a:ea typeface="Arial" charset="0"/>
                <a:cs typeface="Arial" charset="0"/>
              </a:rPr>
              <a:t>universities </a:t>
            </a:r>
            <a:r>
              <a:rPr kumimoji="1" lang="en-US" sz="1200" kern="1200" dirty="0" smtClean="0">
                <a:solidFill>
                  <a:schemeClr val="tx1"/>
                </a:solidFill>
                <a:effectLst/>
                <a:latin typeface="+mn-lt"/>
                <a:ea typeface="Arial" charset="0"/>
                <a:cs typeface="Arial" charset="0"/>
              </a:rPr>
              <a:t>(117 categories), </a:t>
            </a:r>
            <a:r>
              <a:rPr kumimoji="1" lang="en-US" sz="1200" i="1" kern="1200" dirty="0" smtClean="0">
                <a:solidFill>
                  <a:schemeClr val="tx1"/>
                </a:solidFill>
                <a:effectLst/>
                <a:latin typeface="+mn-lt"/>
                <a:ea typeface="Arial" charset="0"/>
                <a:cs typeface="Arial" charset="0"/>
              </a:rPr>
              <a:t>country level of economic development </a:t>
            </a:r>
            <a:r>
              <a:rPr kumimoji="1" lang="en-US" sz="1200" kern="1200" dirty="0" smtClean="0">
                <a:solidFill>
                  <a:schemeClr val="tx1"/>
                </a:solidFill>
                <a:effectLst/>
                <a:latin typeface="+mn-lt"/>
                <a:ea typeface="Arial" charset="0"/>
                <a:cs typeface="Arial" charset="0"/>
              </a:rPr>
              <a:t>(</a:t>
            </a:r>
            <a:r>
              <a:rPr kumimoji="1" lang="en-US" sz="1200" i="1" kern="1200" dirty="0" err="1" smtClean="0">
                <a:solidFill>
                  <a:schemeClr val="tx1"/>
                </a:solidFill>
                <a:effectLst/>
                <a:latin typeface="+mn-lt"/>
                <a:ea typeface="Arial" charset="0"/>
                <a:cs typeface="Arial" charset="0"/>
              </a:rPr>
              <a:t>logGDP</a:t>
            </a:r>
            <a:r>
              <a:rPr kumimoji="1" lang="en-US" sz="1200" kern="1200" dirty="0" smtClean="0">
                <a:solidFill>
                  <a:schemeClr val="tx1"/>
                </a:solidFill>
                <a:effectLst/>
                <a:latin typeface="+mn-lt"/>
                <a:ea typeface="Arial" charset="0"/>
                <a:cs typeface="Arial" charset="0"/>
              </a:rPr>
              <a:t>) (World Bank, 2011a) and the </a:t>
            </a:r>
            <a:r>
              <a:rPr kumimoji="1" lang="en-US" sz="1200" i="1" kern="1200" dirty="0" smtClean="0">
                <a:solidFill>
                  <a:schemeClr val="tx1"/>
                </a:solidFill>
                <a:effectLst/>
                <a:latin typeface="+mn-lt"/>
                <a:ea typeface="Arial" charset="0"/>
                <a:cs typeface="Arial" charset="0"/>
              </a:rPr>
              <a:t>nascent entrepreneurial activity rate</a:t>
            </a:r>
            <a:r>
              <a:rPr kumimoji="1" lang="en-US" sz="1200" kern="1200" dirty="0" smtClean="0">
                <a:solidFill>
                  <a:schemeClr val="tx1"/>
                </a:solidFill>
                <a:effectLst/>
                <a:latin typeface="+mn-lt"/>
                <a:ea typeface="Arial" charset="0"/>
                <a:cs typeface="Arial" charset="0"/>
              </a:rPr>
              <a:t> (NEA) (country-level index for the number of entrepreneurs involved in setting up a business) (Kelley, Singer and Herrington, 2012). </a:t>
            </a:r>
            <a:endParaRPr kumimoji="0" lang="en-GB" altLang="ru-RU" sz="800" dirty="0" smtClean="0">
              <a:cs typeface="Arial" pitchFamily="34"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7</a:t>
            </a:fld>
            <a:endParaRPr lang="ru-RU"/>
          </a:p>
        </p:txBody>
      </p:sp>
    </p:spTree>
    <p:extLst>
      <p:ext uri="{BB962C8B-B14F-4D97-AF65-F5344CB8AC3E}">
        <p14:creationId xmlns:p14="http://schemas.microsoft.com/office/powerpoint/2010/main" val="324618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We started our statistical analysis by examining the control variables in Model I.  The patterns largely confirmed our expectations.  Individual level control variables such as age, family background, previous experience, the level of commitment, number of partners and field of study in Business &amp; Economics affected significantly and positively the scope of start-up activities.  There were also significant industry and university effects.  The lower scope of start-up activities is more common among female respondents.  All of these effects were stable across model specifications (Models II-IV).</a:t>
            </a:r>
            <a:endParaRPr kumimoji="1" lang="ru-RU" sz="1200" kern="1200" dirty="0" smtClean="0">
              <a:solidFill>
                <a:schemeClr val="tx1"/>
              </a:solidFill>
              <a:effectLst/>
              <a:latin typeface="+mn-lt"/>
              <a:ea typeface="Arial" charset="0"/>
              <a:cs typeface="Arial" charset="0"/>
            </a:endParaRPr>
          </a:p>
          <a:p>
            <a:endParaRPr kumimoji="1" lang="en-US"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The next step of analysis tested the main effects of the lack of voids in the capital markets and legal system.  The strength of the capital markets had a significant and positive relationship with the scope of start-up activities (</a:t>
            </a:r>
            <a:r>
              <a:rPr kumimoji="1" lang="en-US" sz="1200" i="1" kern="1200" dirty="0" smtClean="0">
                <a:solidFill>
                  <a:schemeClr val="tx1"/>
                </a:solidFill>
                <a:effectLst/>
                <a:latin typeface="+mn-lt"/>
                <a:ea typeface="Arial" charset="0"/>
                <a:cs typeface="Arial" charset="0"/>
              </a:rPr>
              <a:t>b</a:t>
            </a:r>
            <a:r>
              <a:rPr kumimoji="1" lang="en-US" sz="1200" kern="1200" dirty="0" smtClean="0">
                <a:solidFill>
                  <a:schemeClr val="tx1"/>
                </a:solidFill>
                <a:effectLst/>
                <a:latin typeface="+mn-lt"/>
                <a:ea typeface="Arial" charset="0"/>
                <a:cs typeface="Arial" charset="0"/>
              </a:rPr>
              <a:t>=1.273, </a:t>
            </a:r>
            <a:r>
              <a:rPr kumimoji="1" lang="en-US" sz="1200" i="1" kern="1200" dirty="0" smtClean="0">
                <a:solidFill>
                  <a:schemeClr val="tx1"/>
                </a:solidFill>
                <a:effectLst/>
                <a:latin typeface="+mn-lt"/>
                <a:ea typeface="Arial" charset="0"/>
                <a:cs typeface="Arial" charset="0"/>
              </a:rPr>
              <a:t>p</a:t>
            </a:r>
            <a:r>
              <a:rPr kumimoji="1" lang="en-US" sz="1200" kern="1200" dirty="0" smtClean="0">
                <a:solidFill>
                  <a:schemeClr val="tx1"/>
                </a:solidFill>
                <a:effectLst/>
                <a:latin typeface="+mn-lt"/>
                <a:ea typeface="Arial" charset="0"/>
                <a:cs typeface="Arial" charset="0"/>
              </a:rPr>
              <a:t>&lt;0.01).  It means that institutional environments with voids in the capital markets impede the start-up process, and the stronger the financial capital markets in an emerging economy, the larger the nascent entrepreneurs’ scope of start-up activities (H1a supported).  The strength of the legal system had a statistically significant but negative relationship with the scope of start-up activities of young nascent entrepreneurs.  The stronger the legal system in emerging economies, the smaller the nascent entrepreneurs’ scope of start-up activities (</a:t>
            </a:r>
            <a:r>
              <a:rPr kumimoji="1" lang="en-US" sz="1200" i="1" kern="1200" dirty="0" smtClean="0">
                <a:solidFill>
                  <a:schemeClr val="tx1"/>
                </a:solidFill>
                <a:effectLst/>
                <a:latin typeface="+mn-lt"/>
                <a:ea typeface="Arial" charset="0"/>
                <a:cs typeface="Arial" charset="0"/>
              </a:rPr>
              <a:t>b</a:t>
            </a:r>
            <a:r>
              <a:rPr kumimoji="1" lang="en-US" sz="1200" kern="1200" dirty="0" smtClean="0">
                <a:solidFill>
                  <a:schemeClr val="tx1"/>
                </a:solidFill>
                <a:effectLst/>
                <a:latin typeface="+mn-lt"/>
                <a:ea typeface="Arial" charset="0"/>
                <a:cs typeface="Arial" charset="0"/>
              </a:rPr>
              <a:t>=-0.610, </a:t>
            </a:r>
            <a:r>
              <a:rPr kumimoji="1" lang="en-US" sz="1200" i="1" kern="1200" dirty="0" smtClean="0">
                <a:solidFill>
                  <a:schemeClr val="tx1"/>
                </a:solidFill>
                <a:effectLst/>
                <a:latin typeface="+mn-lt"/>
                <a:ea typeface="Arial" charset="0"/>
                <a:cs typeface="Arial" charset="0"/>
              </a:rPr>
              <a:t>p</a:t>
            </a:r>
            <a:r>
              <a:rPr kumimoji="1" lang="en-US" sz="1200" kern="1200" dirty="0" smtClean="0">
                <a:solidFill>
                  <a:schemeClr val="tx1"/>
                </a:solidFill>
                <a:effectLst/>
                <a:latin typeface="+mn-lt"/>
                <a:ea typeface="Arial" charset="0"/>
                <a:cs typeface="Arial" charset="0"/>
              </a:rPr>
              <a:t>&lt;0.01) i.e. the larger the voids, the broader the scope of start-up activities.  Thus, H1b was rejected.</a:t>
            </a:r>
            <a:endParaRPr kumimoji="1" lang="ru-RU" sz="1200" kern="1200" dirty="0" smtClean="0">
              <a:solidFill>
                <a:schemeClr val="tx1"/>
              </a:solidFill>
              <a:effectLst/>
              <a:latin typeface="+mn-lt"/>
              <a:ea typeface="Arial" charset="0"/>
              <a:cs typeface="Arial" charset="0"/>
            </a:endParaRPr>
          </a:p>
          <a:p>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In Model III, we added family financial and social capital.  Financial capital had a statistically significant but negative relationship with the scope of start-up activities (</a:t>
            </a:r>
            <a:r>
              <a:rPr kumimoji="1" lang="en-US" sz="1200" i="1" kern="1200" dirty="0" smtClean="0">
                <a:solidFill>
                  <a:schemeClr val="tx1"/>
                </a:solidFill>
                <a:effectLst/>
                <a:latin typeface="+mn-lt"/>
                <a:ea typeface="Arial" charset="0"/>
                <a:cs typeface="Arial" charset="0"/>
              </a:rPr>
              <a:t>b</a:t>
            </a:r>
            <a:r>
              <a:rPr kumimoji="1" lang="en-US" sz="1200" kern="1200" dirty="0" smtClean="0">
                <a:solidFill>
                  <a:schemeClr val="tx1"/>
                </a:solidFill>
                <a:effectLst/>
                <a:latin typeface="+mn-lt"/>
                <a:ea typeface="Arial" charset="0"/>
                <a:cs typeface="Arial" charset="0"/>
              </a:rPr>
              <a:t>=-0.032, </a:t>
            </a:r>
            <a:r>
              <a:rPr kumimoji="1" lang="en-US" sz="1200" i="1" kern="1200" dirty="0" smtClean="0">
                <a:solidFill>
                  <a:schemeClr val="tx1"/>
                </a:solidFill>
                <a:effectLst/>
                <a:latin typeface="+mn-lt"/>
                <a:ea typeface="Arial" charset="0"/>
                <a:cs typeface="Arial" charset="0"/>
              </a:rPr>
              <a:t>p</a:t>
            </a:r>
            <a:r>
              <a:rPr kumimoji="1" lang="en-US" sz="1200" kern="1200" dirty="0" smtClean="0">
                <a:solidFill>
                  <a:schemeClr val="tx1"/>
                </a:solidFill>
                <a:effectLst/>
                <a:latin typeface="+mn-lt"/>
                <a:ea typeface="Arial" charset="0"/>
                <a:cs typeface="Arial" charset="0"/>
              </a:rPr>
              <a:t>&lt;0.01).  Social capital had a statistically significant and positive relationship with the scope of start-up activities of young nascent entrepreneurs (</a:t>
            </a:r>
            <a:r>
              <a:rPr kumimoji="1" lang="en-US" sz="1200" i="1" kern="1200" dirty="0" smtClean="0">
                <a:solidFill>
                  <a:schemeClr val="tx1"/>
                </a:solidFill>
                <a:effectLst/>
                <a:latin typeface="+mn-lt"/>
                <a:ea typeface="Arial" charset="0"/>
                <a:cs typeface="Arial" charset="0"/>
              </a:rPr>
              <a:t>b</a:t>
            </a:r>
            <a:r>
              <a:rPr kumimoji="1" lang="en-US" sz="1200" kern="1200" dirty="0" smtClean="0">
                <a:solidFill>
                  <a:schemeClr val="tx1"/>
                </a:solidFill>
                <a:effectLst/>
                <a:latin typeface="+mn-lt"/>
                <a:ea typeface="Arial" charset="0"/>
                <a:cs typeface="Arial" charset="0"/>
              </a:rPr>
              <a:t>=0.033, </a:t>
            </a:r>
            <a:r>
              <a:rPr kumimoji="1" lang="en-US" sz="1200" i="1" kern="1200" dirty="0" smtClean="0">
                <a:solidFill>
                  <a:schemeClr val="tx1"/>
                </a:solidFill>
                <a:effectLst/>
                <a:latin typeface="+mn-lt"/>
                <a:ea typeface="Arial" charset="0"/>
                <a:cs typeface="Arial" charset="0"/>
              </a:rPr>
              <a:t>p</a:t>
            </a:r>
            <a:r>
              <a:rPr kumimoji="1" lang="en-US" sz="1200" kern="1200" dirty="0" smtClean="0">
                <a:solidFill>
                  <a:schemeClr val="tx1"/>
                </a:solidFill>
                <a:effectLst/>
                <a:latin typeface="+mn-lt"/>
                <a:ea typeface="Arial" charset="0"/>
                <a:cs typeface="Arial" charset="0"/>
              </a:rPr>
              <a:t>&lt;0.01).  In other words, the stronger the family financial support, the smaller the nascent entrepreneurs’ scope of start-up activities and the stronger the family social support, the larger the scope of start-up activities among nascent entrepreneurs.</a:t>
            </a:r>
          </a:p>
          <a:p>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Model IV-VI included the two interaction terms. The interaction between the capital market</a:t>
            </a:r>
            <a:r>
              <a:rPr kumimoji="1" lang="en-US" sz="1200" kern="1200" baseline="0" dirty="0" smtClean="0">
                <a:solidFill>
                  <a:schemeClr val="tx1"/>
                </a:solidFill>
                <a:effectLst/>
                <a:latin typeface="+mn-lt"/>
                <a:ea typeface="Arial" charset="0"/>
                <a:cs typeface="Arial" charset="0"/>
              </a:rPr>
              <a:t> voids</a:t>
            </a:r>
            <a:r>
              <a:rPr kumimoji="1" lang="en-US" sz="1200" kern="1200" dirty="0" smtClean="0">
                <a:solidFill>
                  <a:schemeClr val="tx1"/>
                </a:solidFill>
                <a:effectLst/>
                <a:latin typeface="+mn-lt"/>
                <a:ea typeface="Arial" charset="0"/>
                <a:cs typeface="Arial" charset="0"/>
              </a:rPr>
              <a:t> and family financial capital was positive</a:t>
            </a:r>
            <a:r>
              <a:rPr kumimoji="1" lang="en-US" sz="1200" kern="1200" baseline="0" dirty="0" smtClean="0">
                <a:solidFill>
                  <a:schemeClr val="tx1"/>
                </a:solidFill>
                <a:effectLst/>
                <a:latin typeface="+mn-lt"/>
                <a:ea typeface="Arial" charset="0"/>
                <a:cs typeface="Arial" charset="0"/>
              </a:rPr>
              <a:t> </a:t>
            </a:r>
            <a:r>
              <a:rPr kumimoji="1" lang="en-US" sz="1200" kern="1200" dirty="0" smtClean="0">
                <a:solidFill>
                  <a:schemeClr val="tx1"/>
                </a:solidFill>
                <a:effectLst/>
                <a:latin typeface="+mn-lt"/>
                <a:ea typeface="Arial" charset="0"/>
                <a:cs typeface="Arial" charset="0"/>
              </a:rPr>
              <a:t>(</a:t>
            </a:r>
            <a:r>
              <a:rPr kumimoji="1" lang="en-US" sz="1200" i="1" kern="1200" dirty="0" smtClean="0">
                <a:solidFill>
                  <a:schemeClr val="tx1"/>
                </a:solidFill>
                <a:effectLst/>
                <a:latin typeface="+mn-lt"/>
                <a:ea typeface="Arial" charset="0"/>
                <a:cs typeface="Arial" charset="0"/>
              </a:rPr>
              <a:t>b</a:t>
            </a:r>
            <a:r>
              <a:rPr kumimoji="1" lang="en-US" sz="1200" kern="1200" dirty="0" smtClean="0">
                <a:solidFill>
                  <a:schemeClr val="tx1"/>
                </a:solidFill>
                <a:effectLst/>
                <a:latin typeface="+mn-lt"/>
                <a:ea typeface="Arial" charset="0"/>
                <a:cs typeface="Arial" charset="0"/>
              </a:rPr>
              <a:t>=0.015, </a:t>
            </a:r>
            <a:r>
              <a:rPr kumimoji="1" lang="en-US" sz="1200" i="1" kern="1200" dirty="0" smtClean="0">
                <a:solidFill>
                  <a:schemeClr val="tx1"/>
                </a:solidFill>
                <a:effectLst/>
                <a:latin typeface="+mn-lt"/>
                <a:ea typeface="Arial" charset="0"/>
                <a:cs typeface="Arial" charset="0"/>
              </a:rPr>
              <a:t>p</a:t>
            </a:r>
            <a:r>
              <a:rPr kumimoji="1" lang="en-US" sz="1200" kern="1200" dirty="0" smtClean="0">
                <a:solidFill>
                  <a:schemeClr val="tx1"/>
                </a:solidFill>
                <a:effectLst/>
                <a:latin typeface="+mn-lt"/>
                <a:ea typeface="Arial" charset="0"/>
                <a:cs typeface="Arial" charset="0"/>
              </a:rPr>
              <a:t>&lt;0.01).  It means that the stronger the family financial support, the weaker (the negative) the effect of the capital market </a:t>
            </a:r>
            <a:r>
              <a:rPr kumimoji="1" lang="en-US" sz="1200" u="none" kern="1200" dirty="0" smtClean="0">
                <a:solidFill>
                  <a:schemeClr val="tx1"/>
                </a:solidFill>
                <a:effectLst/>
                <a:latin typeface="+mn-lt"/>
                <a:ea typeface="Arial" charset="0"/>
                <a:cs typeface="Arial" charset="0"/>
              </a:rPr>
              <a:t>voids</a:t>
            </a:r>
            <a:r>
              <a:rPr kumimoji="1" lang="en-US" sz="1200" u="sng" kern="1200" dirty="0" smtClean="0">
                <a:solidFill>
                  <a:schemeClr val="tx1"/>
                </a:solidFill>
                <a:effectLst/>
                <a:latin typeface="+mn-lt"/>
                <a:ea typeface="Arial" charset="0"/>
                <a:cs typeface="Arial" charset="0"/>
              </a:rPr>
              <a:t> </a:t>
            </a:r>
            <a:r>
              <a:rPr kumimoji="1" lang="en-US" sz="1200" kern="1200" dirty="0" smtClean="0">
                <a:solidFill>
                  <a:schemeClr val="tx1"/>
                </a:solidFill>
                <a:effectLst/>
                <a:latin typeface="+mn-lt"/>
                <a:ea typeface="Arial" charset="0"/>
                <a:cs typeface="Arial" charset="0"/>
              </a:rPr>
              <a:t>on the scope of start-up activities among nascent entrepreneurs (H2a supported). </a:t>
            </a:r>
          </a:p>
          <a:p>
            <a:r>
              <a:rPr kumimoji="1" lang="en-US" sz="1200" kern="1200" dirty="0" smtClean="0">
                <a:solidFill>
                  <a:schemeClr val="tx1"/>
                </a:solidFill>
                <a:effectLst/>
                <a:latin typeface="+mn-lt"/>
                <a:ea typeface="Arial" charset="0"/>
                <a:cs typeface="Arial" charset="0"/>
              </a:rPr>
              <a:t>The interaction between the legal system voids and family social capital (</a:t>
            </a:r>
            <a:r>
              <a:rPr kumimoji="1" lang="en-US" sz="1200" i="1" kern="1200" dirty="0" smtClean="0">
                <a:solidFill>
                  <a:schemeClr val="tx1"/>
                </a:solidFill>
                <a:effectLst/>
                <a:latin typeface="+mn-lt"/>
                <a:ea typeface="Arial" charset="0"/>
                <a:cs typeface="Arial" charset="0"/>
              </a:rPr>
              <a:t>b</a:t>
            </a:r>
            <a:r>
              <a:rPr kumimoji="1" lang="en-US" sz="1200" kern="1200" dirty="0" smtClean="0">
                <a:solidFill>
                  <a:schemeClr val="tx1"/>
                </a:solidFill>
                <a:effectLst/>
                <a:latin typeface="+mn-lt"/>
                <a:ea typeface="Arial" charset="0"/>
                <a:cs typeface="Arial" charset="0"/>
              </a:rPr>
              <a:t>=0.006, </a:t>
            </a:r>
            <a:r>
              <a:rPr kumimoji="1" lang="en-US" sz="1200" i="1" kern="1200" dirty="0" smtClean="0">
                <a:solidFill>
                  <a:schemeClr val="tx1"/>
                </a:solidFill>
                <a:effectLst/>
                <a:latin typeface="+mn-lt"/>
                <a:ea typeface="Arial" charset="0"/>
                <a:cs typeface="Arial" charset="0"/>
              </a:rPr>
              <a:t>p</a:t>
            </a:r>
            <a:r>
              <a:rPr kumimoji="1" lang="en-US" sz="1200" kern="1200" dirty="0" smtClean="0">
                <a:solidFill>
                  <a:schemeClr val="tx1"/>
                </a:solidFill>
                <a:effectLst/>
                <a:latin typeface="+mn-lt"/>
                <a:ea typeface="Arial" charset="0"/>
                <a:cs typeface="Arial" charset="0"/>
              </a:rPr>
              <a:t>&gt;0.1) was positive but statistically insignificant.  Thus, our H2b was not supported.</a:t>
            </a:r>
            <a:endParaRPr kumimoji="1" lang="ru-RU" sz="1200" kern="1200" dirty="0" smtClean="0">
              <a:solidFill>
                <a:schemeClr val="tx1"/>
              </a:solidFill>
              <a:effectLst/>
              <a:latin typeface="+mn-lt"/>
              <a:ea typeface="Arial" charset="0"/>
              <a:cs typeface="Arial" charset="0"/>
            </a:endParaRPr>
          </a:p>
          <a:p>
            <a:pPr>
              <a:lnSpc>
                <a:spcPct val="90000"/>
              </a:lnSpc>
            </a:pPr>
            <a:endParaRPr kumimoji="0" lang="en-GB" altLang="ru-RU" sz="800" dirty="0" smtClean="0">
              <a:cs typeface="Arial" pitchFamily="34"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8</a:t>
            </a:fld>
            <a:endParaRPr lang="ru-RU"/>
          </a:p>
        </p:txBody>
      </p:sp>
    </p:spTree>
    <p:extLst>
      <p:ext uri="{BB962C8B-B14F-4D97-AF65-F5344CB8AC3E}">
        <p14:creationId xmlns:p14="http://schemas.microsoft.com/office/powerpoint/2010/main" val="535199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0" fontAlgn="base" latinLnBrk="0" hangingPunct="0">
              <a:lnSpc>
                <a:spcPct val="9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Emerging markets suffer from institutional voids (lack of specialized intermediaries, regulatory systems, and contract-enforcing methods), which makes starting a new venture challenging (Khanna et al., 2005).  While the emerging market context makes it challenging for all entrepreneurs to start a new venture it is even more difficult for young entrepreneurs, who lack personal financial resources and social capital resources.  In this paper, we argue that to overcome the institutional voids in emerging markets, young entrepreneurs turn to their family for support.  A great deal of literature has explored the importance of family in entrepreneurship (Aldrich and Cliff, 2003; Dyer and Handler, 1994; </a:t>
            </a:r>
            <a:r>
              <a:rPr kumimoji="1" lang="en-US" sz="1200" kern="1200" dirty="0" err="1" smtClean="0">
                <a:solidFill>
                  <a:schemeClr val="tx1"/>
                </a:solidFill>
                <a:effectLst/>
                <a:latin typeface="+mn-lt"/>
                <a:ea typeface="Arial" charset="0"/>
                <a:cs typeface="Arial" charset="0"/>
              </a:rPr>
              <a:t>Kellermanns</a:t>
            </a:r>
            <a:r>
              <a:rPr kumimoji="1" lang="en-US" sz="1200" kern="1200" dirty="0" smtClean="0">
                <a:solidFill>
                  <a:schemeClr val="tx1"/>
                </a:solidFill>
                <a:effectLst/>
                <a:latin typeface="+mn-lt"/>
                <a:ea typeface="Arial" charset="0"/>
                <a:cs typeface="Arial" charset="0"/>
              </a:rPr>
              <a:t> and </a:t>
            </a:r>
            <a:r>
              <a:rPr kumimoji="1" lang="en-US" sz="1200" kern="1200" dirty="0" err="1" smtClean="0">
                <a:solidFill>
                  <a:schemeClr val="tx1"/>
                </a:solidFill>
                <a:effectLst/>
                <a:latin typeface="+mn-lt"/>
                <a:ea typeface="Arial" charset="0"/>
                <a:cs typeface="Arial" charset="0"/>
              </a:rPr>
              <a:t>Eddleston</a:t>
            </a:r>
            <a:r>
              <a:rPr kumimoji="1" lang="en-US" sz="1200" kern="1200" dirty="0" smtClean="0">
                <a:solidFill>
                  <a:schemeClr val="tx1"/>
                </a:solidFill>
                <a:effectLst/>
                <a:latin typeface="+mn-lt"/>
                <a:ea typeface="Arial" charset="0"/>
                <a:cs typeface="Arial" charset="0"/>
              </a:rPr>
              <a:t>, 2006).  Our contribution to this conversation is to combine institutional theory with the literature on nascent entrepreneurship and to develop and test a model that focuses on two specific institutional voids, capital and legal, and two forms of family support, financial and social.  In doing so, we begin to explain the relationship between institutional voids and family support, thereby contributing to the ongoing development of institutional theory in an emerging market context.   </a:t>
            </a:r>
            <a:endParaRPr kumimoji="1" lang="ru-RU" sz="1200" kern="1200" dirty="0" smtClean="0">
              <a:solidFill>
                <a:schemeClr val="tx1"/>
              </a:solidFill>
              <a:effectLst/>
              <a:latin typeface="+mn-lt"/>
              <a:ea typeface="Arial" charset="0"/>
              <a:cs typeface="Arial" charset="0"/>
            </a:endParaRPr>
          </a:p>
          <a:p>
            <a:pPr>
              <a:lnSpc>
                <a:spcPct val="90000"/>
              </a:lnSpc>
            </a:pPr>
            <a:endParaRPr kumimoji="0" lang="en-GB" altLang="ru-RU" dirty="0" smtClean="0">
              <a:cs typeface="Arial" pitchFamily="34"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9</a:t>
            </a:fld>
            <a:endParaRPr lang="ru-RU"/>
          </a:p>
        </p:txBody>
      </p:sp>
    </p:spTree>
    <p:extLst>
      <p:ext uri="{BB962C8B-B14F-4D97-AF65-F5344CB8AC3E}">
        <p14:creationId xmlns:p14="http://schemas.microsoft.com/office/powerpoint/2010/main" val="1158323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9163" rtl="0" eaLnBrk="0" fontAlgn="base" latinLnBrk="0" hangingPunct="0">
              <a:lnSpc>
                <a:spcPct val="90000"/>
              </a:lnSpc>
              <a:spcBef>
                <a:spcPct val="30000"/>
              </a:spcBef>
              <a:spcAft>
                <a:spcPct val="0"/>
              </a:spcAft>
              <a:buClrTx/>
              <a:buSzTx/>
              <a:buFontTx/>
              <a:buNone/>
              <a:tabLst/>
              <a:defRPr/>
            </a:pPr>
            <a:r>
              <a:rPr kumimoji="1" lang="en-US" sz="1200" kern="1200" dirty="0" smtClean="0">
                <a:solidFill>
                  <a:schemeClr val="tx1"/>
                </a:solidFill>
                <a:effectLst/>
                <a:latin typeface="+mn-lt"/>
                <a:ea typeface="Arial" charset="0"/>
                <a:cs typeface="Arial" charset="0"/>
              </a:rPr>
              <a:t>We expected to find that the existence of financial and legal voids would both have a negative impact on the scope of start-up activities as these voids would make it more difficult for the young entrepreneur to organize a new venture.  In line with our expectations, we found that the stronger the capital market system in a country, the more start-up activities in which the young entrepreneur engages. In other words, capital market voids lead to fewer start-up activities.  However, contrary to our expectations, we found that the stronger the legal system in a country, the fewer start-up activities the young entrepreneur engages in.  In other words, voids in the legal system lead to more start-up activities.  We offer explanations for these findings below.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As we predicted, capital market voids are negatively associated with the scope of start-up activities by nascent entrepreneurs (see Table 3).  Historically, financial institutions have played a positive role in entrepreneurship development by scrutinizing firms and by providing them with credit (</a:t>
            </a:r>
            <a:r>
              <a:rPr kumimoji="1" lang="en-US" sz="1200" kern="1200" dirty="0" err="1" smtClean="0">
                <a:solidFill>
                  <a:schemeClr val="tx1"/>
                </a:solidFill>
                <a:effectLst/>
                <a:latin typeface="+mn-lt"/>
                <a:ea typeface="Arial" charset="0"/>
                <a:cs typeface="Arial" charset="0"/>
              </a:rPr>
              <a:t>Chakrabarty</a:t>
            </a:r>
            <a:r>
              <a:rPr kumimoji="1" lang="en-US" sz="1200" kern="1200" dirty="0" smtClean="0">
                <a:solidFill>
                  <a:schemeClr val="tx1"/>
                </a:solidFill>
                <a:effectLst/>
                <a:latin typeface="+mn-lt"/>
                <a:ea typeface="Arial" charset="0"/>
                <a:cs typeface="Arial" charset="0"/>
              </a:rPr>
              <a:t>, 2009; Fraser et al., 2015).  Prior research finds that institutional voids in financial markets block individuals’ access to credit (Khanna and Palepu, 2000).  This negatively influences economic and business structures (</a:t>
            </a:r>
            <a:r>
              <a:rPr kumimoji="1" lang="en-US" sz="1200" kern="1200" dirty="0" err="1" smtClean="0">
                <a:solidFill>
                  <a:schemeClr val="tx1"/>
                </a:solidFill>
                <a:effectLst/>
                <a:latin typeface="+mn-lt"/>
                <a:ea typeface="Arial" charset="0"/>
                <a:cs typeface="Arial" charset="0"/>
              </a:rPr>
              <a:t>Eggertsson</a:t>
            </a:r>
            <a:r>
              <a:rPr kumimoji="1" lang="en-US" sz="1200" kern="1200" dirty="0" smtClean="0">
                <a:solidFill>
                  <a:schemeClr val="tx1"/>
                </a:solidFill>
                <a:effectLst/>
                <a:latin typeface="+mn-lt"/>
                <a:ea typeface="Arial" charset="0"/>
                <a:cs typeface="Arial" charset="0"/>
              </a:rPr>
              <a:t>, 1990).  In countries with underdeveloped banking and credit systems, bankers find it especially difficult to assess the creditworthiness of start-ups and entrepreneurial firms (Mahmood and Mitchell, 2004).  The lack of available credit imposes severe liquidity constraints to the process of new venture formation and inhibits the completion of critical start-up activities, such as writing a business plan, looking for partners, purchasing equipment, working on product development, or discussing with potential customers  (see Table 4).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Interestingly, capital market voids increase the likelihood that the young nascent entrepreneur had identified a market opportunity, particularly when capital market voids are coupled with a relatively more developed legal system (Table 4, Model IV).  We surmise this finding reflects necessity entrepreneurship in emerging economies, i.e. the pursuit of self-employment when no other work options are available (as opposed to opportunity entrepreneurship, or the engagement in entrepreneurship to pursue a perceived business opportunity).  Studies based on the Global Entrepreneurship Monitor (GEM) data have documented a higher level of entrepreneurial activity and a higher ratio of necessity/opportunity entrepreneurship at lower levels of economic development (for an overview, see </a:t>
            </a:r>
            <a:r>
              <a:rPr kumimoji="1" lang="en-US" sz="1200" kern="1200" dirty="0" err="1" smtClean="0">
                <a:solidFill>
                  <a:schemeClr val="tx1"/>
                </a:solidFill>
                <a:effectLst/>
                <a:latin typeface="+mn-lt"/>
                <a:ea typeface="Arial" charset="0"/>
                <a:cs typeface="Arial" charset="0"/>
              </a:rPr>
              <a:t>Acs</a:t>
            </a:r>
            <a:r>
              <a:rPr kumimoji="1" lang="en-US" sz="1200" kern="1200" dirty="0" smtClean="0">
                <a:solidFill>
                  <a:schemeClr val="tx1"/>
                </a:solidFill>
                <a:effectLst/>
                <a:latin typeface="+mn-lt"/>
                <a:ea typeface="Arial" charset="0"/>
                <a:cs typeface="Arial" charset="0"/>
              </a:rPr>
              <a:t> et al., 2008).  Our interpretation is buttressed by the negative effect of level of economic development (log GDP/pc) and the positive effect of the country’s overall level of nascent entrepreneurial activity on the likelihood of identifying a market opportunity (Table 4, Model IV). </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Surprisingly, we found a negative effect of the degree of development of the legal system on the scope of young entrepreneurs’ start-up activities.  We surmise this may be the result of two interrelated mechanisms.  The first one is overregulation.  The second one is selective enforcement.</a:t>
            </a:r>
            <a:endParaRPr kumimoji="1" lang="ru-RU" sz="1200" kern="1200" dirty="0" smtClean="0">
              <a:solidFill>
                <a:schemeClr val="tx1"/>
              </a:solidFill>
              <a:effectLst/>
              <a:latin typeface="+mn-lt"/>
              <a:ea typeface="Arial" charset="0"/>
              <a:cs typeface="Arial" charset="0"/>
            </a:endParaRPr>
          </a:p>
          <a:p>
            <a:r>
              <a:rPr kumimoji="1" lang="en-US" sz="1200" kern="1200" dirty="0" smtClean="0">
                <a:solidFill>
                  <a:schemeClr val="tx1"/>
                </a:solidFill>
                <a:effectLst/>
                <a:latin typeface="+mn-lt"/>
                <a:ea typeface="Arial" charset="0"/>
                <a:cs typeface="Arial" charset="0"/>
              </a:rPr>
              <a:t>“Pressures to conform to procedural requirements” imply more complex administrative procedures for starting a new business (Estrin et al., 2013).  In fact, Khanna and Palepu (1997) argue that overregulation causes a strong deficiency in the institutional environments of emerging economies.  Closely related to overregulation is ineffective and/or arbitrary enforcement.  The burdensome and oftentimes contradictory regulations create implementation difficulties even among the most legal-minded government officials. For less scrupulous officials, this can result in a high level of corruption.  An overregulated environment endows government officials with a high level of discretionary power and provides fertile ground for arbitrary enforcement and extortion (</a:t>
            </a:r>
            <a:r>
              <a:rPr kumimoji="1" lang="en-US" sz="1200" kern="1200" dirty="0" err="1" smtClean="0">
                <a:solidFill>
                  <a:schemeClr val="tx1"/>
                </a:solidFill>
                <a:effectLst/>
                <a:latin typeface="+mn-lt"/>
                <a:ea typeface="Arial" charset="0"/>
                <a:cs typeface="Arial" charset="0"/>
              </a:rPr>
              <a:t>Aidis</a:t>
            </a:r>
            <a:r>
              <a:rPr kumimoji="1" lang="en-US" sz="1200" kern="1200" dirty="0" smtClean="0">
                <a:solidFill>
                  <a:schemeClr val="tx1"/>
                </a:solidFill>
                <a:effectLst/>
                <a:latin typeface="+mn-lt"/>
                <a:ea typeface="Arial" charset="0"/>
                <a:cs typeface="Arial" charset="0"/>
              </a:rPr>
              <a:t> et al., 2008; </a:t>
            </a:r>
            <a:r>
              <a:rPr kumimoji="1" lang="en-US" sz="1200" kern="1200" dirty="0" err="1" smtClean="0">
                <a:solidFill>
                  <a:schemeClr val="tx1"/>
                </a:solidFill>
                <a:effectLst/>
                <a:latin typeface="+mn-lt"/>
                <a:ea typeface="Arial" charset="0"/>
                <a:cs typeface="Arial" charset="0"/>
              </a:rPr>
              <a:t>Djankov</a:t>
            </a:r>
            <a:r>
              <a:rPr kumimoji="1" lang="en-US" sz="1200" kern="1200" dirty="0" smtClean="0">
                <a:solidFill>
                  <a:schemeClr val="tx1"/>
                </a:solidFill>
                <a:effectLst/>
                <a:latin typeface="+mn-lt"/>
                <a:ea typeface="Arial" charset="0"/>
                <a:cs typeface="Arial" charset="0"/>
              </a:rPr>
              <a:t> et al., 2002).  </a:t>
            </a:r>
            <a:r>
              <a:rPr kumimoji="1" lang="en-US" sz="1200" kern="1200" dirty="0" err="1" smtClean="0">
                <a:solidFill>
                  <a:schemeClr val="tx1"/>
                </a:solidFill>
                <a:effectLst/>
                <a:latin typeface="+mn-lt"/>
                <a:ea typeface="Arial" charset="0"/>
                <a:cs typeface="Arial" charset="0"/>
              </a:rPr>
              <a:t>Djankov</a:t>
            </a:r>
            <a:r>
              <a:rPr kumimoji="1" lang="en-US" sz="1200" kern="1200" dirty="0" smtClean="0">
                <a:solidFill>
                  <a:schemeClr val="tx1"/>
                </a:solidFill>
                <a:effectLst/>
                <a:latin typeface="+mn-lt"/>
                <a:ea typeface="Arial" charset="0"/>
                <a:cs typeface="Arial" charset="0"/>
              </a:rPr>
              <a:t> et al. (2002) documented the role of the government as a “toll collector”, raising the barriers to entry for new businesses. </a:t>
            </a:r>
            <a:endParaRPr kumimoji="1" lang="ru-RU" sz="1200" kern="1200" dirty="0" smtClean="0">
              <a:solidFill>
                <a:schemeClr val="tx1"/>
              </a:solidFill>
              <a:effectLst/>
              <a:latin typeface="+mn-lt"/>
              <a:ea typeface="Arial" charset="0"/>
              <a:cs typeface="Arial" charset="0"/>
            </a:endParaRPr>
          </a:p>
          <a:p>
            <a:pPr defTabSz="919163">
              <a:lnSpc>
                <a:spcPct val="90000"/>
              </a:lnSpc>
            </a:pPr>
            <a:endParaRPr kumimoji="0" lang="en-US" altLang="ru-RU" dirty="0" smtClean="0">
              <a:cs typeface="Arial" pitchFamily="34" charset="0"/>
            </a:endParaRPr>
          </a:p>
          <a:p>
            <a:endParaRPr lang="ru-RU" dirty="0"/>
          </a:p>
        </p:txBody>
      </p:sp>
      <p:sp>
        <p:nvSpPr>
          <p:cNvPr id="4" name="Номер слайда 3"/>
          <p:cNvSpPr>
            <a:spLocks noGrp="1"/>
          </p:cNvSpPr>
          <p:nvPr>
            <p:ph type="sldNum" sz="quarter" idx="10"/>
          </p:nvPr>
        </p:nvSpPr>
        <p:spPr/>
        <p:txBody>
          <a:bodyPr/>
          <a:lstStyle/>
          <a:p>
            <a:fld id="{AF6297B2-4918-7346-AB10-0A10D524D367}" type="slidenum">
              <a:rPr lang="ru-RU" smtClean="0"/>
              <a:t>10</a:t>
            </a:fld>
            <a:endParaRPr lang="ru-RU"/>
          </a:p>
        </p:txBody>
      </p:sp>
    </p:spTree>
    <p:extLst>
      <p:ext uri="{BB962C8B-B14F-4D97-AF65-F5344CB8AC3E}">
        <p14:creationId xmlns:p14="http://schemas.microsoft.com/office/powerpoint/2010/main" val="27533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273A033-B94A-F049-921E-DE2EE5441741}"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76513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73A033-B94A-F049-921E-DE2EE5441741}"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852462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73A033-B94A-F049-921E-DE2EE5441741}"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146757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73A033-B94A-F049-921E-DE2EE5441741}"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408806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273A033-B94A-F049-921E-DE2EE5441741}" type="datetimeFigureOut">
              <a:rPr lang="ru-RU" smtClean="0"/>
              <a:t>23.11.2016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101183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273A033-B94A-F049-921E-DE2EE5441741}" type="datetimeFigureOut">
              <a:rPr lang="ru-RU" smtClean="0"/>
              <a:t>23.11.2016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2139311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273A033-B94A-F049-921E-DE2EE5441741}" type="datetimeFigureOut">
              <a:rPr lang="ru-RU" smtClean="0"/>
              <a:t>23.11.2016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8653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273A033-B94A-F049-921E-DE2EE5441741}" type="datetimeFigureOut">
              <a:rPr lang="ru-RU" smtClean="0"/>
              <a:t>23.11.2016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56193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73A033-B94A-F049-921E-DE2EE5441741}" type="datetimeFigureOut">
              <a:rPr lang="ru-RU" smtClean="0"/>
              <a:t>23.11.2016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200756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273A033-B94A-F049-921E-DE2EE5441741}" type="datetimeFigureOut">
              <a:rPr lang="ru-RU" smtClean="0"/>
              <a:t>23.11.2016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2003124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273A033-B94A-F049-921E-DE2EE5441741}" type="datetimeFigureOut">
              <a:rPr lang="ru-RU" smtClean="0"/>
              <a:t>23.11.2016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BF8A83-8683-0A42-945B-CF97877EA60C}" type="slidenum">
              <a:rPr lang="ru-RU" smtClean="0"/>
              <a:t>‹#›</a:t>
            </a:fld>
            <a:endParaRPr lang="ru-RU"/>
          </a:p>
        </p:txBody>
      </p:sp>
    </p:spTree>
    <p:extLst>
      <p:ext uri="{BB962C8B-B14F-4D97-AF65-F5344CB8AC3E}">
        <p14:creationId xmlns:p14="http://schemas.microsoft.com/office/powerpoint/2010/main" val="41148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3A033-B94A-F049-921E-DE2EE5441741}" type="datetimeFigureOut">
              <a:rPr lang="ru-RU" smtClean="0"/>
              <a:t>23.11.2016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F8A83-8683-0A42-945B-CF97877EA60C}" type="slidenum">
              <a:rPr lang="ru-RU" smtClean="0"/>
              <a:t>‹#›</a:t>
            </a:fld>
            <a:endParaRPr lang="ru-RU"/>
          </a:p>
        </p:txBody>
      </p:sp>
    </p:spTree>
    <p:extLst>
      <p:ext uri="{BB962C8B-B14F-4D97-AF65-F5344CB8AC3E}">
        <p14:creationId xmlns:p14="http://schemas.microsoft.com/office/powerpoint/2010/main" val="1182458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588420"/>
            <a:ext cx="9144000" cy="2387600"/>
          </a:xfrm>
        </p:spPr>
        <p:txBody>
          <a:bodyPr>
            <a:normAutofit/>
          </a:bodyPr>
          <a:lstStyle/>
          <a:p>
            <a:r>
              <a:rPr lang="ru-RU" sz="3400" b="1" dirty="0"/>
              <a:t>Молодежное предпринимательство на развивающихся рынках: может ли поддержка семьи помочь преодолеть институциональные </a:t>
            </a:r>
            <a:r>
              <a:rPr lang="ru-RU" sz="3400" b="1" dirty="0" smtClean="0"/>
              <a:t>пустоты?</a:t>
            </a:r>
            <a:endParaRPr lang="ru-RU" sz="3400" b="1" dirty="0"/>
          </a:p>
        </p:txBody>
      </p:sp>
      <p:sp>
        <p:nvSpPr>
          <p:cNvPr id="3" name="Подзаголовок 2"/>
          <p:cNvSpPr>
            <a:spLocks noGrp="1"/>
          </p:cNvSpPr>
          <p:nvPr>
            <p:ph type="subTitle" idx="1"/>
          </p:nvPr>
        </p:nvSpPr>
        <p:spPr>
          <a:xfrm>
            <a:off x="1524000" y="4250643"/>
            <a:ext cx="9144000" cy="1655762"/>
          </a:xfrm>
        </p:spPr>
        <p:txBody>
          <a:bodyPr>
            <a:normAutofit fontScale="92500" lnSpcReduction="10000"/>
          </a:bodyPr>
          <a:lstStyle/>
          <a:p>
            <a:pPr algn="r"/>
            <a:r>
              <a:rPr lang="ru-RU" altLang="ru-RU" dirty="0" smtClean="0"/>
              <a:t>Широкова Г.В., </a:t>
            </a:r>
            <a:r>
              <a:rPr lang="ru-RU" altLang="ru-RU" b="1" dirty="0" smtClean="0"/>
              <a:t>Цуканова Т.В. </a:t>
            </a:r>
            <a:r>
              <a:rPr lang="en-US" altLang="ru-RU" dirty="0" smtClean="0"/>
              <a:t>– </a:t>
            </a:r>
            <a:r>
              <a:rPr lang="ru-RU" altLang="ru-RU" dirty="0" smtClean="0"/>
              <a:t>ВШМ СПбГУ</a:t>
            </a:r>
            <a:endParaRPr lang="en-US" altLang="ru-RU" dirty="0" smtClean="0"/>
          </a:p>
          <a:p>
            <a:pPr algn="r"/>
            <a:r>
              <a:rPr lang="ru-RU" altLang="ru-RU" dirty="0" err="1" smtClean="0"/>
              <a:t>Эдельман</a:t>
            </a:r>
            <a:r>
              <a:rPr lang="ru-RU" altLang="ru-RU" dirty="0" smtClean="0"/>
              <a:t> Л., </a:t>
            </a:r>
            <a:r>
              <a:rPr lang="ru-RU" altLang="ru-RU" dirty="0" err="1" smtClean="0"/>
              <a:t>Манолова</a:t>
            </a:r>
            <a:r>
              <a:rPr lang="ru-RU" altLang="ru-RU" dirty="0" smtClean="0"/>
              <a:t> Т. </a:t>
            </a:r>
            <a:r>
              <a:rPr lang="mr-IN" altLang="ru-RU" dirty="0" smtClean="0"/>
              <a:t>–</a:t>
            </a:r>
            <a:r>
              <a:rPr lang="ru-RU" altLang="ru-RU" dirty="0" smtClean="0"/>
              <a:t> Университет Бентли (США) </a:t>
            </a:r>
            <a:endParaRPr lang="en-US" altLang="ru-RU" dirty="0"/>
          </a:p>
          <a:p>
            <a:endParaRPr lang="ru-RU" altLang="ru-RU" sz="1400" i="1" dirty="0" smtClean="0"/>
          </a:p>
          <a:p>
            <a:endParaRPr lang="ru-RU" altLang="ru-RU" sz="1400" i="1" dirty="0"/>
          </a:p>
          <a:p>
            <a:r>
              <a:rPr lang="ru-RU" altLang="ru-RU" sz="1400" i="1" dirty="0" smtClean="0"/>
              <a:t>Исследование </a:t>
            </a:r>
            <a:r>
              <a:rPr lang="ru-RU" altLang="ru-RU" sz="1400" i="1" dirty="0" smtClean="0"/>
              <a:t>выполнено </a:t>
            </a:r>
            <a:r>
              <a:rPr lang="ru-RU" altLang="ru-RU" sz="1400" i="1" dirty="0"/>
              <a:t>при финансовой поддержке гранта Российского научного фонда </a:t>
            </a:r>
            <a:r>
              <a:rPr lang="ru-RU" altLang="ru-RU" sz="1400" i="1" dirty="0" smtClean="0"/>
              <a:t>(проект </a:t>
            </a:r>
            <a:r>
              <a:rPr lang="en-US" altLang="ru-RU" sz="1400" i="1" dirty="0"/>
              <a:t>No.</a:t>
            </a:r>
            <a:r>
              <a:rPr lang="ru-RU" altLang="ru-RU" sz="1400" i="1" dirty="0"/>
              <a:t>14‑18‑01093)</a:t>
            </a:r>
          </a:p>
          <a:p>
            <a:endParaRPr lang="ru-RU" dirty="0"/>
          </a:p>
        </p:txBody>
      </p:sp>
      <p:pic>
        <p:nvPicPr>
          <p:cNvPr id="5" name="Picture 9" descr="gsom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62" y="298239"/>
            <a:ext cx="4722085" cy="1290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2818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Эффект институциональных пустот</a:t>
            </a:r>
            <a:endParaRPr lang="ru-RU" b="1" dirty="0">
              <a:solidFill>
                <a:srgbClr val="9A0000"/>
              </a:solidFill>
            </a:endParaRPr>
          </a:p>
        </p:txBody>
      </p:sp>
      <p:sp>
        <p:nvSpPr>
          <p:cNvPr id="3" name="Объект 2"/>
          <p:cNvSpPr>
            <a:spLocks noGrp="1"/>
          </p:cNvSpPr>
          <p:nvPr>
            <p:ph idx="1"/>
          </p:nvPr>
        </p:nvSpPr>
        <p:spPr/>
        <p:txBody>
          <a:bodyPr/>
          <a:lstStyle/>
          <a:p>
            <a:pPr marL="352425" lvl="1" indent="-342900" algn="just">
              <a:buClr>
                <a:srgbClr val="741324"/>
              </a:buClr>
            </a:pPr>
            <a:r>
              <a:rPr lang="ru-RU" altLang="ru-RU" dirty="0"/>
              <a:t>Сильное и двунаправленное влияние институциональных пустот на </a:t>
            </a:r>
            <a:r>
              <a:rPr lang="ru-RU" altLang="ru-RU" dirty="0" smtClean="0"/>
              <a:t>начальные предпринимательские шаги студентов</a:t>
            </a:r>
          </a:p>
          <a:p>
            <a:pPr marL="809625" lvl="2" indent="-342900" algn="just">
              <a:buClr>
                <a:srgbClr val="741324"/>
              </a:buClr>
            </a:pPr>
            <a:r>
              <a:rPr lang="ru-RU" altLang="ru-RU" dirty="0">
                <a:solidFill>
                  <a:srgbClr val="9A0000"/>
                </a:solidFill>
              </a:rPr>
              <a:t>Институциональные пустоты в </a:t>
            </a:r>
            <a:r>
              <a:rPr lang="ru-RU" altLang="ru-RU" dirty="0" smtClean="0">
                <a:solidFill>
                  <a:srgbClr val="9A0000"/>
                </a:solidFill>
              </a:rPr>
              <a:t>области вопросов получения финансирования </a:t>
            </a:r>
            <a:r>
              <a:rPr lang="ru-RU" altLang="ru-RU" dirty="0" smtClean="0"/>
              <a:t>блокируют </a:t>
            </a:r>
            <a:r>
              <a:rPr lang="ru-RU" altLang="ru-RU" dirty="0"/>
              <a:t>доступ к кредитам и отрицательно </a:t>
            </a:r>
            <a:r>
              <a:rPr lang="ru-RU" altLang="ru-RU" dirty="0" smtClean="0"/>
              <a:t>влияют </a:t>
            </a:r>
            <a:r>
              <a:rPr lang="ru-RU" altLang="ru-RU" dirty="0"/>
              <a:t>на развитие предпринимательства (действует как барьер входа)</a:t>
            </a:r>
          </a:p>
          <a:p>
            <a:pPr marL="809625" lvl="2" indent="-342900" algn="just">
              <a:buClr>
                <a:srgbClr val="741324"/>
              </a:buClr>
            </a:pPr>
            <a:endParaRPr lang="ru-RU" altLang="ru-RU" dirty="0" smtClean="0"/>
          </a:p>
          <a:p>
            <a:pPr marL="809625" lvl="2" indent="-342900" algn="just">
              <a:buClr>
                <a:srgbClr val="741324"/>
              </a:buClr>
            </a:pPr>
            <a:r>
              <a:rPr lang="ru-RU" altLang="ru-RU" dirty="0" smtClean="0"/>
              <a:t>Положительный </a:t>
            </a:r>
            <a:r>
              <a:rPr lang="ru-RU" altLang="ru-RU" dirty="0"/>
              <a:t>эффект </a:t>
            </a:r>
            <a:r>
              <a:rPr lang="ru-RU" altLang="ru-RU" dirty="0" smtClean="0"/>
              <a:t>от </a:t>
            </a:r>
            <a:r>
              <a:rPr lang="ru-RU" altLang="ru-RU" dirty="0" smtClean="0">
                <a:solidFill>
                  <a:srgbClr val="9A0000"/>
                </a:solidFill>
              </a:rPr>
              <a:t>пустот в </a:t>
            </a:r>
            <a:r>
              <a:rPr lang="ru-RU" altLang="ru-RU" dirty="0">
                <a:solidFill>
                  <a:srgbClr val="9A0000"/>
                </a:solidFill>
              </a:rPr>
              <a:t>системах регулирования </a:t>
            </a:r>
            <a:r>
              <a:rPr lang="ru-RU" altLang="ru-RU" dirty="0"/>
              <a:t>может быть связан </a:t>
            </a:r>
            <a:r>
              <a:rPr lang="ru-RU" altLang="ru-RU" dirty="0" smtClean="0"/>
              <a:t>с</a:t>
            </a:r>
            <a:endParaRPr lang="ru-RU" altLang="ru-RU" dirty="0"/>
          </a:p>
          <a:p>
            <a:pPr marL="1266825" lvl="3" indent="-342900" algn="just">
              <a:buClr>
                <a:srgbClr val="741324"/>
              </a:buClr>
            </a:pPr>
            <a:r>
              <a:rPr lang="ru-RU" altLang="ru-RU" dirty="0" err="1" smtClean="0"/>
              <a:t>Зарегулированностью</a:t>
            </a:r>
            <a:r>
              <a:rPr lang="ru-RU" altLang="ru-RU" dirty="0" smtClean="0"/>
              <a:t> </a:t>
            </a:r>
            <a:r>
              <a:rPr lang="ru-RU" altLang="ru-RU" dirty="0"/>
              <a:t>на развивающихся </a:t>
            </a:r>
            <a:r>
              <a:rPr lang="ru-RU" altLang="ru-RU" dirty="0" smtClean="0"/>
              <a:t>рынках</a:t>
            </a:r>
            <a:r>
              <a:rPr lang="en-US" altLang="ru-RU" dirty="0" smtClean="0"/>
              <a:t> </a:t>
            </a:r>
            <a:r>
              <a:rPr lang="ru-RU" altLang="ru-RU" dirty="0" smtClean="0"/>
              <a:t>или</a:t>
            </a:r>
          </a:p>
          <a:p>
            <a:pPr marL="1266825" lvl="3" indent="-342900" algn="just">
              <a:buClr>
                <a:srgbClr val="741324"/>
              </a:buClr>
            </a:pPr>
            <a:r>
              <a:rPr lang="ru-RU" altLang="ru-RU" dirty="0" smtClean="0"/>
              <a:t>Разрывом </a:t>
            </a:r>
            <a:r>
              <a:rPr lang="ru-RU" altLang="ru-RU" dirty="0"/>
              <a:t>между законодательством и </a:t>
            </a:r>
            <a:r>
              <a:rPr lang="ru-RU" altLang="ru-RU" dirty="0" smtClean="0"/>
              <a:t>механизмами принуждения</a:t>
            </a:r>
            <a:endParaRPr lang="en-US" altLang="ru-RU" dirty="0"/>
          </a:p>
          <a:p>
            <a:pPr marL="466725" indent="-457200"/>
            <a:endParaRPr lang="ru-RU" dirty="0"/>
          </a:p>
        </p:txBody>
      </p:sp>
    </p:spTree>
    <p:extLst>
      <p:ext uri="{BB962C8B-B14F-4D97-AF65-F5344CB8AC3E}">
        <p14:creationId xmlns:p14="http://schemas.microsoft.com/office/powerpoint/2010/main" val="1131758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Эффект семьи</a:t>
            </a:r>
            <a:endParaRPr lang="ru-RU" b="1" dirty="0">
              <a:solidFill>
                <a:srgbClr val="9A0000"/>
              </a:solidFill>
            </a:endParaRPr>
          </a:p>
        </p:txBody>
      </p:sp>
      <p:sp>
        <p:nvSpPr>
          <p:cNvPr id="3" name="Объект 2"/>
          <p:cNvSpPr>
            <a:spLocks noGrp="1"/>
          </p:cNvSpPr>
          <p:nvPr>
            <p:ph idx="1"/>
          </p:nvPr>
        </p:nvSpPr>
        <p:spPr/>
        <p:txBody>
          <a:bodyPr>
            <a:normAutofit fontScale="70000" lnSpcReduction="20000"/>
          </a:bodyPr>
          <a:lstStyle/>
          <a:p>
            <a:pPr marL="0" indent="0" algn="just">
              <a:lnSpc>
                <a:spcPct val="120000"/>
              </a:lnSpc>
              <a:buNone/>
            </a:pPr>
            <a:r>
              <a:rPr lang="ru-RU" i="1" dirty="0">
                <a:solidFill>
                  <a:srgbClr val="9A0000"/>
                </a:solidFill>
              </a:rPr>
              <a:t>Важность финансовой поддержки семьи в преодолении пустот </a:t>
            </a:r>
            <a:r>
              <a:rPr lang="ru-RU" i="1" dirty="0" smtClean="0">
                <a:solidFill>
                  <a:srgbClr val="9A0000"/>
                </a:solidFill>
              </a:rPr>
              <a:t>на рынках </a:t>
            </a:r>
            <a:r>
              <a:rPr lang="ru-RU" i="1" dirty="0">
                <a:solidFill>
                  <a:srgbClr val="9A0000"/>
                </a:solidFill>
              </a:rPr>
              <a:t>капитала </a:t>
            </a:r>
            <a:r>
              <a:rPr lang="ru-RU" i="1" dirty="0" smtClean="0">
                <a:solidFill>
                  <a:srgbClr val="9A0000"/>
                </a:solidFill>
              </a:rPr>
              <a:t>в странах с развивающейся экономикой</a:t>
            </a:r>
          </a:p>
          <a:p>
            <a:pPr algn="just">
              <a:lnSpc>
                <a:spcPct val="120000"/>
              </a:lnSpc>
              <a:buClr>
                <a:srgbClr val="9A0000"/>
              </a:buClr>
            </a:pPr>
            <a:r>
              <a:rPr lang="ru-RU" dirty="0" smtClean="0"/>
              <a:t>Более </a:t>
            </a:r>
            <a:r>
              <a:rPr lang="ru-RU" dirty="0"/>
              <a:t>высокий уровень финансовой поддержки семьи помогает молодым предпринимателям </a:t>
            </a:r>
            <a:r>
              <a:rPr lang="ru-RU" dirty="0" smtClean="0"/>
              <a:t>преодолевать пустоты на рынках </a:t>
            </a:r>
            <a:r>
              <a:rPr lang="ru-RU" dirty="0"/>
              <a:t>капитала </a:t>
            </a:r>
            <a:r>
              <a:rPr lang="ru-RU" dirty="0" smtClean="0"/>
              <a:t>и </a:t>
            </a:r>
            <a:r>
              <a:rPr lang="ru-RU" dirty="0"/>
              <a:t>приводит к </a:t>
            </a:r>
            <a:r>
              <a:rPr lang="ru-RU" dirty="0" smtClean="0"/>
              <a:t>прогрессу в предпринимательской деятельности</a:t>
            </a:r>
          </a:p>
          <a:p>
            <a:pPr marL="0" indent="0" algn="just">
              <a:lnSpc>
                <a:spcPct val="120000"/>
              </a:lnSpc>
              <a:buNone/>
            </a:pPr>
            <a:r>
              <a:rPr lang="ru-RU" i="1" dirty="0" smtClean="0">
                <a:solidFill>
                  <a:srgbClr val="9A0000"/>
                </a:solidFill>
              </a:rPr>
              <a:t>Снижается </a:t>
            </a:r>
            <a:r>
              <a:rPr lang="ru-RU" i="1" dirty="0">
                <a:solidFill>
                  <a:srgbClr val="9A0000"/>
                </a:solidFill>
              </a:rPr>
              <a:t>ли важность социального капитала семьи</a:t>
            </a:r>
            <a:r>
              <a:rPr lang="en-US" i="1" dirty="0" smtClean="0">
                <a:solidFill>
                  <a:srgbClr val="9A0000"/>
                </a:solidFill>
              </a:rPr>
              <a:t>?</a:t>
            </a:r>
            <a:endParaRPr lang="ru-RU" i="1" dirty="0" smtClean="0">
              <a:solidFill>
                <a:srgbClr val="9A0000"/>
              </a:solidFill>
            </a:endParaRPr>
          </a:p>
          <a:p>
            <a:pPr algn="just">
              <a:lnSpc>
                <a:spcPct val="120000"/>
              </a:lnSpc>
              <a:buClr>
                <a:srgbClr val="9A0000"/>
              </a:buClr>
            </a:pPr>
            <a:r>
              <a:rPr lang="ru-RU" dirty="0" smtClean="0"/>
              <a:t>Чем </a:t>
            </a:r>
            <a:r>
              <a:rPr lang="ru-RU" dirty="0"/>
              <a:t>сильнее социальная поддержка семьи, тем больше </a:t>
            </a:r>
            <a:r>
              <a:rPr lang="ru-RU" dirty="0" smtClean="0"/>
              <a:t>предпринимательских действий уже предпринято </a:t>
            </a:r>
            <a:r>
              <a:rPr lang="ru-RU" dirty="0"/>
              <a:t>молодыми нарождающимися </a:t>
            </a:r>
            <a:r>
              <a:rPr lang="ru-RU" dirty="0" smtClean="0"/>
              <a:t>предпринимателями</a:t>
            </a:r>
          </a:p>
          <a:p>
            <a:pPr algn="just">
              <a:lnSpc>
                <a:spcPct val="120000"/>
              </a:lnSpc>
              <a:buClr>
                <a:srgbClr val="9A0000"/>
              </a:buClr>
            </a:pPr>
            <a:r>
              <a:rPr lang="ru-RU" altLang="ru-RU" dirty="0" smtClean="0"/>
              <a:t>Тем </a:t>
            </a:r>
            <a:r>
              <a:rPr lang="ru-RU" altLang="ru-RU" dirty="0"/>
              <a:t>не менее, социальный капитал семьи не может помочь молодым предпринимателям преодолеть </a:t>
            </a:r>
            <a:r>
              <a:rPr lang="ru-RU" altLang="ru-RU" dirty="0" smtClean="0"/>
              <a:t>правовые пустоты</a:t>
            </a:r>
          </a:p>
          <a:p>
            <a:pPr lvl="1" algn="just">
              <a:lnSpc>
                <a:spcPct val="120000"/>
              </a:lnSpc>
              <a:buClr>
                <a:srgbClr val="9A0000"/>
              </a:buClr>
            </a:pPr>
            <a:r>
              <a:rPr lang="ru-RU" altLang="ru-RU" dirty="0">
                <a:solidFill>
                  <a:srgbClr val="9A0000"/>
                </a:solidFill>
              </a:rPr>
              <a:t>П</a:t>
            </a:r>
            <a:r>
              <a:rPr lang="ru-RU" altLang="ru-RU" dirty="0" smtClean="0">
                <a:solidFill>
                  <a:srgbClr val="9A0000"/>
                </a:solidFill>
              </a:rPr>
              <a:t>оскольку </a:t>
            </a:r>
            <a:r>
              <a:rPr lang="ru-RU" altLang="ru-RU" dirty="0">
                <a:solidFill>
                  <a:srgbClr val="9A0000"/>
                </a:solidFill>
              </a:rPr>
              <a:t>правовые пустоты, судя по всему, не препятствуют </a:t>
            </a:r>
            <a:r>
              <a:rPr lang="ru-RU" altLang="ru-RU" dirty="0" smtClean="0">
                <a:solidFill>
                  <a:srgbClr val="9A0000"/>
                </a:solidFill>
              </a:rPr>
              <a:t>созданию </a:t>
            </a:r>
            <a:r>
              <a:rPr lang="ru-RU" altLang="ru-RU" dirty="0">
                <a:solidFill>
                  <a:srgbClr val="9A0000"/>
                </a:solidFill>
              </a:rPr>
              <a:t>новых предприятий, возможно </a:t>
            </a:r>
            <a:r>
              <a:rPr lang="ru-RU" altLang="ru-RU" dirty="0" smtClean="0">
                <a:solidFill>
                  <a:srgbClr val="9A0000"/>
                </a:solidFill>
              </a:rPr>
              <a:t>нет и </a:t>
            </a:r>
            <a:r>
              <a:rPr lang="ru-RU" altLang="ru-RU" dirty="0">
                <a:solidFill>
                  <a:srgbClr val="9A0000"/>
                </a:solidFill>
              </a:rPr>
              <a:t>надобности </a:t>
            </a:r>
            <a:r>
              <a:rPr lang="ru-RU" altLang="ru-RU" i="1" dirty="0" smtClean="0">
                <a:solidFill>
                  <a:srgbClr val="9A0000"/>
                </a:solidFill>
              </a:rPr>
              <a:t>компенсировать</a:t>
            </a:r>
            <a:r>
              <a:rPr lang="ru-RU" altLang="ru-RU" dirty="0" smtClean="0">
                <a:solidFill>
                  <a:srgbClr val="9A0000"/>
                </a:solidFill>
              </a:rPr>
              <a:t> их </a:t>
            </a:r>
            <a:r>
              <a:rPr lang="ru-RU" altLang="ru-RU" dirty="0">
                <a:solidFill>
                  <a:srgbClr val="9A0000"/>
                </a:solidFill>
              </a:rPr>
              <a:t>при помощи семейных связей</a:t>
            </a:r>
          </a:p>
          <a:p>
            <a:pPr marL="0" indent="0">
              <a:lnSpc>
                <a:spcPct val="120000"/>
              </a:lnSpc>
              <a:buNone/>
            </a:pPr>
            <a:endParaRPr lang="ru-RU" dirty="0"/>
          </a:p>
        </p:txBody>
      </p:sp>
    </p:spTree>
    <p:extLst>
      <p:ext uri="{BB962C8B-B14F-4D97-AF65-F5344CB8AC3E}">
        <p14:creationId xmlns:p14="http://schemas.microsoft.com/office/powerpoint/2010/main" val="596434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Ограничения и значимость полученных результатов</a:t>
            </a:r>
            <a:endParaRPr lang="ru-RU" b="1" dirty="0">
              <a:solidFill>
                <a:srgbClr val="9A0000"/>
              </a:solidFill>
            </a:endParaRPr>
          </a:p>
        </p:txBody>
      </p:sp>
      <p:sp>
        <p:nvSpPr>
          <p:cNvPr id="3" name="Объект 2"/>
          <p:cNvSpPr>
            <a:spLocks noGrp="1"/>
          </p:cNvSpPr>
          <p:nvPr>
            <p:ph idx="1"/>
          </p:nvPr>
        </p:nvSpPr>
        <p:spPr/>
        <p:txBody>
          <a:bodyPr>
            <a:normAutofit/>
          </a:bodyPr>
          <a:lstStyle/>
          <a:p>
            <a:pPr marL="352425" lvl="1" indent="-342900">
              <a:buClr>
                <a:srgbClr val="741324"/>
              </a:buClr>
            </a:pPr>
            <a:r>
              <a:rPr lang="ru-RU" altLang="ru-RU" dirty="0" smtClean="0">
                <a:solidFill>
                  <a:srgbClr val="9A0000"/>
                </a:solidFill>
              </a:rPr>
              <a:t>Ограничения</a:t>
            </a:r>
          </a:p>
          <a:p>
            <a:pPr marL="809625" lvl="2" indent="-342900">
              <a:buClr>
                <a:srgbClr val="741324"/>
              </a:buClr>
            </a:pPr>
            <a:r>
              <a:rPr lang="ru-RU" altLang="ru-RU" dirty="0" smtClean="0"/>
              <a:t>Только </a:t>
            </a:r>
            <a:r>
              <a:rPr lang="ru-RU" altLang="ru-RU" dirty="0"/>
              <a:t>два показателя </a:t>
            </a:r>
            <a:r>
              <a:rPr lang="ru-RU" altLang="ru-RU" dirty="0" smtClean="0"/>
              <a:t>для </a:t>
            </a:r>
            <a:r>
              <a:rPr lang="ru-RU" altLang="ru-RU" dirty="0"/>
              <a:t>оценки институциональных </a:t>
            </a:r>
            <a:r>
              <a:rPr lang="ru-RU" altLang="ru-RU" dirty="0" smtClean="0"/>
              <a:t>пустот</a:t>
            </a:r>
          </a:p>
          <a:p>
            <a:pPr marL="809625" lvl="2" indent="-342900">
              <a:buClr>
                <a:srgbClr val="741324"/>
              </a:buClr>
            </a:pPr>
            <a:r>
              <a:rPr lang="ru-RU" altLang="ru-RU" dirty="0" smtClean="0"/>
              <a:t>Роль </a:t>
            </a:r>
            <a:r>
              <a:rPr lang="ru-RU" altLang="ru-RU" dirty="0"/>
              <a:t>поддержки семьи рассматривается только </a:t>
            </a:r>
            <a:r>
              <a:rPr lang="ru-RU" altLang="ru-RU" dirty="0" smtClean="0"/>
              <a:t>сквозь призму </a:t>
            </a:r>
            <a:r>
              <a:rPr lang="ru-RU" altLang="ru-RU" dirty="0"/>
              <a:t>двух </a:t>
            </a:r>
            <a:r>
              <a:rPr lang="ru-RU" altLang="ru-RU" dirty="0" smtClean="0"/>
              <a:t>видов капитала</a:t>
            </a:r>
          </a:p>
          <a:p>
            <a:pPr marL="809625" lvl="2" indent="-342900">
              <a:buClr>
                <a:srgbClr val="741324"/>
              </a:buClr>
            </a:pPr>
            <a:r>
              <a:rPr lang="ru-RU" altLang="ru-RU" dirty="0" smtClean="0"/>
              <a:t>Кросс-секционный характер данных</a:t>
            </a:r>
            <a:endParaRPr lang="ru-RU" altLang="ru-RU" dirty="0"/>
          </a:p>
          <a:p>
            <a:pPr marL="9525" lvl="1" indent="0">
              <a:buClr>
                <a:srgbClr val="741324"/>
              </a:buClr>
              <a:buNone/>
            </a:pPr>
            <a:endParaRPr lang="en-US" altLang="ru-RU" dirty="0"/>
          </a:p>
          <a:p>
            <a:pPr marL="352425" lvl="1" indent="-342900">
              <a:buClr>
                <a:srgbClr val="741324"/>
              </a:buClr>
            </a:pPr>
            <a:r>
              <a:rPr lang="ru-RU" altLang="ru-RU" dirty="0" smtClean="0">
                <a:solidFill>
                  <a:srgbClr val="9A0000"/>
                </a:solidFill>
              </a:rPr>
              <a:t>Значимость</a:t>
            </a:r>
          </a:p>
          <a:p>
            <a:pPr marL="809625" lvl="2" indent="-342900">
              <a:buClr>
                <a:srgbClr val="741324"/>
              </a:buClr>
            </a:pPr>
            <a:r>
              <a:rPr lang="ru-RU" altLang="ru-RU" i="1" dirty="0"/>
              <a:t>Д</a:t>
            </a:r>
            <a:r>
              <a:rPr lang="ru-RU" altLang="ru-RU" i="1" dirty="0" smtClean="0"/>
              <a:t>ля исследователей: </a:t>
            </a:r>
            <a:r>
              <a:rPr lang="ru-RU" altLang="ru-RU" dirty="0"/>
              <a:t>исследовать связь между институциональными пустотами на развивающихся рынках, семейным капиталом и молодежным </a:t>
            </a:r>
            <a:r>
              <a:rPr lang="ru-RU" altLang="ru-RU" dirty="0" smtClean="0"/>
              <a:t>предпринимательством</a:t>
            </a:r>
          </a:p>
          <a:p>
            <a:pPr marL="809625" lvl="2" indent="-342900">
              <a:buClr>
                <a:srgbClr val="741324"/>
              </a:buClr>
            </a:pPr>
            <a:r>
              <a:rPr lang="ru-RU" altLang="ru-RU" i="1" dirty="0"/>
              <a:t>Д</a:t>
            </a:r>
            <a:r>
              <a:rPr lang="ru-RU" altLang="ru-RU" i="1" dirty="0" smtClean="0"/>
              <a:t>ля государственных деятелей: </a:t>
            </a:r>
            <a:r>
              <a:rPr lang="ru-RU" altLang="ru-RU" dirty="0"/>
              <a:t>быть в курсе последствий </a:t>
            </a:r>
            <a:r>
              <a:rPr lang="ru-RU" altLang="ru-RU" dirty="0" err="1"/>
              <a:t>зарегулированности</a:t>
            </a:r>
            <a:r>
              <a:rPr lang="ru-RU" altLang="ru-RU" dirty="0"/>
              <a:t>, поскольку </a:t>
            </a:r>
            <a:r>
              <a:rPr lang="ru-RU" altLang="ru-RU" dirty="0" smtClean="0"/>
              <a:t>это может создавать дополнительные </a:t>
            </a:r>
            <a:r>
              <a:rPr lang="ru-RU" altLang="ru-RU" dirty="0"/>
              <a:t>барьеры для предпринимательской деятельности молодежи</a:t>
            </a:r>
          </a:p>
          <a:p>
            <a:pPr marL="9525" indent="0">
              <a:buNone/>
            </a:pPr>
            <a:endParaRPr lang="ru-RU" dirty="0"/>
          </a:p>
        </p:txBody>
      </p:sp>
    </p:spTree>
    <p:extLst>
      <p:ext uri="{BB962C8B-B14F-4D97-AF65-F5344CB8AC3E}">
        <p14:creationId xmlns:p14="http://schemas.microsoft.com/office/powerpoint/2010/main" val="248356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rgbClr val="9A0000"/>
                </a:solidFill>
              </a:rPr>
              <a:t>Спасибо за внимание!</a:t>
            </a:r>
            <a:endParaRPr lang="ru-RU" b="1" dirty="0">
              <a:solidFill>
                <a:srgbClr val="9A0000"/>
              </a:solidFill>
            </a:endParaRPr>
          </a:p>
        </p:txBody>
      </p:sp>
      <p:pic>
        <p:nvPicPr>
          <p:cNvPr id="5" name="Picture 9" descr="gsom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62" y="298239"/>
            <a:ext cx="4722085" cy="1290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318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Актуальность</a:t>
            </a:r>
            <a:endParaRPr lang="ru-RU" b="1" dirty="0">
              <a:solidFill>
                <a:srgbClr val="9A0000"/>
              </a:solidFill>
            </a:endParaRPr>
          </a:p>
        </p:txBody>
      </p:sp>
      <p:sp>
        <p:nvSpPr>
          <p:cNvPr id="3" name="Объект 2"/>
          <p:cNvSpPr>
            <a:spLocks noGrp="1"/>
          </p:cNvSpPr>
          <p:nvPr>
            <p:ph idx="1"/>
          </p:nvPr>
        </p:nvSpPr>
        <p:spPr/>
        <p:txBody>
          <a:bodyPr>
            <a:normAutofit fontScale="85000" lnSpcReduction="10000"/>
          </a:bodyPr>
          <a:lstStyle/>
          <a:p>
            <a:pPr algn="just">
              <a:lnSpc>
                <a:spcPct val="120000"/>
              </a:lnSpc>
              <a:buClr>
                <a:srgbClr val="741324"/>
              </a:buClr>
              <a:buFont typeface="Arial" charset="0"/>
              <a:buChar char="•"/>
              <a:defRPr/>
            </a:pPr>
            <a:r>
              <a:rPr lang="en-US" dirty="0" smtClean="0"/>
              <a:t>&gt;50% </a:t>
            </a:r>
            <a:r>
              <a:rPr lang="ru-RU" dirty="0" smtClean="0"/>
              <a:t>населения планеты </a:t>
            </a:r>
            <a:r>
              <a:rPr lang="mr-IN" dirty="0" smtClean="0"/>
              <a:t>–</a:t>
            </a:r>
            <a:r>
              <a:rPr lang="ru-RU" dirty="0" smtClean="0"/>
              <a:t> моложе </a:t>
            </a:r>
            <a:r>
              <a:rPr lang="ru-RU" dirty="0"/>
              <a:t>30 лет</a:t>
            </a:r>
            <a:r>
              <a:rPr lang="ru-RU" dirty="0" smtClean="0"/>
              <a:t>, а </a:t>
            </a:r>
            <a:r>
              <a:rPr lang="ru-RU" dirty="0"/>
              <a:t>89,7</a:t>
            </a:r>
            <a:r>
              <a:rPr lang="ru-RU" dirty="0" smtClean="0"/>
              <a:t>% из них живут в </a:t>
            </a:r>
            <a:r>
              <a:rPr lang="ru-RU" dirty="0"/>
              <a:t>странах с развивающейся экономикой </a:t>
            </a:r>
            <a:r>
              <a:rPr lang="en-US" dirty="0" smtClean="0">
                <a:solidFill>
                  <a:srgbClr val="9A0000"/>
                </a:solidFill>
              </a:rPr>
              <a:t>[</a:t>
            </a:r>
            <a:r>
              <a:rPr lang="en-US" dirty="0" err="1">
                <a:solidFill>
                  <a:srgbClr val="9A0000"/>
                </a:solidFill>
              </a:rPr>
              <a:t>Euromonitor</a:t>
            </a:r>
            <a:r>
              <a:rPr lang="en-US" dirty="0">
                <a:solidFill>
                  <a:srgbClr val="9A0000"/>
                </a:solidFill>
              </a:rPr>
              <a:t>, 2012</a:t>
            </a:r>
            <a:r>
              <a:rPr lang="en-US" dirty="0" smtClean="0">
                <a:solidFill>
                  <a:srgbClr val="9A0000"/>
                </a:solidFill>
              </a:rPr>
              <a:t>]</a:t>
            </a:r>
            <a:endParaRPr lang="ru-RU" dirty="0"/>
          </a:p>
          <a:p>
            <a:pPr algn="just">
              <a:lnSpc>
                <a:spcPct val="120000"/>
              </a:lnSpc>
              <a:buClr>
                <a:srgbClr val="741324"/>
              </a:buClr>
              <a:buFont typeface="Arial" charset="0"/>
              <a:buChar char="•"/>
              <a:defRPr/>
            </a:pPr>
            <a:r>
              <a:rPr lang="ru-RU" i="1" dirty="0" smtClean="0"/>
              <a:t>Институциональные пустоты, т.е. </a:t>
            </a:r>
            <a:r>
              <a:rPr lang="ru-RU" dirty="0"/>
              <a:t>о</a:t>
            </a:r>
            <a:r>
              <a:rPr lang="ru-RU" dirty="0" smtClean="0"/>
              <a:t>тсутствие специализированных посредников, </a:t>
            </a:r>
            <a:r>
              <a:rPr lang="ru-RU" dirty="0"/>
              <a:t>систем регулирования </a:t>
            </a:r>
            <a:r>
              <a:rPr lang="ru-RU" dirty="0" smtClean="0"/>
              <a:t>и эффективных механизмов соблюдения контрактных обязательств, является настоящим </a:t>
            </a:r>
            <a:r>
              <a:rPr lang="ru-RU" i="1" dirty="0" smtClean="0"/>
              <a:t>бедствием</a:t>
            </a:r>
            <a:r>
              <a:rPr lang="ru-RU" dirty="0" smtClean="0"/>
              <a:t> в странах с развивающейся экономикой </a:t>
            </a:r>
            <a:r>
              <a:rPr lang="en-US" dirty="0" smtClean="0">
                <a:solidFill>
                  <a:srgbClr val="9A0000"/>
                </a:solidFill>
              </a:rPr>
              <a:t>[Khanna </a:t>
            </a:r>
            <a:r>
              <a:rPr lang="en-US" dirty="0">
                <a:solidFill>
                  <a:srgbClr val="9A0000"/>
                </a:solidFill>
              </a:rPr>
              <a:t>and Palepu, 1997</a:t>
            </a:r>
            <a:r>
              <a:rPr lang="en-US" dirty="0" smtClean="0">
                <a:solidFill>
                  <a:srgbClr val="9A0000"/>
                </a:solidFill>
              </a:rPr>
              <a:t>]</a:t>
            </a:r>
            <a:endParaRPr lang="en-US" dirty="0"/>
          </a:p>
          <a:p>
            <a:pPr algn="just">
              <a:lnSpc>
                <a:spcPct val="120000"/>
              </a:lnSpc>
              <a:buFont typeface="Arial" charset="0"/>
              <a:buChar char="•"/>
            </a:pPr>
            <a:r>
              <a:rPr lang="ru-RU" dirty="0"/>
              <a:t>Институциональные пустоты особенно </a:t>
            </a:r>
            <a:r>
              <a:rPr lang="ru-RU" dirty="0" smtClean="0"/>
              <a:t>опасны для молодых начинающих </a:t>
            </a:r>
            <a:r>
              <a:rPr lang="ru-RU" dirty="0"/>
              <a:t>предпринимателей, у которых </a:t>
            </a:r>
            <a:r>
              <a:rPr lang="ru-RU" dirty="0" smtClean="0"/>
              <a:t>еще мало знаний, контактов и опыта в предпринимательской деятельности </a:t>
            </a:r>
            <a:r>
              <a:rPr lang="en-US" dirty="0">
                <a:solidFill>
                  <a:srgbClr val="9A0000"/>
                </a:solidFill>
              </a:rPr>
              <a:t>[Nielsen and Lassen, 2012]  </a:t>
            </a:r>
            <a:endParaRPr lang="ru-RU" dirty="0">
              <a:solidFill>
                <a:srgbClr val="9A0000"/>
              </a:solidFill>
            </a:endParaRPr>
          </a:p>
        </p:txBody>
      </p:sp>
    </p:spTree>
    <p:extLst>
      <p:ext uri="{BB962C8B-B14F-4D97-AF65-F5344CB8AC3E}">
        <p14:creationId xmlns:p14="http://schemas.microsoft.com/office/powerpoint/2010/main" val="1028492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Цель исследования</a:t>
            </a:r>
            <a:endParaRPr lang="ru-RU" b="1" dirty="0">
              <a:solidFill>
                <a:srgbClr val="9A0000"/>
              </a:solidFill>
            </a:endParaRPr>
          </a:p>
        </p:txBody>
      </p:sp>
      <p:sp>
        <p:nvSpPr>
          <p:cNvPr id="3" name="Объект 2"/>
          <p:cNvSpPr>
            <a:spLocks noGrp="1"/>
          </p:cNvSpPr>
          <p:nvPr>
            <p:ph idx="1"/>
          </p:nvPr>
        </p:nvSpPr>
        <p:spPr/>
        <p:txBody>
          <a:bodyPr/>
          <a:lstStyle/>
          <a:p>
            <a:pPr marL="352425" lvl="1" indent="-342900" algn="just">
              <a:buClr>
                <a:srgbClr val="741324"/>
              </a:buClr>
            </a:pPr>
            <a:r>
              <a:rPr lang="ru-RU" dirty="0" smtClean="0"/>
              <a:t>Фокус </a:t>
            </a:r>
            <a:r>
              <a:rPr lang="mr-IN" dirty="0" smtClean="0"/>
              <a:t>–</a:t>
            </a:r>
            <a:r>
              <a:rPr lang="ru-RU" dirty="0" smtClean="0"/>
              <a:t> на институциональные </a:t>
            </a:r>
            <a:r>
              <a:rPr lang="ru-RU" dirty="0"/>
              <a:t>проблемы для молодежного предпринимательства на развивающихся </a:t>
            </a:r>
            <a:r>
              <a:rPr lang="ru-RU" dirty="0" smtClean="0"/>
              <a:t>рынках</a:t>
            </a:r>
          </a:p>
          <a:p>
            <a:pPr marL="352425" lvl="1" indent="-342900" algn="just">
              <a:buClr>
                <a:srgbClr val="741324"/>
              </a:buClr>
            </a:pPr>
            <a:endParaRPr lang="ru-RU" altLang="ru-RU" dirty="0" smtClean="0"/>
          </a:p>
          <a:p>
            <a:pPr marL="352425" lvl="1" indent="-342900" algn="just">
              <a:buClr>
                <a:srgbClr val="741324"/>
              </a:buClr>
            </a:pPr>
            <a:r>
              <a:rPr lang="ru-RU" altLang="ru-RU" dirty="0" smtClean="0"/>
              <a:t>Включая</a:t>
            </a:r>
            <a:r>
              <a:rPr lang="en-US" altLang="ru-RU" dirty="0" smtClean="0"/>
              <a:t>:</a:t>
            </a:r>
            <a:endParaRPr lang="ru-RU" altLang="ru-RU" dirty="0" smtClean="0"/>
          </a:p>
          <a:p>
            <a:pPr marL="809625" lvl="2" indent="-342900" algn="just">
              <a:buClr>
                <a:srgbClr val="741324"/>
              </a:buClr>
            </a:pPr>
            <a:r>
              <a:rPr lang="ru-RU" altLang="ru-RU" dirty="0" smtClean="0"/>
              <a:t>Два </a:t>
            </a:r>
            <a:r>
              <a:rPr lang="ru-RU" altLang="ru-RU" dirty="0"/>
              <a:t>типа институциональных </a:t>
            </a:r>
            <a:r>
              <a:rPr lang="ru-RU" altLang="ru-RU" dirty="0" smtClean="0"/>
              <a:t>пустот: низкий уровень развития рынков </a:t>
            </a:r>
            <a:r>
              <a:rPr lang="ru-RU" altLang="ru-RU" dirty="0"/>
              <a:t>капитала и недостатки в правовой </a:t>
            </a:r>
            <a:r>
              <a:rPr lang="ru-RU" altLang="ru-RU" dirty="0" smtClean="0"/>
              <a:t>системе</a:t>
            </a:r>
          </a:p>
          <a:p>
            <a:pPr marL="809625" lvl="2" indent="-342900" algn="just">
              <a:buClr>
                <a:srgbClr val="741324"/>
              </a:buClr>
            </a:pPr>
            <a:r>
              <a:rPr lang="ru-RU" altLang="ru-RU" dirty="0" smtClean="0"/>
              <a:t>Компенсационную </a:t>
            </a:r>
            <a:r>
              <a:rPr lang="ru-RU" altLang="ru-RU" dirty="0"/>
              <a:t>роль инструментальной поддержки в </a:t>
            </a:r>
            <a:r>
              <a:rPr lang="ru-RU" altLang="ru-RU" dirty="0" smtClean="0"/>
              <a:t>форме двух видов семейной поддержки: финансовой </a:t>
            </a:r>
            <a:r>
              <a:rPr lang="ru-RU" altLang="ru-RU" dirty="0"/>
              <a:t>и </a:t>
            </a:r>
            <a:r>
              <a:rPr lang="ru-RU" altLang="ru-RU" dirty="0" smtClean="0"/>
              <a:t>социальной</a:t>
            </a:r>
            <a:endParaRPr lang="ru-RU" altLang="ru-RU" dirty="0"/>
          </a:p>
          <a:p>
            <a:pPr marL="466725" indent="-457200"/>
            <a:endParaRPr lang="ru-RU" dirty="0"/>
          </a:p>
        </p:txBody>
      </p:sp>
    </p:spTree>
    <p:extLst>
      <p:ext uri="{BB962C8B-B14F-4D97-AF65-F5344CB8AC3E}">
        <p14:creationId xmlns:p14="http://schemas.microsoft.com/office/powerpoint/2010/main" val="1288296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Институциональные пустоты и предпринимательская деятельность</a:t>
            </a:r>
            <a:endParaRPr lang="ru-RU" b="1" dirty="0">
              <a:solidFill>
                <a:srgbClr val="9A0000"/>
              </a:solidFill>
            </a:endParaRPr>
          </a:p>
        </p:txBody>
      </p:sp>
      <p:sp>
        <p:nvSpPr>
          <p:cNvPr id="3" name="Объект 2"/>
          <p:cNvSpPr>
            <a:spLocks noGrp="1"/>
          </p:cNvSpPr>
          <p:nvPr>
            <p:ph idx="1"/>
          </p:nvPr>
        </p:nvSpPr>
        <p:spPr/>
        <p:txBody>
          <a:bodyPr>
            <a:normAutofit fontScale="85000" lnSpcReduction="20000"/>
          </a:bodyPr>
          <a:lstStyle/>
          <a:p>
            <a:pPr marL="431800" lvl="1" indent="-342900" algn="just">
              <a:lnSpc>
                <a:spcPct val="120000"/>
              </a:lnSpc>
              <a:buClr>
                <a:srgbClr val="741324"/>
              </a:buClr>
              <a:buFont typeface="Arial" panose="020B0604020202020204" pitchFamily="34" charset="0"/>
              <a:buChar char="•"/>
            </a:pPr>
            <a:r>
              <a:rPr lang="ru-RU" altLang="ru-RU" dirty="0" smtClean="0"/>
              <a:t>Предпринимательская деятельность на этапе </a:t>
            </a:r>
            <a:r>
              <a:rPr lang="ru-RU" altLang="ru-RU" dirty="0" err="1" smtClean="0"/>
              <a:t>стартапа</a:t>
            </a:r>
            <a:r>
              <a:rPr lang="ru-RU" altLang="ru-RU" dirty="0" smtClean="0"/>
              <a:t> </a:t>
            </a:r>
            <a:r>
              <a:rPr lang="mr-IN" altLang="ru-RU" dirty="0" smtClean="0"/>
              <a:t>–</a:t>
            </a:r>
            <a:r>
              <a:rPr lang="ru-RU" altLang="ru-RU" dirty="0" smtClean="0"/>
              <a:t> действия индивидов, вовлеченных в процесс создания нового бизнеса </a:t>
            </a:r>
            <a:r>
              <a:rPr lang="en-US" altLang="ru-RU" dirty="0" smtClean="0">
                <a:solidFill>
                  <a:srgbClr val="9A0000"/>
                </a:solidFill>
              </a:rPr>
              <a:t>[</a:t>
            </a:r>
            <a:r>
              <a:rPr lang="en-US" altLang="ru-RU" dirty="0">
                <a:solidFill>
                  <a:srgbClr val="9A0000"/>
                </a:solidFill>
              </a:rPr>
              <a:t>Gartner et al., 2004</a:t>
            </a:r>
            <a:r>
              <a:rPr lang="en-US" altLang="ru-RU" dirty="0" smtClean="0">
                <a:solidFill>
                  <a:srgbClr val="9A0000"/>
                </a:solidFill>
              </a:rPr>
              <a:t>]</a:t>
            </a:r>
            <a:endParaRPr lang="en-US" dirty="0">
              <a:solidFill>
                <a:srgbClr val="9A0000"/>
              </a:solidFill>
            </a:endParaRPr>
          </a:p>
          <a:p>
            <a:pPr marL="431800" lvl="1" indent="-342900" algn="just">
              <a:lnSpc>
                <a:spcPct val="120000"/>
              </a:lnSpc>
              <a:buClr>
                <a:srgbClr val="741324"/>
              </a:buClr>
              <a:buFont typeface="Arial" panose="020B0604020202020204" pitchFamily="34" charset="0"/>
              <a:buChar char="•"/>
            </a:pPr>
            <a:r>
              <a:rPr lang="ru-RU" dirty="0"/>
              <a:t>Предпринимательская деятельность </a:t>
            </a:r>
            <a:r>
              <a:rPr lang="ru-RU" i="1" dirty="0" smtClean="0"/>
              <a:t>встроена</a:t>
            </a:r>
            <a:r>
              <a:rPr lang="ru-RU" b="1" dirty="0" smtClean="0"/>
              <a:t> </a:t>
            </a:r>
            <a:r>
              <a:rPr lang="ru-RU" dirty="0"/>
              <a:t>в институциональный контекст. Фирмы </a:t>
            </a:r>
            <a:r>
              <a:rPr lang="ru-RU" dirty="0" smtClean="0"/>
              <a:t>больше склонны </a:t>
            </a:r>
            <a:r>
              <a:rPr lang="ru-RU" dirty="0"/>
              <a:t>вести бизнес в </a:t>
            </a:r>
            <a:r>
              <a:rPr lang="ru-RU" dirty="0" smtClean="0"/>
              <a:t>странах </a:t>
            </a:r>
            <a:r>
              <a:rPr lang="ru-RU" dirty="0"/>
              <a:t>с </a:t>
            </a:r>
            <a:r>
              <a:rPr lang="ru-RU" dirty="0" smtClean="0"/>
              <a:t>высоким уровнем развития институтов </a:t>
            </a:r>
            <a:r>
              <a:rPr lang="ru-RU" dirty="0"/>
              <a:t>и </a:t>
            </a:r>
            <a:r>
              <a:rPr lang="ru-RU" dirty="0" smtClean="0"/>
              <a:t>низким уровнем неопределенности</a:t>
            </a:r>
            <a:r>
              <a:rPr lang="ru-RU" dirty="0"/>
              <a:t>, </a:t>
            </a:r>
            <a:r>
              <a:rPr lang="ru-RU" dirty="0" smtClean="0"/>
              <a:t>что снижает </a:t>
            </a:r>
            <a:r>
              <a:rPr lang="ru-RU" dirty="0"/>
              <a:t>общий риск ведения бизнеса </a:t>
            </a:r>
            <a:r>
              <a:rPr lang="en-US" dirty="0">
                <a:solidFill>
                  <a:srgbClr val="9A0000"/>
                </a:solidFill>
              </a:rPr>
              <a:t>[Wan and </a:t>
            </a:r>
            <a:r>
              <a:rPr lang="en-US" dirty="0" err="1">
                <a:solidFill>
                  <a:srgbClr val="9A0000"/>
                </a:solidFill>
              </a:rPr>
              <a:t>Hoskisson</a:t>
            </a:r>
            <a:r>
              <a:rPr lang="en-US" dirty="0">
                <a:solidFill>
                  <a:srgbClr val="9A0000"/>
                </a:solidFill>
              </a:rPr>
              <a:t>, 2003</a:t>
            </a:r>
            <a:r>
              <a:rPr lang="en-US" dirty="0" smtClean="0">
                <a:solidFill>
                  <a:srgbClr val="9A0000"/>
                </a:solidFill>
              </a:rPr>
              <a:t>]</a:t>
            </a:r>
            <a:endParaRPr lang="ru-RU" dirty="0" smtClean="0">
              <a:solidFill>
                <a:srgbClr val="9A0000"/>
              </a:solidFill>
            </a:endParaRPr>
          </a:p>
          <a:p>
            <a:pPr marL="431800" lvl="1" indent="-342900" algn="just">
              <a:lnSpc>
                <a:spcPct val="120000"/>
              </a:lnSpc>
              <a:buClr>
                <a:srgbClr val="741324"/>
              </a:buClr>
              <a:buFont typeface="Arial" panose="020B0604020202020204" pitchFamily="34" charset="0"/>
              <a:buChar char="•"/>
            </a:pPr>
            <a:endParaRPr lang="en-US" altLang="ru-RU" dirty="0">
              <a:solidFill>
                <a:srgbClr val="9A0000"/>
              </a:solidFill>
            </a:endParaRPr>
          </a:p>
          <a:p>
            <a:pPr marL="431800" lvl="1" indent="-342900" algn="just">
              <a:lnSpc>
                <a:spcPct val="120000"/>
              </a:lnSpc>
              <a:buClr>
                <a:srgbClr val="741324"/>
              </a:buClr>
              <a:buFont typeface="Arial" panose="020B0604020202020204" pitchFamily="34" charset="0"/>
              <a:buChar char="•"/>
            </a:pPr>
            <a:r>
              <a:rPr lang="ru-RU" altLang="ru-RU" dirty="0" smtClean="0"/>
              <a:t>Странам </a:t>
            </a:r>
            <a:r>
              <a:rPr lang="ru-RU" altLang="ru-RU" dirty="0"/>
              <a:t>с развивающейся экономикой </a:t>
            </a:r>
            <a:r>
              <a:rPr lang="ru-RU" altLang="ru-RU" dirty="0" smtClean="0"/>
              <a:t>присущи определенные общие характеристики</a:t>
            </a:r>
            <a:r>
              <a:rPr lang="ru-RU" altLang="ru-RU" dirty="0"/>
              <a:t>, которые </a:t>
            </a:r>
            <a:r>
              <a:rPr lang="ru-RU" altLang="ru-RU" dirty="0" smtClean="0"/>
              <a:t>являются довольно неблагоприятными для развития предпринимательской деятельности</a:t>
            </a:r>
            <a:endParaRPr lang="ru-RU" altLang="ru-RU" dirty="0"/>
          </a:p>
          <a:p>
            <a:pPr marL="431800" lvl="1" indent="-342900" algn="just">
              <a:lnSpc>
                <a:spcPct val="120000"/>
              </a:lnSpc>
              <a:buClr>
                <a:srgbClr val="741324"/>
              </a:buClr>
              <a:buFont typeface="Arial" panose="020B0604020202020204" pitchFamily="34" charset="0"/>
              <a:buChar char="•"/>
            </a:pPr>
            <a:r>
              <a:rPr lang="ru-RU" altLang="ru-RU" dirty="0"/>
              <a:t>Студенты </a:t>
            </a:r>
            <a:r>
              <a:rPr lang="mr-IN" altLang="ru-RU" dirty="0" smtClean="0"/>
              <a:t>–</a:t>
            </a:r>
            <a:r>
              <a:rPr lang="ru-RU" altLang="ru-RU" dirty="0" smtClean="0"/>
              <a:t> более уязвимая группа по отношению к имеющимся законодательным и </a:t>
            </a:r>
            <a:r>
              <a:rPr lang="ru-RU" altLang="ru-RU" dirty="0"/>
              <a:t>финансовым ограничениям, </a:t>
            </a:r>
            <a:r>
              <a:rPr lang="ru-RU" altLang="ru-RU" dirty="0" smtClean="0"/>
              <a:t>так как у них еще нет профессионального </a:t>
            </a:r>
            <a:r>
              <a:rPr lang="ru-RU" altLang="ru-RU" dirty="0"/>
              <a:t>опыта </a:t>
            </a:r>
            <a:r>
              <a:rPr lang="ru-RU" altLang="ru-RU" dirty="0" smtClean="0"/>
              <a:t>и ощутимых финансовой накоплений</a:t>
            </a:r>
            <a:endParaRPr lang="en-US" altLang="ru-RU" dirty="0"/>
          </a:p>
          <a:p>
            <a:pPr>
              <a:lnSpc>
                <a:spcPct val="120000"/>
              </a:lnSpc>
            </a:pPr>
            <a:endParaRPr lang="ru-RU" dirty="0"/>
          </a:p>
        </p:txBody>
      </p:sp>
    </p:spTree>
    <p:extLst>
      <p:ext uri="{BB962C8B-B14F-4D97-AF65-F5344CB8AC3E}">
        <p14:creationId xmlns:p14="http://schemas.microsoft.com/office/powerpoint/2010/main" val="845044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Гипотезы исследования (1)</a:t>
            </a:r>
            <a:endParaRPr lang="ru-RU" b="1" dirty="0">
              <a:solidFill>
                <a:srgbClr val="9A0000"/>
              </a:solidFill>
            </a:endParaRPr>
          </a:p>
        </p:txBody>
      </p:sp>
      <p:sp>
        <p:nvSpPr>
          <p:cNvPr id="3" name="Объект 2"/>
          <p:cNvSpPr>
            <a:spLocks noGrp="1"/>
          </p:cNvSpPr>
          <p:nvPr>
            <p:ph sz="half" idx="1"/>
          </p:nvPr>
        </p:nvSpPr>
        <p:spPr/>
        <p:txBody>
          <a:bodyPr>
            <a:normAutofit fontScale="70000" lnSpcReduction="20000"/>
          </a:bodyPr>
          <a:lstStyle/>
          <a:p>
            <a:pPr marL="358775" lvl="1" indent="-349250">
              <a:lnSpc>
                <a:spcPct val="120000"/>
              </a:lnSpc>
              <a:buClr>
                <a:srgbClr val="741324"/>
              </a:buClr>
              <a:buFont typeface="Arial" charset="0"/>
              <a:buChar char="•"/>
            </a:pPr>
            <a:r>
              <a:rPr lang="ru-RU" altLang="ru-RU" sz="2900" dirty="0"/>
              <a:t>Низкий уровень </a:t>
            </a:r>
            <a:r>
              <a:rPr lang="ru-RU" altLang="ru-RU" sz="2900" dirty="0" smtClean="0"/>
              <a:t>располагаемого дохода</a:t>
            </a:r>
            <a:endParaRPr lang="en-US" altLang="ru-RU" sz="2900" dirty="0"/>
          </a:p>
          <a:p>
            <a:pPr marL="358775" lvl="1" indent="-349250">
              <a:lnSpc>
                <a:spcPct val="120000"/>
              </a:lnSpc>
              <a:buClr>
                <a:srgbClr val="741324"/>
              </a:buClr>
              <a:buFont typeface="Arial" charset="0"/>
              <a:buChar char="•"/>
            </a:pPr>
            <a:r>
              <a:rPr lang="ru-RU" altLang="ru-RU" sz="2900" dirty="0"/>
              <a:t>Доступ к финансовому капиталу ограничен институциональными препятствиями</a:t>
            </a:r>
          </a:p>
          <a:p>
            <a:pPr marL="358775" lvl="1" indent="-349250">
              <a:lnSpc>
                <a:spcPct val="120000"/>
              </a:lnSpc>
              <a:buClr>
                <a:srgbClr val="741324"/>
              </a:buClr>
              <a:buFont typeface="Arial" charset="0"/>
              <a:buChar char="•"/>
            </a:pPr>
            <a:r>
              <a:rPr lang="ru-RU" altLang="ru-RU" sz="2900" dirty="0"/>
              <a:t>Ограниченный доступ к альтернативным источникам финансирования</a:t>
            </a:r>
          </a:p>
          <a:p>
            <a:pPr marL="358775" lvl="1" indent="-349250">
              <a:lnSpc>
                <a:spcPct val="120000"/>
              </a:lnSpc>
              <a:buClr>
                <a:srgbClr val="741324"/>
              </a:buClr>
              <a:buFont typeface="Arial" charset="0"/>
              <a:buChar char="•"/>
            </a:pPr>
            <a:endParaRPr lang="en-US" altLang="ru-RU" sz="2900" dirty="0"/>
          </a:p>
          <a:p>
            <a:pPr marL="358775" lvl="1" indent="-349250">
              <a:lnSpc>
                <a:spcPct val="120000"/>
              </a:lnSpc>
              <a:buClr>
                <a:srgbClr val="741324"/>
              </a:buClr>
              <a:buFont typeface="Arial" charset="0"/>
              <a:buChar char="•"/>
            </a:pPr>
            <a:r>
              <a:rPr lang="ru-RU" altLang="ru-RU" sz="2900" dirty="0"/>
              <a:t>Ограничительные режимы регулирования</a:t>
            </a:r>
          </a:p>
          <a:p>
            <a:pPr marL="358775" lvl="1" indent="-349250">
              <a:lnSpc>
                <a:spcPct val="120000"/>
              </a:lnSpc>
              <a:buClr>
                <a:srgbClr val="741324"/>
              </a:buClr>
              <a:buFont typeface="Arial" charset="0"/>
              <a:buChar char="•"/>
            </a:pPr>
            <a:r>
              <a:rPr lang="ru-RU" altLang="ru-RU" sz="2900" dirty="0" smtClean="0"/>
              <a:t>Низкий уровень защиты прав собственности</a:t>
            </a:r>
            <a:endParaRPr lang="ru-RU" altLang="ru-RU" sz="2900" dirty="0"/>
          </a:p>
          <a:p>
            <a:pPr marL="358775" lvl="1" indent="-349250">
              <a:lnSpc>
                <a:spcPct val="120000"/>
              </a:lnSpc>
              <a:buClr>
                <a:srgbClr val="741324"/>
              </a:buClr>
              <a:buFont typeface="Arial" charset="0"/>
              <a:buChar char="•"/>
            </a:pPr>
            <a:r>
              <a:rPr lang="ru-RU" altLang="ru-RU" sz="2900" dirty="0" smtClean="0"/>
              <a:t>«Неформальная» экономика</a:t>
            </a:r>
            <a:endParaRPr lang="en-US" altLang="ru-RU" sz="2900" dirty="0"/>
          </a:p>
          <a:p>
            <a:pPr marL="358775" indent="-349250">
              <a:buFont typeface="Arial" charset="0"/>
              <a:buChar char="•"/>
            </a:pPr>
            <a:endParaRPr lang="ru-RU" dirty="0"/>
          </a:p>
        </p:txBody>
      </p:sp>
      <p:sp>
        <p:nvSpPr>
          <p:cNvPr id="4" name="Объект 3"/>
          <p:cNvSpPr>
            <a:spLocks noGrp="1"/>
          </p:cNvSpPr>
          <p:nvPr>
            <p:ph sz="half" idx="2"/>
          </p:nvPr>
        </p:nvSpPr>
        <p:spPr/>
        <p:txBody>
          <a:bodyPr>
            <a:normAutofit fontScale="70000" lnSpcReduction="20000"/>
          </a:bodyPr>
          <a:lstStyle/>
          <a:p>
            <a:pPr>
              <a:lnSpc>
                <a:spcPct val="120000"/>
              </a:lnSpc>
            </a:pPr>
            <a:r>
              <a:rPr lang="ru-RU" altLang="ru-RU" dirty="0">
                <a:solidFill>
                  <a:srgbClr val="9A0000"/>
                </a:solidFill>
              </a:rPr>
              <a:t>H1a: </a:t>
            </a:r>
            <a:r>
              <a:rPr lang="ru-RU" altLang="ru-RU" dirty="0"/>
              <a:t>Чем больше </a:t>
            </a:r>
            <a:r>
              <a:rPr lang="ru-RU" altLang="ru-RU" i="1" dirty="0"/>
              <a:t>пустот</a:t>
            </a:r>
            <a:r>
              <a:rPr lang="ru-RU" altLang="ru-RU" dirty="0"/>
              <a:t> на рынке капитала </a:t>
            </a:r>
            <a:r>
              <a:rPr lang="ru-RU" altLang="ru-RU" dirty="0" smtClean="0"/>
              <a:t>в странах </a:t>
            </a:r>
            <a:r>
              <a:rPr lang="ru-RU" altLang="ru-RU" dirty="0"/>
              <a:t>с развивающейся экономикой, тем </a:t>
            </a:r>
            <a:r>
              <a:rPr lang="ru-RU" altLang="ru-RU" dirty="0" smtClean="0"/>
              <a:t>меньшее количество предпринимательских шагов реализовано молодыми </a:t>
            </a:r>
            <a:r>
              <a:rPr lang="ru-RU" altLang="ru-RU" dirty="0"/>
              <a:t>нарождающимися предпринимателями</a:t>
            </a:r>
          </a:p>
          <a:p>
            <a:pPr>
              <a:lnSpc>
                <a:spcPct val="120000"/>
              </a:lnSpc>
            </a:pPr>
            <a:endParaRPr lang="ru-RU" altLang="ru-RU" dirty="0"/>
          </a:p>
          <a:p>
            <a:pPr>
              <a:lnSpc>
                <a:spcPct val="120000"/>
              </a:lnSpc>
            </a:pPr>
            <a:r>
              <a:rPr lang="ru-RU" altLang="ru-RU" dirty="0">
                <a:solidFill>
                  <a:srgbClr val="9A0000"/>
                </a:solidFill>
              </a:rPr>
              <a:t>H1b: </a:t>
            </a:r>
            <a:r>
              <a:rPr lang="ru-RU" altLang="ru-RU" dirty="0"/>
              <a:t>Чем больше пустот в правовой </a:t>
            </a:r>
            <a:r>
              <a:rPr lang="ru-RU" altLang="ru-RU" dirty="0" smtClean="0"/>
              <a:t>системе в странах </a:t>
            </a:r>
            <a:r>
              <a:rPr lang="ru-RU" altLang="ru-RU" dirty="0"/>
              <a:t>с развивающейся экономикой, тем меньшее количество предпринимательских шагов реализовано молодыми нарождающимися </a:t>
            </a:r>
            <a:r>
              <a:rPr lang="ru-RU" altLang="ru-RU" dirty="0" smtClean="0"/>
              <a:t>предпринимателями</a:t>
            </a:r>
            <a:endParaRPr lang="ru-RU" altLang="ru-RU" dirty="0"/>
          </a:p>
          <a:p>
            <a:pPr>
              <a:lnSpc>
                <a:spcPct val="120000"/>
              </a:lnSpc>
            </a:pPr>
            <a:endParaRPr lang="ru-RU" dirty="0"/>
          </a:p>
        </p:txBody>
      </p:sp>
    </p:spTree>
    <p:extLst>
      <p:ext uri="{BB962C8B-B14F-4D97-AF65-F5344CB8AC3E}">
        <p14:creationId xmlns:p14="http://schemas.microsoft.com/office/powerpoint/2010/main" val="1986794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Гипотезы исследования (2)</a:t>
            </a:r>
            <a:endParaRPr lang="ru-RU" b="1" dirty="0"/>
          </a:p>
        </p:txBody>
      </p:sp>
      <p:sp>
        <p:nvSpPr>
          <p:cNvPr id="3" name="Объект 2"/>
          <p:cNvSpPr>
            <a:spLocks noGrp="1"/>
          </p:cNvSpPr>
          <p:nvPr>
            <p:ph sz="half" idx="1"/>
          </p:nvPr>
        </p:nvSpPr>
        <p:spPr/>
        <p:txBody>
          <a:bodyPr>
            <a:normAutofit fontScale="62500" lnSpcReduction="20000"/>
          </a:bodyPr>
          <a:lstStyle/>
          <a:p>
            <a:pPr marL="358775" lvl="1" indent="-349250">
              <a:lnSpc>
                <a:spcPct val="110000"/>
              </a:lnSpc>
              <a:buClr>
                <a:srgbClr val="741324"/>
              </a:buClr>
              <a:buFont typeface="Arial" charset="0"/>
              <a:buChar char="•"/>
              <a:defRPr/>
            </a:pPr>
            <a:r>
              <a:rPr lang="ru-RU" sz="2900" dirty="0" smtClean="0"/>
              <a:t>Семья </a:t>
            </a:r>
            <a:r>
              <a:rPr lang="mr-IN" sz="2900" dirty="0" smtClean="0"/>
              <a:t>–</a:t>
            </a:r>
            <a:r>
              <a:rPr lang="ru-RU" sz="2900" dirty="0" smtClean="0"/>
              <a:t> типичный источник финансовой поддержки для </a:t>
            </a:r>
            <a:r>
              <a:rPr lang="ru-RU" sz="2900" dirty="0"/>
              <a:t>молодых предпринимателей</a:t>
            </a:r>
          </a:p>
          <a:p>
            <a:pPr marL="358775" lvl="1" indent="-349250">
              <a:lnSpc>
                <a:spcPct val="110000"/>
              </a:lnSpc>
              <a:buClr>
                <a:srgbClr val="741324"/>
              </a:buClr>
              <a:buFont typeface="Arial" charset="0"/>
              <a:buChar char="•"/>
              <a:defRPr/>
            </a:pPr>
            <a:r>
              <a:rPr lang="ru-RU" sz="2900" dirty="0"/>
              <a:t>Они могут облегчить финансовые операции и сохранить стратегический контроль над предприятием </a:t>
            </a:r>
            <a:r>
              <a:rPr lang="ru-RU" sz="2900" dirty="0" smtClean="0"/>
              <a:t>внутри семьи</a:t>
            </a:r>
            <a:endParaRPr lang="en-US" sz="2900" dirty="0"/>
          </a:p>
          <a:p>
            <a:pPr marL="358775" lvl="1" indent="-349250">
              <a:lnSpc>
                <a:spcPct val="110000"/>
              </a:lnSpc>
              <a:buClr>
                <a:srgbClr val="741324"/>
              </a:buClr>
              <a:buFont typeface="Arial" charset="0"/>
              <a:buChar char="•"/>
              <a:defRPr/>
            </a:pPr>
            <a:endParaRPr lang="ru-RU" sz="2900" dirty="0" smtClean="0"/>
          </a:p>
          <a:p>
            <a:pPr marL="358775" lvl="1" indent="-349250">
              <a:lnSpc>
                <a:spcPct val="110000"/>
              </a:lnSpc>
              <a:buClr>
                <a:srgbClr val="741324"/>
              </a:buClr>
              <a:buFont typeface="Arial" charset="0"/>
              <a:buChar char="•"/>
              <a:defRPr/>
            </a:pPr>
            <a:endParaRPr lang="ru-RU" sz="2900" dirty="0" smtClean="0"/>
          </a:p>
          <a:p>
            <a:pPr marL="358775" lvl="1" indent="-349250">
              <a:lnSpc>
                <a:spcPct val="110000"/>
              </a:lnSpc>
              <a:buClr>
                <a:srgbClr val="741324"/>
              </a:buClr>
              <a:buFont typeface="Arial" charset="0"/>
              <a:buChar char="•"/>
              <a:defRPr/>
            </a:pPr>
            <a:endParaRPr lang="en-US" sz="2900" dirty="0"/>
          </a:p>
          <a:p>
            <a:pPr marL="358775" lvl="1" indent="-349250">
              <a:lnSpc>
                <a:spcPct val="110000"/>
              </a:lnSpc>
              <a:buClr>
                <a:srgbClr val="741324"/>
              </a:buClr>
              <a:buFont typeface="Arial" charset="0"/>
              <a:buChar char="•"/>
              <a:defRPr/>
            </a:pPr>
            <a:r>
              <a:rPr lang="ru-RU" sz="2900" dirty="0"/>
              <a:t>Социальные </a:t>
            </a:r>
            <a:r>
              <a:rPr lang="ru-RU" sz="2900" dirty="0" smtClean="0"/>
              <a:t>связи, </a:t>
            </a:r>
            <a:r>
              <a:rPr lang="ru-RU" sz="2900" dirty="0"/>
              <a:t>предоставляемые </a:t>
            </a:r>
            <a:r>
              <a:rPr lang="ru-RU" sz="2900" dirty="0" smtClean="0"/>
              <a:t>семьей, </a:t>
            </a:r>
            <a:r>
              <a:rPr lang="ru-RU" sz="2900" dirty="0"/>
              <a:t>теоретически </a:t>
            </a:r>
            <a:r>
              <a:rPr lang="ru-RU" sz="2900" dirty="0" smtClean="0"/>
              <a:t>являются дополнением к опыту и финансовому капиталу</a:t>
            </a:r>
            <a:endParaRPr lang="ru-RU" sz="2900" dirty="0"/>
          </a:p>
          <a:p>
            <a:pPr marL="358775" lvl="1" indent="-349250">
              <a:lnSpc>
                <a:spcPct val="110000"/>
              </a:lnSpc>
              <a:buClr>
                <a:srgbClr val="741324"/>
              </a:buClr>
              <a:buFont typeface="Arial" charset="0"/>
              <a:buChar char="•"/>
              <a:defRPr/>
            </a:pPr>
            <a:r>
              <a:rPr lang="ru-RU" sz="2900" dirty="0"/>
              <a:t>Замена установленных правовых норм личными отношениями позволяет участникам заполнить существующие институциональные </a:t>
            </a:r>
            <a:r>
              <a:rPr lang="ru-RU" sz="2900" dirty="0" smtClean="0"/>
              <a:t>пустоты </a:t>
            </a:r>
            <a:r>
              <a:rPr lang="en-US" sz="2900" dirty="0" smtClean="0">
                <a:solidFill>
                  <a:srgbClr val="9A0000"/>
                </a:solidFill>
              </a:rPr>
              <a:t>[</a:t>
            </a:r>
            <a:r>
              <a:rPr lang="en-US" sz="2900" dirty="0">
                <a:solidFill>
                  <a:srgbClr val="9A0000"/>
                </a:solidFill>
              </a:rPr>
              <a:t>Peng, 2002, 2003]</a:t>
            </a:r>
          </a:p>
          <a:p>
            <a:pPr>
              <a:lnSpc>
                <a:spcPct val="110000"/>
              </a:lnSpc>
            </a:pPr>
            <a:endParaRPr lang="ru-RU" dirty="0"/>
          </a:p>
        </p:txBody>
      </p:sp>
      <p:sp>
        <p:nvSpPr>
          <p:cNvPr id="4" name="Объект 3"/>
          <p:cNvSpPr>
            <a:spLocks noGrp="1"/>
          </p:cNvSpPr>
          <p:nvPr>
            <p:ph sz="half" idx="2"/>
          </p:nvPr>
        </p:nvSpPr>
        <p:spPr/>
        <p:txBody>
          <a:bodyPr>
            <a:normAutofit fontScale="62500" lnSpcReduction="20000"/>
          </a:bodyPr>
          <a:lstStyle/>
          <a:p>
            <a:pPr>
              <a:lnSpc>
                <a:spcPct val="120000"/>
              </a:lnSpc>
            </a:pPr>
            <a:r>
              <a:rPr lang="en-US" altLang="ru-RU" dirty="0" smtClean="0">
                <a:solidFill>
                  <a:srgbClr val="9A0000"/>
                </a:solidFill>
              </a:rPr>
              <a:t>H2a:</a:t>
            </a:r>
            <a:r>
              <a:rPr lang="ru-RU" altLang="ru-RU" dirty="0" smtClean="0">
                <a:solidFill>
                  <a:srgbClr val="9A0000"/>
                </a:solidFill>
              </a:rPr>
              <a:t> </a:t>
            </a:r>
            <a:r>
              <a:rPr lang="ru-RU" altLang="ru-RU" dirty="0" smtClean="0"/>
              <a:t>Чем </a:t>
            </a:r>
            <a:r>
              <a:rPr lang="ru-RU" altLang="ru-RU" dirty="0"/>
              <a:t>сильнее финансовая поддержка семьи, тем слабее влияние пустот рынка капитала в странах с развивающейся экономикой на количество предпринимательских шагов реализовано молодыми нарождающимися </a:t>
            </a:r>
            <a:r>
              <a:rPr lang="ru-RU" altLang="ru-RU" dirty="0" smtClean="0"/>
              <a:t>предпринимателями</a:t>
            </a:r>
            <a:endParaRPr lang="ru-RU" altLang="ru-RU" dirty="0"/>
          </a:p>
          <a:p>
            <a:pPr>
              <a:lnSpc>
                <a:spcPct val="120000"/>
              </a:lnSpc>
            </a:pPr>
            <a:endParaRPr lang="en-US" altLang="ru-RU" dirty="0"/>
          </a:p>
          <a:p>
            <a:pPr>
              <a:lnSpc>
                <a:spcPct val="120000"/>
              </a:lnSpc>
            </a:pPr>
            <a:r>
              <a:rPr lang="en-US" altLang="ru-RU" dirty="0">
                <a:solidFill>
                  <a:srgbClr val="9A0000"/>
                </a:solidFill>
              </a:rPr>
              <a:t>H2b:</a:t>
            </a:r>
            <a:r>
              <a:rPr lang="ru-RU" altLang="ru-RU" dirty="0">
                <a:solidFill>
                  <a:srgbClr val="9A0000"/>
                </a:solidFill>
              </a:rPr>
              <a:t> </a:t>
            </a:r>
            <a:r>
              <a:rPr lang="ru-RU" altLang="ru-RU" dirty="0" smtClean="0"/>
              <a:t>Чем </a:t>
            </a:r>
            <a:r>
              <a:rPr lang="ru-RU" altLang="ru-RU" dirty="0"/>
              <a:t>сильнее социальная поддержка семьи, тем слабее влияние правовых пустот в странах с развивающейся экономикой на количество предпринимательских шагов реализовано молодыми нарождающимися предпринимателями</a:t>
            </a:r>
          </a:p>
          <a:p>
            <a:pPr>
              <a:lnSpc>
                <a:spcPct val="120000"/>
              </a:lnSpc>
            </a:pPr>
            <a:endParaRPr lang="ru-RU" altLang="ru-RU" dirty="0"/>
          </a:p>
          <a:p>
            <a:pPr>
              <a:lnSpc>
                <a:spcPct val="120000"/>
              </a:lnSpc>
            </a:pPr>
            <a:endParaRPr lang="ru-RU" dirty="0"/>
          </a:p>
        </p:txBody>
      </p:sp>
    </p:spTree>
    <p:extLst>
      <p:ext uri="{BB962C8B-B14F-4D97-AF65-F5344CB8AC3E}">
        <p14:creationId xmlns:p14="http://schemas.microsoft.com/office/powerpoint/2010/main" val="1138197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Методология</a:t>
            </a:r>
            <a:endParaRPr lang="ru-RU" b="1" dirty="0">
              <a:solidFill>
                <a:srgbClr val="9A0000"/>
              </a:solidFill>
            </a:endParaRPr>
          </a:p>
        </p:txBody>
      </p:sp>
      <p:sp>
        <p:nvSpPr>
          <p:cNvPr id="3" name="Текст 2"/>
          <p:cNvSpPr>
            <a:spLocks noGrp="1"/>
          </p:cNvSpPr>
          <p:nvPr>
            <p:ph type="body" idx="1"/>
          </p:nvPr>
        </p:nvSpPr>
        <p:spPr/>
        <p:txBody>
          <a:bodyPr/>
          <a:lstStyle/>
          <a:p>
            <a:r>
              <a:rPr lang="ru-RU" dirty="0" smtClean="0"/>
              <a:t>Выборка и описательная статистика</a:t>
            </a:r>
            <a:endParaRPr lang="ru-RU" dirty="0"/>
          </a:p>
        </p:txBody>
      </p:sp>
      <p:sp>
        <p:nvSpPr>
          <p:cNvPr id="4" name="Объект 3"/>
          <p:cNvSpPr>
            <a:spLocks noGrp="1"/>
          </p:cNvSpPr>
          <p:nvPr>
            <p:ph sz="half" idx="2"/>
          </p:nvPr>
        </p:nvSpPr>
        <p:spPr/>
        <p:txBody>
          <a:bodyPr>
            <a:noAutofit/>
          </a:bodyPr>
          <a:lstStyle/>
          <a:p>
            <a:pPr>
              <a:lnSpc>
                <a:spcPct val="120000"/>
              </a:lnSpc>
              <a:buClr>
                <a:srgbClr val="9A0000"/>
              </a:buClr>
              <a:buFont typeface="Arial" charset="0"/>
              <a:buChar char="•"/>
            </a:pPr>
            <a:r>
              <a:rPr lang="ru-RU" altLang="ru-RU" sz="1900" dirty="0" smtClean="0"/>
              <a:t>Данные  проекта «Глобальное исследование предпринимательского духа студентов» </a:t>
            </a:r>
            <a:r>
              <a:rPr lang="en-US" altLang="ru-RU" sz="1900" dirty="0"/>
              <a:t>(GUESSS)</a:t>
            </a:r>
            <a:r>
              <a:rPr lang="ru-RU" altLang="ru-RU" sz="1900" dirty="0"/>
              <a:t> за </a:t>
            </a:r>
            <a:r>
              <a:rPr lang="ru-RU" altLang="ru-RU" sz="1900" dirty="0" smtClean="0"/>
              <a:t>2011 г.</a:t>
            </a:r>
          </a:p>
          <a:p>
            <a:pPr>
              <a:lnSpc>
                <a:spcPct val="120000"/>
              </a:lnSpc>
              <a:buClr>
                <a:srgbClr val="9A0000"/>
              </a:buClr>
              <a:buFont typeface="Arial" charset="0"/>
              <a:buChar char="•"/>
            </a:pPr>
            <a:r>
              <a:rPr lang="ru-RU" altLang="ru-RU" sz="1900" dirty="0" smtClean="0"/>
              <a:t>9 710 </a:t>
            </a:r>
            <a:r>
              <a:rPr lang="ru-RU" altLang="ru-RU" sz="1900" dirty="0"/>
              <a:t>студентов (начинающих предпринимателей) из 8 стран с развивающейся </a:t>
            </a:r>
            <a:r>
              <a:rPr lang="ru-RU" altLang="ru-RU" sz="1900" dirty="0" smtClean="0"/>
              <a:t>экономикой</a:t>
            </a:r>
            <a:endParaRPr lang="ru-RU" altLang="ru-RU" sz="1900" dirty="0"/>
          </a:p>
          <a:p>
            <a:pPr>
              <a:lnSpc>
                <a:spcPct val="120000"/>
              </a:lnSpc>
              <a:buClr>
                <a:srgbClr val="9A0000"/>
              </a:buClr>
              <a:buFont typeface="Arial" charset="0"/>
              <a:buChar char="•"/>
            </a:pPr>
            <a:r>
              <a:rPr lang="ru-RU" altLang="ru-RU" sz="1900" dirty="0" smtClean="0"/>
              <a:t>Студентам (в среднем) </a:t>
            </a:r>
            <a:r>
              <a:rPr lang="ru-RU" altLang="ru-RU" sz="1900" dirty="0"/>
              <a:t>24 года, 49% </a:t>
            </a:r>
            <a:r>
              <a:rPr lang="ru-RU" altLang="ru-RU" sz="1900" dirty="0" smtClean="0"/>
              <a:t>- девушки, </a:t>
            </a:r>
            <a:r>
              <a:rPr lang="ru-RU" altLang="ru-RU" sz="1900" dirty="0"/>
              <a:t>59,42% </a:t>
            </a:r>
            <a:r>
              <a:rPr lang="ru-RU" altLang="ru-RU" sz="1900" dirty="0" smtClean="0"/>
              <a:t>- из </a:t>
            </a:r>
            <a:r>
              <a:rPr lang="ru-RU" altLang="ru-RU" sz="1900" dirty="0"/>
              <a:t>предпринимательских семей</a:t>
            </a:r>
          </a:p>
          <a:p>
            <a:pPr>
              <a:lnSpc>
                <a:spcPct val="120000"/>
              </a:lnSpc>
              <a:buClr>
                <a:srgbClr val="9A0000"/>
              </a:buClr>
              <a:buFont typeface="Arial" charset="0"/>
              <a:buChar char="•"/>
            </a:pPr>
            <a:endParaRPr lang="ru-RU" sz="1800" dirty="0"/>
          </a:p>
        </p:txBody>
      </p:sp>
      <p:sp>
        <p:nvSpPr>
          <p:cNvPr id="5" name="Текст 4"/>
          <p:cNvSpPr>
            <a:spLocks noGrp="1"/>
          </p:cNvSpPr>
          <p:nvPr>
            <p:ph type="body" sz="quarter" idx="3"/>
          </p:nvPr>
        </p:nvSpPr>
        <p:spPr/>
        <p:txBody>
          <a:bodyPr/>
          <a:lstStyle/>
          <a:p>
            <a:r>
              <a:rPr lang="ru-RU" dirty="0" smtClean="0"/>
              <a:t>Статистическая процедура</a:t>
            </a:r>
            <a:endParaRPr lang="ru-RU" dirty="0"/>
          </a:p>
        </p:txBody>
      </p:sp>
      <p:sp>
        <p:nvSpPr>
          <p:cNvPr id="6" name="Объект 5"/>
          <p:cNvSpPr>
            <a:spLocks noGrp="1"/>
          </p:cNvSpPr>
          <p:nvPr>
            <p:ph sz="quarter" idx="4"/>
          </p:nvPr>
        </p:nvSpPr>
        <p:spPr/>
        <p:txBody>
          <a:bodyPr>
            <a:normAutofit fontScale="77500" lnSpcReduction="20000"/>
          </a:bodyPr>
          <a:lstStyle/>
          <a:p>
            <a:pPr>
              <a:lnSpc>
                <a:spcPct val="120000"/>
              </a:lnSpc>
              <a:buClr>
                <a:srgbClr val="800000"/>
              </a:buClr>
              <a:buFont typeface="Arial" charset="0"/>
              <a:buChar char="•"/>
            </a:pPr>
            <a:r>
              <a:rPr lang="en-US" altLang="ru-RU" b="1" dirty="0" smtClean="0"/>
              <a:t>DV</a:t>
            </a:r>
            <a:r>
              <a:rPr lang="ru-RU" altLang="ru-RU" dirty="0"/>
              <a:t>:</a:t>
            </a:r>
            <a:r>
              <a:rPr lang="en-US" altLang="ru-RU" dirty="0" smtClean="0"/>
              <a:t> </a:t>
            </a:r>
            <a:r>
              <a:rPr lang="ru-RU" altLang="ru-RU" dirty="0" smtClean="0"/>
              <a:t>количество предпринимательских шагов (анализ рынка, тестирование, написание бизнес-плана и т.д.)</a:t>
            </a:r>
            <a:endParaRPr lang="en-US" altLang="ru-RU" dirty="0"/>
          </a:p>
          <a:p>
            <a:pPr>
              <a:lnSpc>
                <a:spcPct val="120000"/>
              </a:lnSpc>
              <a:buClr>
                <a:srgbClr val="800000"/>
              </a:buClr>
              <a:buFont typeface="Arial" charset="0"/>
              <a:buChar char="•"/>
            </a:pPr>
            <a:r>
              <a:rPr lang="en-US" altLang="ru-RU" b="1" dirty="0"/>
              <a:t>IVs</a:t>
            </a:r>
            <a:r>
              <a:rPr lang="en-US" altLang="ru-RU" dirty="0"/>
              <a:t>: </a:t>
            </a:r>
            <a:r>
              <a:rPr lang="ru-RU" altLang="ru-RU" dirty="0"/>
              <a:t>пустоты </a:t>
            </a:r>
            <a:r>
              <a:rPr lang="ru-RU" altLang="ru-RU" dirty="0" smtClean="0"/>
              <a:t>на рынка </a:t>
            </a:r>
            <a:r>
              <a:rPr lang="ru-RU" altLang="ru-RU" dirty="0"/>
              <a:t>капитала </a:t>
            </a:r>
            <a:r>
              <a:rPr lang="en-US" altLang="ru-RU" dirty="0"/>
              <a:t>(GCR), </a:t>
            </a:r>
            <a:r>
              <a:rPr lang="ru-RU" altLang="ru-RU" dirty="0"/>
              <a:t>пустоты правовой системы </a:t>
            </a:r>
            <a:r>
              <a:rPr lang="en-US" altLang="ru-RU" dirty="0"/>
              <a:t>(</a:t>
            </a:r>
            <a:r>
              <a:rPr lang="en-US" altLang="ru-RU" dirty="0" smtClean="0"/>
              <a:t>IPRI)</a:t>
            </a:r>
            <a:endParaRPr lang="ru-RU" altLang="ru-RU" dirty="0" smtClean="0"/>
          </a:p>
          <a:p>
            <a:pPr>
              <a:lnSpc>
                <a:spcPct val="120000"/>
              </a:lnSpc>
              <a:buClr>
                <a:srgbClr val="800000"/>
              </a:buClr>
              <a:buFont typeface="Arial" charset="0"/>
              <a:buChar char="•"/>
            </a:pPr>
            <a:r>
              <a:rPr lang="ru-RU" altLang="ru-RU" b="1" dirty="0" smtClean="0"/>
              <a:t>Модераторы</a:t>
            </a:r>
            <a:r>
              <a:rPr lang="en-US" altLang="ru-RU" b="1" dirty="0"/>
              <a:t>: </a:t>
            </a:r>
            <a:r>
              <a:rPr lang="ru-RU" altLang="ru-RU" dirty="0"/>
              <a:t>семейный финансовый капитал (3 </a:t>
            </a:r>
            <a:r>
              <a:rPr lang="ru-RU" altLang="ru-RU" dirty="0" smtClean="0"/>
              <a:t>вопроса), </a:t>
            </a:r>
            <a:r>
              <a:rPr lang="ru-RU" altLang="ru-RU" dirty="0"/>
              <a:t>семейный социальный капитал (2 </a:t>
            </a:r>
            <a:r>
              <a:rPr lang="ru-RU" altLang="ru-RU" dirty="0" smtClean="0"/>
              <a:t>вопроса)</a:t>
            </a:r>
            <a:endParaRPr lang="en-US" altLang="ru-RU" dirty="0"/>
          </a:p>
          <a:p>
            <a:pPr>
              <a:lnSpc>
                <a:spcPct val="120000"/>
              </a:lnSpc>
              <a:buClr>
                <a:srgbClr val="800000"/>
              </a:buClr>
              <a:buFont typeface="Arial" charset="0"/>
              <a:buChar char="•"/>
            </a:pPr>
            <a:r>
              <a:rPr lang="en-US" altLang="ru-RU" dirty="0" smtClean="0"/>
              <a:t>Poisson regression (STATA</a:t>
            </a:r>
            <a:r>
              <a:rPr lang="en-US" altLang="ru-RU" dirty="0"/>
              <a:t>)</a:t>
            </a:r>
          </a:p>
          <a:p>
            <a:pPr>
              <a:lnSpc>
                <a:spcPct val="120000"/>
              </a:lnSpc>
              <a:buClr>
                <a:srgbClr val="800000"/>
              </a:buClr>
              <a:buFont typeface="Arial" charset="0"/>
              <a:buChar char="•"/>
            </a:pPr>
            <a:endParaRPr lang="en-US" altLang="ru-RU" dirty="0"/>
          </a:p>
          <a:p>
            <a:pPr>
              <a:lnSpc>
                <a:spcPct val="120000"/>
              </a:lnSpc>
              <a:buFont typeface="Arial" charset="0"/>
              <a:buChar char="•"/>
            </a:pPr>
            <a:endParaRPr lang="ru-RU" dirty="0"/>
          </a:p>
        </p:txBody>
      </p:sp>
    </p:spTree>
    <p:extLst>
      <p:ext uri="{BB962C8B-B14F-4D97-AF65-F5344CB8AC3E}">
        <p14:creationId xmlns:p14="http://schemas.microsoft.com/office/powerpoint/2010/main" val="1849183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Результаты</a:t>
            </a:r>
            <a:endParaRPr lang="ru-RU" b="1" dirty="0">
              <a:solidFill>
                <a:srgbClr val="9A0000"/>
              </a:solidFill>
            </a:endParaRPr>
          </a:p>
        </p:txBody>
      </p:sp>
      <p:pic>
        <p:nvPicPr>
          <p:cNvPr id="4" name="Изображение 3" descr="Снимок экрана 2016-07-16 в 16.48.4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393767"/>
            <a:ext cx="8334616" cy="4039681"/>
          </a:xfrm>
          <a:prstGeom prst="rect">
            <a:avLst/>
          </a:prstGeom>
        </p:spPr>
      </p:pic>
      <p:sp>
        <p:nvSpPr>
          <p:cNvPr id="5" name="TextBox 3"/>
          <p:cNvSpPr txBox="1">
            <a:spLocks noChangeArrowheads="1"/>
          </p:cNvSpPr>
          <p:nvPr/>
        </p:nvSpPr>
        <p:spPr bwMode="auto">
          <a:xfrm>
            <a:off x="838200" y="5433448"/>
            <a:ext cx="986579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itchFamily="34" charset="0"/>
                <a:cs typeface="Arial" pitchFamily="34" charset="0"/>
              </a:defRPr>
            </a:lvl1pPr>
            <a:lvl2pPr marL="742950" indent="-285750">
              <a:defRPr kumimoji="1" sz="2400">
                <a:solidFill>
                  <a:schemeClr val="tx1"/>
                </a:solidFill>
                <a:latin typeface="Arial" pitchFamily="34" charset="0"/>
                <a:cs typeface="Arial" pitchFamily="34" charset="0"/>
              </a:defRPr>
            </a:lvl2pPr>
            <a:lvl3pPr marL="1143000" indent="-228600">
              <a:defRPr kumimoji="1" sz="2400">
                <a:solidFill>
                  <a:schemeClr val="tx1"/>
                </a:solidFill>
                <a:latin typeface="Arial" pitchFamily="34" charset="0"/>
                <a:cs typeface="Arial" pitchFamily="34" charset="0"/>
              </a:defRPr>
            </a:lvl3pPr>
            <a:lvl4pPr marL="1600200" indent="-228600">
              <a:defRPr kumimoji="1" sz="2400">
                <a:solidFill>
                  <a:schemeClr val="tx1"/>
                </a:solidFill>
                <a:latin typeface="Arial" pitchFamily="34" charset="0"/>
                <a:cs typeface="Arial" pitchFamily="34" charset="0"/>
              </a:defRPr>
            </a:lvl4pPr>
            <a:lvl5pPr marL="2057400" indent="-228600">
              <a:defRPr kumimoji="1" sz="2400">
                <a:solidFill>
                  <a:schemeClr val="tx1"/>
                </a:solidFill>
                <a:latin typeface="Arial" pitchFamily="34" charset="0"/>
                <a:cs typeface="Arial" pitchFamily="34" charset="0"/>
              </a:defRPr>
            </a:lvl5pPr>
            <a:lvl6pPr marL="2514600" indent="-228600" fontAlgn="base">
              <a:spcBef>
                <a:spcPct val="0"/>
              </a:spcBef>
              <a:spcAft>
                <a:spcPct val="0"/>
              </a:spcAft>
              <a:defRPr kumimoji="1" sz="2400">
                <a:solidFill>
                  <a:schemeClr val="tx1"/>
                </a:solidFill>
                <a:latin typeface="Arial" pitchFamily="34" charset="0"/>
                <a:cs typeface="Arial" pitchFamily="34" charset="0"/>
              </a:defRPr>
            </a:lvl6pPr>
            <a:lvl7pPr marL="2971800" indent="-228600" fontAlgn="base">
              <a:spcBef>
                <a:spcPct val="0"/>
              </a:spcBef>
              <a:spcAft>
                <a:spcPct val="0"/>
              </a:spcAft>
              <a:defRPr kumimoji="1" sz="2400">
                <a:solidFill>
                  <a:schemeClr val="tx1"/>
                </a:solidFill>
                <a:latin typeface="Arial" pitchFamily="34" charset="0"/>
                <a:cs typeface="Arial" pitchFamily="34" charset="0"/>
              </a:defRPr>
            </a:lvl7pPr>
            <a:lvl8pPr marL="3429000" indent="-228600" fontAlgn="base">
              <a:spcBef>
                <a:spcPct val="0"/>
              </a:spcBef>
              <a:spcAft>
                <a:spcPct val="0"/>
              </a:spcAft>
              <a:defRPr kumimoji="1" sz="2400">
                <a:solidFill>
                  <a:schemeClr val="tx1"/>
                </a:solidFill>
                <a:latin typeface="Arial" pitchFamily="34" charset="0"/>
                <a:cs typeface="Arial" pitchFamily="34" charset="0"/>
              </a:defRPr>
            </a:lvl8pPr>
            <a:lvl9pPr marL="3886200" indent="-228600" fontAlgn="base">
              <a:spcBef>
                <a:spcPct val="0"/>
              </a:spcBef>
              <a:spcAft>
                <a:spcPct val="0"/>
              </a:spcAft>
              <a:defRPr kumimoji="1" sz="2400">
                <a:solidFill>
                  <a:schemeClr val="tx1"/>
                </a:solidFill>
                <a:latin typeface="Arial" pitchFamily="34" charset="0"/>
                <a:cs typeface="Arial" pitchFamily="34" charset="0"/>
              </a:defRPr>
            </a:lvl9pPr>
          </a:lstStyle>
          <a:p>
            <a:r>
              <a:rPr kumimoji="0" lang="ru-RU" altLang="ru-RU" sz="1400" dirty="0" smtClean="0">
                <a:latin typeface="Calibri" panose="020F0502020204030204" pitchFamily="34" charset="0"/>
                <a:cs typeface="Calibri" panose="020F0502020204030204" pitchFamily="34" charset="0"/>
              </a:rPr>
              <a:t>*** </a:t>
            </a:r>
            <a:r>
              <a:rPr kumimoji="0" lang="ru-RU" altLang="ru-RU" sz="1400" dirty="0">
                <a:latin typeface="Calibri" panose="020F0502020204030204" pitchFamily="34" charset="0"/>
                <a:cs typeface="Calibri" panose="020F0502020204030204" pitchFamily="34" charset="0"/>
              </a:rPr>
              <a:t>Р &lt;0,001, ** р &lt;0,01, * р &lt;0,05.</a:t>
            </a:r>
          </a:p>
          <a:p>
            <a:r>
              <a:rPr kumimoji="0" lang="ru-RU" altLang="ru-RU" sz="1400" b="1" dirty="0" smtClean="0">
                <a:latin typeface="Calibri" panose="020F0502020204030204" pitchFamily="34" charset="0"/>
                <a:cs typeface="Calibri" panose="020F0502020204030204" pitchFamily="34" charset="0"/>
              </a:rPr>
              <a:t>Контрольные переменные: </a:t>
            </a:r>
            <a:r>
              <a:rPr kumimoji="0" lang="ru-RU" altLang="ru-RU" sz="1400" dirty="0">
                <a:latin typeface="Calibri" panose="020F0502020204030204" pitchFamily="34" charset="0"/>
                <a:cs typeface="Calibri" panose="020F0502020204030204" pitchFamily="34" charset="0"/>
              </a:rPr>
              <a:t>возраст, пол, </a:t>
            </a:r>
            <a:r>
              <a:rPr kumimoji="0" lang="ru-RU" altLang="ru-RU" sz="1400" dirty="0" smtClean="0">
                <a:latin typeface="Calibri" panose="020F0502020204030204" pitchFamily="34" charset="0"/>
                <a:cs typeface="Calibri" panose="020F0502020204030204" pitchFamily="34" charset="0"/>
              </a:rPr>
              <a:t>уровень обучения (бакалавриат), специализация (4), </a:t>
            </a:r>
            <a:r>
              <a:rPr kumimoji="0" lang="ru-RU" altLang="ru-RU" sz="1400" dirty="0">
                <a:latin typeface="Calibri" panose="020F0502020204030204" pitchFamily="34" charset="0"/>
                <a:cs typeface="Calibri" panose="020F0502020204030204" pitchFamily="34" charset="0"/>
              </a:rPr>
              <a:t>данные о семье, предыдущий опыт, уровень </a:t>
            </a:r>
            <a:r>
              <a:rPr kumimoji="0" lang="ru-RU" altLang="ru-RU" sz="1400" dirty="0" smtClean="0">
                <a:latin typeface="Calibri" panose="020F0502020204030204" pitchFamily="34" charset="0"/>
                <a:cs typeface="Calibri" panose="020F0502020204030204" pitchFamily="34" charset="0"/>
              </a:rPr>
              <a:t>приверженности (</a:t>
            </a:r>
            <a:r>
              <a:rPr kumimoji="0" lang="en-US" altLang="ru-RU" sz="1400" dirty="0" smtClean="0">
                <a:latin typeface="Calibri" panose="020F0502020204030204" pitchFamily="34" charset="0"/>
                <a:cs typeface="Calibri" panose="020F0502020204030204" pitchFamily="34" charset="0"/>
              </a:rPr>
              <a:t>%)</a:t>
            </a:r>
            <a:r>
              <a:rPr kumimoji="0" lang="ru-RU" altLang="ru-RU" sz="1400" dirty="0" smtClean="0">
                <a:latin typeface="Calibri" panose="020F0502020204030204" pitchFamily="34" charset="0"/>
                <a:cs typeface="Calibri" panose="020F0502020204030204" pitchFamily="34" charset="0"/>
              </a:rPr>
              <a:t>, количество партнеров, отраслевая принадлежность, </a:t>
            </a:r>
            <a:r>
              <a:rPr kumimoji="0" lang="ru-RU" altLang="ru-RU" sz="1400" dirty="0">
                <a:latin typeface="Calibri" panose="020F0502020204030204" pitchFamily="34" charset="0"/>
                <a:cs typeface="Calibri" panose="020F0502020204030204" pitchFamily="34" charset="0"/>
              </a:rPr>
              <a:t>университет, ВВП (</a:t>
            </a:r>
            <a:r>
              <a:rPr kumimoji="0" lang="en-US" altLang="ru-RU" sz="1400" dirty="0">
                <a:latin typeface="Calibri" panose="020F0502020204030204" pitchFamily="34" charset="0"/>
                <a:cs typeface="Calibri" panose="020F0502020204030204" pitchFamily="34" charset="0"/>
              </a:rPr>
              <a:t>log</a:t>
            </a:r>
            <a:r>
              <a:rPr kumimoji="0" lang="ru-RU" altLang="ru-RU" sz="1400" dirty="0">
                <a:latin typeface="Calibri" panose="020F0502020204030204" pitchFamily="34" charset="0"/>
                <a:cs typeface="Calibri" panose="020F0502020204030204" pitchFamily="34" charset="0"/>
              </a:rPr>
              <a:t>), </a:t>
            </a:r>
            <a:r>
              <a:rPr kumimoji="0" lang="en-US" altLang="ru-RU" sz="1400" dirty="0" smtClean="0">
                <a:latin typeface="Calibri" panose="020F0502020204030204" pitchFamily="34" charset="0"/>
                <a:cs typeface="Calibri" panose="020F0502020204030204" pitchFamily="34" charset="0"/>
              </a:rPr>
              <a:t>NEA</a:t>
            </a:r>
            <a:endParaRPr kumimoji="0" lang="ru-RU" altLang="ru-RU"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9041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9A0000"/>
                </a:solidFill>
              </a:rPr>
              <a:t>Неоднозначность результатов</a:t>
            </a:r>
            <a:endParaRPr lang="ru-RU" b="1" dirty="0">
              <a:solidFill>
                <a:srgbClr val="9A0000"/>
              </a:solidFill>
            </a:endParaRPr>
          </a:p>
        </p:txBody>
      </p:sp>
      <p:sp>
        <p:nvSpPr>
          <p:cNvPr id="3" name="Объект 2"/>
          <p:cNvSpPr>
            <a:spLocks noGrp="1"/>
          </p:cNvSpPr>
          <p:nvPr>
            <p:ph sz="half" idx="1"/>
          </p:nvPr>
        </p:nvSpPr>
        <p:spPr/>
        <p:txBody>
          <a:bodyPr>
            <a:normAutofit fontScale="85000" lnSpcReduction="20000"/>
          </a:bodyPr>
          <a:lstStyle/>
          <a:p>
            <a:pPr marL="352425" lvl="1" indent="-342900">
              <a:lnSpc>
                <a:spcPct val="120000"/>
              </a:lnSpc>
              <a:buClr>
                <a:srgbClr val="741324"/>
              </a:buClr>
              <a:buFont typeface="Arial" charset="0"/>
              <a:buChar char="•"/>
            </a:pPr>
            <a:r>
              <a:rPr lang="ru-RU" altLang="ru-RU" dirty="0"/>
              <a:t>Пустоты на </a:t>
            </a:r>
            <a:r>
              <a:rPr lang="ru-RU" altLang="ru-RU" dirty="0" smtClean="0"/>
              <a:t>рынках </a:t>
            </a:r>
            <a:r>
              <a:rPr lang="ru-RU" altLang="ru-RU" dirty="0"/>
              <a:t>капитала препятствуют </a:t>
            </a:r>
            <a:r>
              <a:rPr lang="ru-RU" altLang="ru-RU" dirty="0" smtClean="0"/>
              <a:t>прогрессу в предпринимательской деятельности </a:t>
            </a:r>
            <a:r>
              <a:rPr lang="en-US" altLang="ru-RU" dirty="0" smtClean="0">
                <a:solidFill>
                  <a:srgbClr val="9A0000"/>
                </a:solidFill>
              </a:rPr>
              <a:t>[</a:t>
            </a:r>
            <a:r>
              <a:rPr lang="en-US" altLang="ru-RU" dirty="0">
                <a:solidFill>
                  <a:srgbClr val="9A0000"/>
                </a:solidFill>
              </a:rPr>
              <a:t>H1a – </a:t>
            </a:r>
            <a:r>
              <a:rPr lang="ru-RU" altLang="ru-RU" dirty="0">
                <a:solidFill>
                  <a:srgbClr val="9A0000"/>
                </a:solidFill>
              </a:rPr>
              <a:t>поддержана</a:t>
            </a:r>
            <a:r>
              <a:rPr lang="en-US" altLang="ru-RU" dirty="0" smtClean="0">
                <a:solidFill>
                  <a:srgbClr val="9A0000"/>
                </a:solidFill>
              </a:rPr>
              <a:t>]</a:t>
            </a:r>
            <a:endParaRPr lang="en-US" altLang="ru-RU" dirty="0">
              <a:solidFill>
                <a:srgbClr val="9A0000"/>
              </a:solidFill>
            </a:endParaRPr>
          </a:p>
          <a:p>
            <a:pPr marL="352425" lvl="1" indent="-342900">
              <a:lnSpc>
                <a:spcPct val="120000"/>
              </a:lnSpc>
              <a:buClr>
                <a:srgbClr val="741324"/>
              </a:buClr>
              <a:buFont typeface="Arial" charset="0"/>
              <a:buChar char="•"/>
            </a:pPr>
            <a:r>
              <a:rPr lang="ru-RU" altLang="ru-RU" dirty="0"/>
              <a:t>Пустоты в правовой системе </a:t>
            </a:r>
            <a:r>
              <a:rPr lang="ru-RU" altLang="ru-RU" dirty="0" smtClean="0"/>
              <a:t>имеют статистически значимую, но положительную корреляцию с количеством предпринимательских шагов </a:t>
            </a:r>
            <a:r>
              <a:rPr lang="en-US" altLang="ru-RU" dirty="0" smtClean="0">
                <a:solidFill>
                  <a:srgbClr val="9A0000"/>
                </a:solidFill>
              </a:rPr>
              <a:t>[H1b </a:t>
            </a:r>
            <a:r>
              <a:rPr lang="en-US" altLang="ru-RU" dirty="0">
                <a:solidFill>
                  <a:srgbClr val="9A0000"/>
                </a:solidFill>
              </a:rPr>
              <a:t>– </a:t>
            </a:r>
            <a:r>
              <a:rPr lang="ru-RU" altLang="ru-RU" dirty="0">
                <a:solidFill>
                  <a:srgbClr val="9A0000"/>
                </a:solidFill>
              </a:rPr>
              <a:t>отклонена</a:t>
            </a:r>
            <a:r>
              <a:rPr lang="en-US" altLang="ru-RU" dirty="0">
                <a:solidFill>
                  <a:srgbClr val="9A0000"/>
                </a:solidFill>
              </a:rPr>
              <a:t>]</a:t>
            </a:r>
          </a:p>
          <a:p>
            <a:pPr marL="466725" indent="-457200">
              <a:lnSpc>
                <a:spcPct val="120000"/>
              </a:lnSpc>
              <a:buFont typeface="Arial" charset="0"/>
              <a:buChar char="•"/>
            </a:pPr>
            <a:endParaRPr lang="ru-RU" dirty="0"/>
          </a:p>
        </p:txBody>
      </p:sp>
      <p:sp>
        <p:nvSpPr>
          <p:cNvPr id="4" name="Объект 3"/>
          <p:cNvSpPr>
            <a:spLocks noGrp="1"/>
          </p:cNvSpPr>
          <p:nvPr>
            <p:ph sz="half" idx="2"/>
          </p:nvPr>
        </p:nvSpPr>
        <p:spPr/>
        <p:txBody>
          <a:bodyPr>
            <a:normAutofit fontScale="85000" lnSpcReduction="20000"/>
          </a:bodyPr>
          <a:lstStyle/>
          <a:p>
            <a:pPr marL="352425" lvl="1" indent="-342900">
              <a:lnSpc>
                <a:spcPct val="120000"/>
              </a:lnSpc>
              <a:buClr>
                <a:srgbClr val="741324"/>
              </a:buClr>
            </a:pPr>
            <a:r>
              <a:rPr lang="ru-RU" altLang="ru-RU" dirty="0"/>
              <a:t>Семейный финансовый капитал </a:t>
            </a:r>
            <a:r>
              <a:rPr lang="ru-RU" altLang="ru-RU" dirty="0" smtClean="0"/>
              <a:t>имеет статистически </a:t>
            </a:r>
            <a:r>
              <a:rPr lang="ru-RU" altLang="ru-RU" dirty="0"/>
              <a:t>значимую, но отрицательную связь </a:t>
            </a:r>
            <a:r>
              <a:rPr lang="ru-RU" altLang="ru-RU" dirty="0" smtClean="0"/>
              <a:t>с предпринимательскими шагами студентов, а социальный </a:t>
            </a:r>
            <a:r>
              <a:rPr lang="ru-RU" altLang="ru-RU" dirty="0"/>
              <a:t>капитал </a:t>
            </a:r>
            <a:r>
              <a:rPr lang="ru-RU" altLang="ru-RU" dirty="0" smtClean="0"/>
              <a:t>семьи </a:t>
            </a:r>
            <a:r>
              <a:rPr lang="mr-IN" altLang="ru-RU" dirty="0" smtClean="0"/>
              <a:t>–</a:t>
            </a:r>
            <a:r>
              <a:rPr lang="ru-RU" altLang="ru-RU" dirty="0" smtClean="0"/>
              <a:t> положительную </a:t>
            </a:r>
          </a:p>
          <a:p>
            <a:pPr marL="809625" lvl="2" indent="-342900">
              <a:lnSpc>
                <a:spcPct val="120000"/>
              </a:lnSpc>
              <a:buClr>
                <a:srgbClr val="741324"/>
              </a:buClr>
            </a:pPr>
            <a:r>
              <a:rPr lang="ru-RU" altLang="ru-RU" dirty="0" smtClean="0"/>
              <a:t>Мультипликативный эффект пустот на рынках капитала и семейного финансового капитала был положительным </a:t>
            </a:r>
            <a:r>
              <a:rPr lang="en-US" altLang="ru-RU" dirty="0" smtClean="0">
                <a:solidFill>
                  <a:srgbClr val="9A0000"/>
                </a:solidFill>
              </a:rPr>
              <a:t>[H2a – </a:t>
            </a:r>
            <a:r>
              <a:rPr lang="ru-RU" altLang="ru-RU" dirty="0" smtClean="0">
                <a:solidFill>
                  <a:srgbClr val="9A0000"/>
                </a:solidFill>
              </a:rPr>
              <a:t>поддержана</a:t>
            </a:r>
            <a:r>
              <a:rPr lang="en-US" altLang="ru-RU" dirty="0" smtClean="0">
                <a:solidFill>
                  <a:srgbClr val="9A0000"/>
                </a:solidFill>
              </a:rPr>
              <a:t>]</a:t>
            </a:r>
            <a:endParaRPr lang="ru-RU" altLang="ru-RU" dirty="0" smtClean="0">
              <a:solidFill>
                <a:srgbClr val="9A0000"/>
              </a:solidFill>
            </a:endParaRPr>
          </a:p>
          <a:p>
            <a:pPr marL="809625" lvl="2" indent="-342900">
              <a:lnSpc>
                <a:spcPct val="120000"/>
              </a:lnSpc>
              <a:buClr>
                <a:srgbClr val="741324"/>
              </a:buClr>
            </a:pPr>
            <a:r>
              <a:rPr lang="ru-RU" altLang="ru-RU" dirty="0" smtClean="0"/>
              <a:t>Мультипликативный </a:t>
            </a:r>
            <a:r>
              <a:rPr lang="ru-RU" altLang="ru-RU" dirty="0"/>
              <a:t>эффект </a:t>
            </a:r>
            <a:r>
              <a:rPr lang="ru-RU" altLang="ru-RU" dirty="0" smtClean="0"/>
              <a:t>пустот </a:t>
            </a:r>
            <a:r>
              <a:rPr lang="ru-RU" altLang="ru-RU" dirty="0"/>
              <a:t>в правовой системе и семейного социального капитала был положительным, но </a:t>
            </a:r>
            <a:r>
              <a:rPr lang="ru-RU" altLang="ru-RU" dirty="0" smtClean="0"/>
              <a:t>незначимым </a:t>
            </a:r>
            <a:r>
              <a:rPr lang="en-US" altLang="ru-RU" dirty="0" smtClean="0">
                <a:solidFill>
                  <a:srgbClr val="9A0000"/>
                </a:solidFill>
              </a:rPr>
              <a:t>[H2b </a:t>
            </a:r>
            <a:r>
              <a:rPr lang="en-US" altLang="ru-RU" dirty="0">
                <a:solidFill>
                  <a:srgbClr val="9A0000"/>
                </a:solidFill>
              </a:rPr>
              <a:t>– </a:t>
            </a:r>
            <a:r>
              <a:rPr lang="ru-RU" altLang="ru-RU" dirty="0">
                <a:solidFill>
                  <a:srgbClr val="9A0000"/>
                </a:solidFill>
              </a:rPr>
              <a:t>не поддержана</a:t>
            </a:r>
            <a:r>
              <a:rPr lang="en-US" altLang="ru-RU" dirty="0">
                <a:solidFill>
                  <a:srgbClr val="9A0000"/>
                </a:solidFill>
              </a:rPr>
              <a:t>]</a:t>
            </a:r>
          </a:p>
          <a:p>
            <a:pPr marL="9525" indent="349250">
              <a:lnSpc>
                <a:spcPct val="120000"/>
              </a:lnSpc>
              <a:buFont typeface="Arial" charset="0"/>
              <a:buChar char="•"/>
            </a:pPr>
            <a:endParaRPr lang="ru-RU" dirty="0"/>
          </a:p>
        </p:txBody>
      </p:sp>
    </p:spTree>
    <p:extLst>
      <p:ext uri="{BB962C8B-B14F-4D97-AF65-F5344CB8AC3E}">
        <p14:creationId xmlns:p14="http://schemas.microsoft.com/office/powerpoint/2010/main" val="1205002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6637</Words>
  <Application>Microsoft Office PowerPoint</Application>
  <PresentationFormat>Произвольный</PresentationFormat>
  <Paragraphs>150</Paragraphs>
  <Slides>13</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Молодежное предпринимательство на развивающихся рынках: может ли поддержка семьи помочь преодолеть институциональные пустоты?</vt:lpstr>
      <vt:lpstr>Актуальность</vt:lpstr>
      <vt:lpstr>Цель исследования</vt:lpstr>
      <vt:lpstr>Институциональные пустоты и предпринимательская деятельность</vt:lpstr>
      <vt:lpstr>Гипотезы исследования (1)</vt:lpstr>
      <vt:lpstr>Гипотезы исследования (2)</vt:lpstr>
      <vt:lpstr>Методология</vt:lpstr>
      <vt:lpstr>Результаты</vt:lpstr>
      <vt:lpstr>Неоднозначность результатов</vt:lpstr>
      <vt:lpstr>Эффект институциональных пустот</vt:lpstr>
      <vt:lpstr>Эффект семьи</vt:lpstr>
      <vt:lpstr>Ограничения и значимость полученных результатов</vt:lpstr>
      <vt:lpstr>Спасибо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Молодежное предпринимательство на развивающихся рынках: может ли поддержка семьи помочь преодолеть институциональные пустоты</dc:title>
  <dc:creator>Татьяна Цуканова</dc:creator>
  <cp:lastModifiedBy>Galina Shirokova</cp:lastModifiedBy>
  <cp:revision>18</cp:revision>
  <dcterms:created xsi:type="dcterms:W3CDTF">2016-11-21T20:47:28Z</dcterms:created>
  <dcterms:modified xsi:type="dcterms:W3CDTF">2016-11-23T12:35:29Z</dcterms:modified>
</cp:coreProperties>
</file>