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366" r:id="rId2"/>
    <p:sldId id="380" r:id="rId3"/>
    <p:sldId id="369" r:id="rId4"/>
    <p:sldId id="370" r:id="rId5"/>
    <p:sldId id="376" r:id="rId6"/>
    <p:sldId id="372" r:id="rId7"/>
    <p:sldId id="353" r:id="rId8"/>
    <p:sldId id="386" r:id="rId9"/>
    <p:sldId id="352" r:id="rId10"/>
    <p:sldId id="364" r:id="rId11"/>
    <p:sldId id="385" r:id="rId12"/>
    <p:sldId id="379" r:id="rId13"/>
    <p:sldId id="355" r:id="rId14"/>
    <p:sldId id="315" r:id="rId15"/>
  </p:sldIdLst>
  <p:sldSz cx="9144000" cy="6858000" type="screen4x3"/>
  <p:notesSz cx="6858000" cy="9947275"/>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663">
          <p15:clr>
            <a:srgbClr val="A4A3A4"/>
          </p15:clr>
        </p15:guide>
        <p15:guide id="2" pos="657">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Ласковая Анастасия Кирилловна" initials="ЛАК" lastIdx="1" clrIdx="0"/>
  <p:cmAuthor id="1" name="Galina Shirokova" initials="GSh"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CC0000"/>
    <a:srgbClr val="741324"/>
    <a:srgbClr val="560E1A"/>
    <a:srgbClr val="669900"/>
    <a:srgbClr val="390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Средний стиль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E171933-4619-4E11-9A3F-F7608DF75F80}" styleName="Средний стиль 1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52" autoAdjust="0"/>
    <p:restoredTop sz="81149" autoAdjust="0"/>
  </p:normalViewPr>
  <p:slideViewPr>
    <p:cSldViewPr>
      <p:cViewPr varScale="1">
        <p:scale>
          <a:sx n="60" d="100"/>
          <a:sy n="60" d="100"/>
        </p:scale>
        <p:origin x="1356" y="78"/>
      </p:cViewPr>
      <p:guideLst>
        <p:guide orient="horz" pos="663"/>
        <p:guide pos="65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40"/>
    </p:cViewPr>
  </p:sorterViewPr>
  <p:notesViewPr>
    <p:cSldViewPr>
      <p:cViewPr varScale="1">
        <p:scale>
          <a:sx n="52" d="100"/>
          <a:sy n="52" d="100"/>
        </p:scale>
        <p:origin x="2946" y="90"/>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Nastia\Dropbox\&#1040;&#1089;&#1087;&#1080;&#1088;&#1072;&#1085;&#1090;&#1091;&#1088;&#1072;\RENT%202015\Interaction_graphs_02_07.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Nastia\Dropbox\&#1040;&#1089;&#1087;&#1080;&#1088;&#1072;&#1085;&#1090;&#1091;&#1088;&#1072;\RENT%202015\Interaction_graphs_02_07.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Nastia\Dropbox\&#1040;&#1089;&#1087;&#1080;&#1088;&#1072;&#1085;&#1090;&#1091;&#1088;&#1072;\RENT%202015\Interaction_graphs_02_07.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Nastia\Dropbox\&#1040;&#1089;&#1087;&#1080;&#1088;&#1072;&#1085;&#1090;&#1091;&#1088;&#1072;\RENT%202015\Interaction_graphs_02_07.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causation_A!$B$10</c:f>
              <c:strCache>
                <c:ptCount val="1"/>
                <c:pt idx="0">
                  <c:v>FMD = Mean (4,51)</c:v>
                </c:pt>
              </c:strCache>
            </c:strRef>
          </c:tx>
          <c:spPr>
            <a:ln w="38100" cap="rnd">
              <a:solidFill>
                <a:schemeClr val="accent1"/>
              </a:solidFill>
              <a:round/>
            </a:ln>
            <a:effectLst/>
          </c:spPr>
          <c:marker>
            <c:symbol val="none"/>
          </c:marker>
          <c:cat>
            <c:numRef>
              <c:f>causation_A!$D$3:$R$3</c:f>
              <c:numCache>
                <c:formatCode>0.0</c:formatCode>
                <c:ptCount val="15"/>
                <c:pt idx="0">
                  <c:v>1</c:v>
                </c:pt>
                <c:pt idx="1">
                  <c:v>1.4285714285714286</c:v>
                </c:pt>
                <c:pt idx="2">
                  <c:v>1.8571428571428572</c:v>
                </c:pt>
                <c:pt idx="3">
                  <c:v>2.2857142857142856</c:v>
                </c:pt>
                <c:pt idx="4">
                  <c:v>2.7142857142857144</c:v>
                </c:pt>
                <c:pt idx="5">
                  <c:v>3.1428571428571428</c:v>
                </c:pt>
                <c:pt idx="6">
                  <c:v>3.5714285714285712</c:v>
                </c:pt>
                <c:pt idx="7">
                  <c:v>4</c:v>
                </c:pt>
                <c:pt idx="8">
                  <c:v>4.4285714285714288</c:v>
                </c:pt>
                <c:pt idx="9">
                  <c:v>4.8571428571428568</c:v>
                </c:pt>
                <c:pt idx="10">
                  <c:v>5.2857142857142856</c:v>
                </c:pt>
                <c:pt idx="11">
                  <c:v>5.7142857142857144</c:v>
                </c:pt>
                <c:pt idx="12">
                  <c:v>6.1428571428571423</c:v>
                </c:pt>
                <c:pt idx="13">
                  <c:v>6.5714285714285712</c:v>
                </c:pt>
                <c:pt idx="14">
                  <c:v>7</c:v>
                </c:pt>
              </c:numCache>
            </c:numRef>
          </c:cat>
          <c:val>
            <c:numRef>
              <c:f>causation_A!$D$10:$R$10</c:f>
              <c:numCache>
                <c:formatCode>General</c:formatCode>
                <c:ptCount val="15"/>
                <c:pt idx="0">
                  <c:v>1.89344</c:v>
                </c:pt>
                <c:pt idx="1">
                  <c:v>2.1560600000000001</c:v>
                </c:pt>
                <c:pt idx="2">
                  <c:v>2.4186800000000002</c:v>
                </c:pt>
                <c:pt idx="3">
                  <c:v>2.6812999999999998</c:v>
                </c:pt>
                <c:pt idx="4">
                  <c:v>2.9439199999999999</c:v>
                </c:pt>
                <c:pt idx="5">
                  <c:v>3.2065399999999995</c:v>
                </c:pt>
                <c:pt idx="6">
                  <c:v>3.4691599999999996</c:v>
                </c:pt>
                <c:pt idx="7">
                  <c:v>3.7317799999999997</c:v>
                </c:pt>
                <c:pt idx="8">
                  <c:v>3.9943999999999997</c:v>
                </c:pt>
                <c:pt idx="9">
                  <c:v>4.2570199999999998</c:v>
                </c:pt>
                <c:pt idx="10">
                  <c:v>4.5196399999999999</c:v>
                </c:pt>
                <c:pt idx="11">
                  <c:v>4.7822600000000008</c:v>
                </c:pt>
                <c:pt idx="12">
                  <c:v>5.0448799999999991</c:v>
                </c:pt>
                <c:pt idx="13">
                  <c:v>5.3074999999999992</c:v>
                </c:pt>
                <c:pt idx="14">
                  <c:v>5.5701199999999993</c:v>
                </c:pt>
              </c:numCache>
            </c:numRef>
          </c:val>
          <c:smooth val="0"/>
        </c:ser>
        <c:ser>
          <c:idx val="1"/>
          <c:order val="1"/>
          <c:tx>
            <c:strRef>
              <c:f>causation_A!$B$11</c:f>
              <c:strCache>
                <c:ptCount val="1"/>
                <c:pt idx="0">
                  <c:v>FMD = Mean - 2SD </c:v>
                </c:pt>
              </c:strCache>
            </c:strRef>
          </c:tx>
          <c:spPr>
            <a:ln w="38100" cap="rnd">
              <a:solidFill>
                <a:srgbClr val="FF0000"/>
              </a:solidFill>
              <a:round/>
            </a:ln>
            <a:effectLst/>
          </c:spPr>
          <c:marker>
            <c:symbol val="none"/>
          </c:marker>
          <c:cat>
            <c:numRef>
              <c:f>causation_A!$D$3:$R$3</c:f>
              <c:numCache>
                <c:formatCode>0.0</c:formatCode>
                <c:ptCount val="15"/>
                <c:pt idx="0">
                  <c:v>1</c:v>
                </c:pt>
                <c:pt idx="1">
                  <c:v>1.4285714285714286</c:v>
                </c:pt>
                <c:pt idx="2">
                  <c:v>1.8571428571428572</c:v>
                </c:pt>
                <c:pt idx="3">
                  <c:v>2.2857142857142856</c:v>
                </c:pt>
                <c:pt idx="4">
                  <c:v>2.7142857142857144</c:v>
                </c:pt>
                <c:pt idx="5">
                  <c:v>3.1428571428571428</c:v>
                </c:pt>
                <c:pt idx="6">
                  <c:v>3.5714285714285712</c:v>
                </c:pt>
                <c:pt idx="7">
                  <c:v>4</c:v>
                </c:pt>
                <c:pt idx="8">
                  <c:v>4.4285714285714288</c:v>
                </c:pt>
                <c:pt idx="9">
                  <c:v>4.8571428571428568</c:v>
                </c:pt>
                <c:pt idx="10">
                  <c:v>5.2857142857142856</c:v>
                </c:pt>
                <c:pt idx="11">
                  <c:v>5.7142857142857144</c:v>
                </c:pt>
                <c:pt idx="12">
                  <c:v>6.1428571428571423</c:v>
                </c:pt>
                <c:pt idx="13">
                  <c:v>6.5714285714285712</c:v>
                </c:pt>
                <c:pt idx="14">
                  <c:v>7</c:v>
                </c:pt>
              </c:numCache>
            </c:numRef>
          </c:cat>
          <c:val>
            <c:numRef>
              <c:f>causation_A!$D$11:$R$11</c:f>
              <c:numCache>
                <c:formatCode>General</c:formatCode>
                <c:ptCount val="15"/>
                <c:pt idx="0">
                  <c:v>2.1055999999999999</c:v>
                </c:pt>
                <c:pt idx="1">
                  <c:v>2.3227571428571427</c:v>
                </c:pt>
                <c:pt idx="2">
                  <c:v>2.5399142857142856</c:v>
                </c:pt>
                <c:pt idx="3">
                  <c:v>2.7570714285714284</c:v>
                </c:pt>
                <c:pt idx="4">
                  <c:v>2.9742285714285712</c:v>
                </c:pt>
                <c:pt idx="5">
                  <c:v>3.191385714285714</c:v>
                </c:pt>
                <c:pt idx="6">
                  <c:v>3.4085428571428569</c:v>
                </c:pt>
                <c:pt idx="7">
                  <c:v>3.6256999999999997</c:v>
                </c:pt>
                <c:pt idx="8">
                  <c:v>3.8428571428571425</c:v>
                </c:pt>
                <c:pt idx="9">
                  <c:v>4.0600142857142849</c:v>
                </c:pt>
                <c:pt idx="10">
                  <c:v>4.2771714285714282</c:v>
                </c:pt>
                <c:pt idx="11">
                  <c:v>4.4943285714285715</c:v>
                </c:pt>
                <c:pt idx="12">
                  <c:v>4.7114857142857138</c:v>
                </c:pt>
                <c:pt idx="13">
                  <c:v>4.9286428571428562</c:v>
                </c:pt>
                <c:pt idx="14">
                  <c:v>5.1457999999999995</c:v>
                </c:pt>
              </c:numCache>
            </c:numRef>
          </c:val>
          <c:smooth val="0"/>
        </c:ser>
        <c:ser>
          <c:idx val="2"/>
          <c:order val="2"/>
          <c:tx>
            <c:strRef>
              <c:f>causation_A!$B$12</c:f>
              <c:strCache>
                <c:ptCount val="1"/>
                <c:pt idx="0">
                  <c:v>FMD = Mean + 2SD</c:v>
                </c:pt>
              </c:strCache>
            </c:strRef>
          </c:tx>
          <c:spPr>
            <a:ln w="38100" cap="rnd">
              <a:solidFill>
                <a:srgbClr val="92D050"/>
              </a:solidFill>
              <a:round/>
            </a:ln>
            <a:effectLst/>
          </c:spPr>
          <c:marker>
            <c:symbol val="none"/>
          </c:marker>
          <c:val>
            <c:numRef>
              <c:f>causation_A!$D$12:$R$12</c:f>
              <c:numCache>
                <c:formatCode>General</c:formatCode>
                <c:ptCount val="15"/>
                <c:pt idx="0">
                  <c:v>1.6812799999999999</c:v>
                </c:pt>
                <c:pt idx="1">
                  <c:v>1.989362857142857</c:v>
                </c:pt>
                <c:pt idx="2">
                  <c:v>2.2974457142857143</c:v>
                </c:pt>
                <c:pt idx="3">
                  <c:v>2.6055285714285712</c:v>
                </c:pt>
                <c:pt idx="4">
                  <c:v>2.9136114285714285</c:v>
                </c:pt>
                <c:pt idx="5">
                  <c:v>3.2216942857142854</c:v>
                </c:pt>
                <c:pt idx="6">
                  <c:v>3.5297771428571423</c:v>
                </c:pt>
                <c:pt idx="7">
                  <c:v>3.83786</c:v>
                </c:pt>
                <c:pt idx="8">
                  <c:v>4.1459428571428569</c:v>
                </c:pt>
                <c:pt idx="9">
                  <c:v>4.4540257142857129</c:v>
                </c:pt>
                <c:pt idx="10">
                  <c:v>4.7621085714285716</c:v>
                </c:pt>
                <c:pt idx="11">
                  <c:v>5.0701914285714285</c:v>
                </c:pt>
                <c:pt idx="12">
                  <c:v>5.3782742857142853</c:v>
                </c:pt>
                <c:pt idx="13">
                  <c:v>5.6863571428571422</c:v>
                </c:pt>
                <c:pt idx="14">
                  <c:v>5.9944399999999991</c:v>
                </c:pt>
              </c:numCache>
            </c:numRef>
          </c:val>
          <c:smooth val="0"/>
        </c:ser>
        <c:dLbls>
          <c:showLegendKey val="0"/>
          <c:showVal val="0"/>
          <c:showCatName val="0"/>
          <c:showSerName val="0"/>
          <c:showPercent val="0"/>
          <c:showBubbleSize val="0"/>
        </c:dLbls>
        <c:hiLowLines>
          <c:spPr>
            <a:ln w="9525">
              <a:solidFill>
                <a:schemeClr val="tx1">
                  <a:lumMod val="50000"/>
                  <a:lumOff val="50000"/>
                </a:schemeClr>
              </a:solidFill>
              <a:prstDash val="dash"/>
            </a:ln>
            <a:effectLst/>
          </c:spPr>
        </c:hiLowLines>
        <c:smooth val="0"/>
        <c:axId val="205806840"/>
        <c:axId val="205807232"/>
      </c:lineChart>
      <c:catAx>
        <c:axId val="205806840"/>
        <c:scaling>
          <c:orientation val="minMax"/>
        </c:scaling>
        <c:delete val="0"/>
        <c:axPos val="b"/>
        <c:title>
          <c:tx>
            <c:rich>
              <a:bodyPr rot="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ru-RU" dirty="0" err="1" smtClean="0"/>
                  <a:t>каузация</a:t>
                </a:r>
                <a:endParaRPr lang="en-US" dirty="0"/>
              </a:p>
            </c:rich>
          </c:tx>
          <c:overlay val="0"/>
          <c:spPr>
            <a:noFill/>
            <a:ln>
              <a:noFill/>
            </a:ln>
            <a:effectLst/>
          </c:spPr>
          <c:txPr>
            <a:bodyPr rot="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endParaRPr lang="ru-RU"/>
            </a:p>
          </c:txPr>
        </c:title>
        <c:numFmt formatCode="0.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tx1">
                    <a:lumMod val="65000"/>
                    <a:lumOff val="35000"/>
                  </a:schemeClr>
                </a:solidFill>
                <a:latin typeface="+mn-lt"/>
                <a:ea typeface="+mn-ea"/>
                <a:cs typeface="+mn-cs"/>
              </a:defRPr>
            </a:pPr>
            <a:endParaRPr lang="ru-RU"/>
          </a:p>
        </c:txPr>
        <c:crossAx val="205807232"/>
        <c:crosses val="autoZero"/>
        <c:auto val="1"/>
        <c:lblAlgn val="ctr"/>
        <c:lblOffset val="100"/>
        <c:noMultiLvlLbl val="0"/>
      </c:catAx>
      <c:valAx>
        <c:axId val="205807232"/>
        <c:scaling>
          <c:orientation val="minMax"/>
          <c:max val="6"/>
          <c:min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ru-RU" dirty="0" smtClean="0"/>
                  <a:t>Результаты деятельности</a:t>
                </a:r>
                <a:endParaRPr lang="en-US" dirty="0"/>
              </a:p>
            </c:rich>
          </c:tx>
          <c:overlay val="0"/>
          <c:spPr>
            <a:noFill/>
            <a:ln>
              <a:noFill/>
            </a:ln>
            <a:effectLst/>
          </c:spPr>
          <c:txPr>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endParaRPr lang="ru-RU"/>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2058068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causation_UA!$B$10</c:f>
              <c:strCache>
                <c:ptCount val="1"/>
                <c:pt idx="0">
                  <c:v>EDB = Mean (150,62)</c:v>
                </c:pt>
              </c:strCache>
            </c:strRef>
          </c:tx>
          <c:spPr>
            <a:ln w="31750" cap="rnd">
              <a:solidFill>
                <a:schemeClr val="accent1"/>
              </a:solidFill>
              <a:round/>
            </a:ln>
            <a:effectLst>
              <a:outerShdw blurRad="40000" dist="23000" dir="5400000" rotWithShape="0">
                <a:srgbClr val="000000">
                  <a:alpha val="35000"/>
                </a:srgbClr>
              </a:outerShdw>
            </a:effectLst>
          </c:spPr>
          <c:marker>
            <c:symbol val="none"/>
          </c:marker>
          <c:cat>
            <c:numRef>
              <c:f>causation_UA!$D$3:$R$3</c:f>
              <c:numCache>
                <c:formatCode>0.0</c:formatCode>
                <c:ptCount val="15"/>
                <c:pt idx="0">
                  <c:v>1</c:v>
                </c:pt>
                <c:pt idx="1">
                  <c:v>1.4285714285714286</c:v>
                </c:pt>
                <c:pt idx="2">
                  <c:v>1.8571428571428572</c:v>
                </c:pt>
                <c:pt idx="3">
                  <c:v>2.2857142857142856</c:v>
                </c:pt>
                <c:pt idx="4">
                  <c:v>2.7142857142857144</c:v>
                </c:pt>
                <c:pt idx="5">
                  <c:v>3.1428571428571428</c:v>
                </c:pt>
                <c:pt idx="6">
                  <c:v>3.5714285714285712</c:v>
                </c:pt>
                <c:pt idx="7">
                  <c:v>4</c:v>
                </c:pt>
                <c:pt idx="8">
                  <c:v>4.4285714285714288</c:v>
                </c:pt>
                <c:pt idx="9">
                  <c:v>4.8571428571428568</c:v>
                </c:pt>
                <c:pt idx="10">
                  <c:v>5.2857142857142856</c:v>
                </c:pt>
                <c:pt idx="11">
                  <c:v>5.7142857142857144</c:v>
                </c:pt>
                <c:pt idx="12">
                  <c:v>6.1428571428571423</c:v>
                </c:pt>
                <c:pt idx="13">
                  <c:v>6.5714285714285712</c:v>
                </c:pt>
                <c:pt idx="14">
                  <c:v>7</c:v>
                </c:pt>
              </c:numCache>
            </c:numRef>
          </c:cat>
          <c:val>
            <c:numRef>
              <c:f>causation_UA!$D$10:$R$10</c:f>
              <c:numCache>
                <c:formatCode>General</c:formatCode>
                <c:ptCount val="15"/>
                <c:pt idx="0">
                  <c:v>2.597</c:v>
                </c:pt>
                <c:pt idx="1">
                  <c:v>2.8379599999999998</c:v>
                </c:pt>
                <c:pt idx="2">
                  <c:v>3.0789200000000001</c:v>
                </c:pt>
                <c:pt idx="3">
                  <c:v>3.3198799999999995</c:v>
                </c:pt>
                <c:pt idx="4">
                  <c:v>3.5608399999999998</c:v>
                </c:pt>
                <c:pt idx="5">
                  <c:v>3.8018000000000001</c:v>
                </c:pt>
                <c:pt idx="6">
                  <c:v>4.0427599999999995</c:v>
                </c:pt>
                <c:pt idx="7">
                  <c:v>4.2837199999999998</c:v>
                </c:pt>
                <c:pt idx="8">
                  <c:v>4.52468</c:v>
                </c:pt>
                <c:pt idx="9">
                  <c:v>4.7656399999999994</c:v>
                </c:pt>
                <c:pt idx="10">
                  <c:v>5.0066000000000006</c:v>
                </c:pt>
                <c:pt idx="11">
                  <c:v>5.24756</c:v>
                </c:pt>
                <c:pt idx="12">
                  <c:v>5.4885199999999994</c:v>
                </c:pt>
                <c:pt idx="13">
                  <c:v>5.7294800000000006</c:v>
                </c:pt>
                <c:pt idx="14">
                  <c:v>5.97044</c:v>
                </c:pt>
              </c:numCache>
            </c:numRef>
          </c:val>
          <c:smooth val="0"/>
        </c:ser>
        <c:ser>
          <c:idx val="1"/>
          <c:order val="1"/>
          <c:tx>
            <c:strRef>
              <c:f>causation_UA!$B$11</c:f>
              <c:strCache>
                <c:ptCount val="1"/>
                <c:pt idx="0">
                  <c:v>EDB = Mean - 2SD </c:v>
                </c:pt>
              </c:strCache>
            </c:strRef>
          </c:tx>
          <c:spPr>
            <a:ln w="31750" cap="rnd">
              <a:solidFill>
                <a:srgbClr val="FF0000"/>
              </a:solidFill>
              <a:round/>
            </a:ln>
            <a:effectLst>
              <a:outerShdw blurRad="40000" dist="23000" dir="5400000" rotWithShape="0">
                <a:srgbClr val="000000">
                  <a:alpha val="35000"/>
                </a:srgbClr>
              </a:outerShdw>
            </a:effectLst>
          </c:spPr>
          <c:marker>
            <c:symbol val="none"/>
          </c:marker>
          <c:cat>
            <c:numRef>
              <c:f>causation_UA!$D$3:$R$3</c:f>
              <c:numCache>
                <c:formatCode>0.0</c:formatCode>
                <c:ptCount val="15"/>
                <c:pt idx="0">
                  <c:v>1</c:v>
                </c:pt>
                <c:pt idx="1">
                  <c:v>1.4285714285714286</c:v>
                </c:pt>
                <c:pt idx="2">
                  <c:v>1.8571428571428572</c:v>
                </c:pt>
                <c:pt idx="3">
                  <c:v>2.2857142857142856</c:v>
                </c:pt>
                <c:pt idx="4">
                  <c:v>2.7142857142857144</c:v>
                </c:pt>
                <c:pt idx="5">
                  <c:v>3.1428571428571428</c:v>
                </c:pt>
                <c:pt idx="6">
                  <c:v>3.5714285714285712</c:v>
                </c:pt>
                <c:pt idx="7">
                  <c:v>4</c:v>
                </c:pt>
                <c:pt idx="8">
                  <c:v>4.4285714285714288</c:v>
                </c:pt>
                <c:pt idx="9">
                  <c:v>4.8571428571428568</c:v>
                </c:pt>
                <c:pt idx="10">
                  <c:v>5.2857142857142856</c:v>
                </c:pt>
                <c:pt idx="11">
                  <c:v>5.7142857142857144</c:v>
                </c:pt>
                <c:pt idx="12">
                  <c:v>6.1428571428571423</c:v>
                </c:pt>
                <c:pt idx="13">
                  <c:v>6.5714285714285712</c:v>
                </c:pt>
                <c:pt idx="14">
                  <c:v>7</c:v>
                </c:pt>
              </c:numCache>
            </c:numRef>
          </c:cat>
          <c:val>
            <c:numRef>
              <c:f>causation_UA!$D$11:$R$11</c:f>
              <c:numCache>
                <c:formatCode>General</c:formatCode>
                <c:ptCount val="15"/>
                <c:pt idx="0">
                  <c:v>2.597</c:v>
                </c:pt>
                <c:pt idx="1">
                  <c:v>2.7821085714285712</c:v>
                </c:pt>
                <c:pt idx="2">
                  <c:v>2.9672171428571428</c:v>
                </c:pt>
                <c:pt idx="3">
                  <c:v>3.1523257142857144</c:v>
                </c:pt>
                <c:pt idx="4">
                  <c:v>3.3374342857142856</c:v>
                </c:pt>
                <c:pt idx="5">
                  <c:v>3.5225428571428572</c:v>
                </c:pt>
                <c:pt idx="6">
                  <c:v>3.7076514285714284</c:v>
                </c:pt>
                <c:pt idx="7">
                  <c:v>3.89276</c:v>
                </c:pt>
                <c:pt idx="8">
                  <c:v>4.0778685714285716</c:v>
                </c:pt>
                <c:pt idx="9">
                  <c:v>4.2629771428571424</c:v>
                </c:pt>
                <c:pt idx="10">
                  <c:v>4.448085714285714</c:v>
                </c:pt>
                <c:pt idx="11">
                  <c:v>4.6331942857142856</c:v>
                </c:pt>
                <c:pt idx="12">
                  <c:v>4.8183028571428572</c:v>
                </c:pt>
                <c:pt idx="13">
                  <c:v>5.0034114285714288</c:v>
                </c:pt>
                <c:pt idx="14">
                  <c:v>5.1885200000000005</c:v>
                </c:pt>
              </c:numCache>
            </c:numRef>
          </c:val>
          <c:smooth val="0"/>
        </c:ser>
        <c:ser>
          <c:idx val="2"/>
          <c:order val="2"/>
          <c:tx>
            <c:strRef>
              <c:f>causation_UA!$B$12</c:f>
              <c:strCache>
                <c:ptCount val="1"/>
                <c:pt idx="0">
                  <c:v>EDB = Mean + 2SD </c:v>
                </c:pt>
              </c:strCache>
            </c:strRef>
          </c:tx>
          <c:spPr>
            <a:ln w="31750" cap="rnd">
              <a:solidFill>
                <a:srgbClr val="92D050"/>
              </a:solidFill>
              <a:round/>
            </a:ln>
            <a:effectLst>
              <a:outerShdw blurRad="40000" dist="23000" dir="5400000" rotWithShape="0">
                <a:srgbClr val="000000">
                  <a:alpha val="35000"/>
                </a:srgbClr>
              </a:outerShdw>
            </a:effectLst>
          </c:spPr>
          <c:marker>
            <c:symbol val="none"/>
          </c:marker>
          <c:val>
            <c:numRef>
              <c:f>causation_UA!$D$12:$R$12</c:f>
              <c:numCache>
                <c:formatCode>General</c:formatCode>
                <c:ptCount val="15"/>
                <c:pt idx="0">
                  <c:v>2.597</c:v>
                </c:pt>
                <c:pt idx="1">
                  <c:v>2.8938114285714285</c:v>
                </c:pt>
                <c:pt idx="2">
                  <c:v>3.190622857142857</c:v>
                </c:pt>
                <c:pt idx="3">
                  <c:v>3.4874342857142855</c:v>
                </c:pt>
                <c:pt idx="4">
                  <c:v>3.7842457142857144</c:v>
                </c:pt>
                <c:pt idx="5">
                  <c:v>4.0810571428571425</c:v>
                </c:pt>
                <c:pt idx="6">
                  <c:v>4.3778685714285714</c:v>
                </c:pt>
                <c:pt idx="7">
                  <c:v>4.6746800000000004</c:v>
                </c:pt>
                <c:pt idx="8">
                  <c:v>4.9714914285714293</c:v>
                </c:pt>
                <c:pt idx="9">
                  <c:v>5.2683028571428565</c:v>
                </c:pt>
                <c:pt idx="10">
                  <c:v>5.5651142857142855</c:v>
                </c:pt>
                <c:pt idx="11">
                  <c:v>5.8619257142857144</c:v>
                </c:pt>
                <c:pt idx="12">
                  <c:v>6.1587371428571416</c:v>
                </c:pt>
                <c:pt idx="13">
                  <c:v>6.4555485714285705</c:v>
                </c:pt>
                <c:pt idx="14">
                  <c:v>6.7523599999999995</c:v>
                </c:pt>
              </c:numCache>
            </c:numRef>
          </c:val>
          <c:smooth val="0"/>
        </c:ser>
        <c:dLbls>
          <c:showLegendKey val="0"/>
          <c:showVal val="0"/>
          <c:showCatName val="0"/>
          <c:showSerName val="0"/>
          <c:showPercent val="0"/>
          <c:showBubbleSize val="0"/>
        </c:dLbls>
        <c:hiLowLines>
          <c:spPr>
            <a:ln w="9525">
              <a:solidFill>
                <a:schemeClr val="tx2">
                  <a:lumMod val="60000"/>
                  <a:lumOff val="40000"/>
                </a:schemeClr>
              </a:solidFill>
              <a:prstDash val="dash"/>
            </a:ln>
            <a:effectLst/>
          </c:spPr>
        </c:hiLowLines>
        <c:smooth val="0"/>
        <c:axId val="137607936"/>
        <c:axId val="224206744"/>
      </c:lineChart>
      <c:catAx>
        <c:axId val="137607936"/>
        <c:scaling>
          <c:orientation val="minMax"/>
        </c:scaling>
        <c:delete val="0"/>
        <c:axPos val="b"/>
        <c:title>
          <c:tx>
            <c:rich>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r>
                  <a:rPr lang="ru-RU" dirty="0" err="1" smtClean="0"/>
                  <a:t>Каузация</a:t>
                </a:r>
                <a:endParaRPr lang="en-US" dirty="0"/>
              </a:p>
            </c:rich>
          </c:tx>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ru-RU"/>
            </a:p>
          </c:txPr>
        </c:title>
        <c:numFmt formatCode="0.0"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ru-RU"/>
          </a:p>
        </c:txPr>
        <c:crossAx val="224206744"/>
        <c:crosses val="autoZero"/>
        <c:auto val="1"/>
        <c:lblAlgn val="ctr"/>
        <c:lblOffset val="100"/>
        <c:noMultiLvlLbl val="0"/>
      </c:catAx>
      <c:valAx>
        <c:axId val="224206744"/>
        <c:scaling>
          <c:orientation val="minMax"/>
          <c:min val="1"/>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r>
                  <a:rPr lang="ru-RU" dirty="0" smtClean="0"/>
                  <a:t>Результаты деятельности</a:t>
                </a:r>
                <a:endParaRPr lang="en-US" dirty="0"/>
              </a:p>
            </c:rich>
          </c:tx>
          <c:layout>
            <c:manualLayout>
              <c:xMode val="edge"/>
              <c:yMode val="edge"/>
              <c:x val="2.6245471622858771E-2"/>
              <c:y val="9.7326025684622924E-2"/>
            </c:manualLayout>
          </c:layout>
          <c:overlay val="0"/>
          <c:spPr>
            <a:noFill/>
            <a:ln>
              <a:noFill/>
            </a:ln>
            <a:effectLst/>
          </c:spPr>
          <c:txPr>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ru-RU"/>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ru-RU"/>
          </a:p>
        </c:txPr>
        <c:crossAx val="1376079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effectuation_UA!$B$10</c:f>
              <c:strCache>
                <c:ptCount val="1"/>
                <c:pt idx="0">
                  <c:v>EDB = Mean (150,62)</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effectuation_UA!$D$3:$R$3</c:f>
              <c:numCache>
                <c:formatCode>0.0</c:formatCode>
                <c:ptCount val="15"/>
                <c:pt idx="0">
                  <c:v>1</c:v>
                </c:pt>
                <c:pt idx="1">
                  <c:v>1.4285714285714286</c:v>
                </c:pt>
                <c:pt idx="2">
                  <c:v>1.8571428571428572</c:v>
                </c:pt>
                <c:pt idx="3">
                  <c:v>2.2857142857142856</c:v>
                </c:pt>
                <c:pt idx="4">
                  <c:v>2.7142857142857144</c:v>
                </c:pt>
                <c:pt idx="5">
                  <c:v>3.1428571428571428</c:v>
                </c:pt>
                <c:pt idx="6">
                  <c:v>3.5714285714285712</c:v>
                </c:pt>
                <c:pt idx="7">
                  <c:v>4</c:v>
                </c:pt>
                <c:pt idx="8">
                  <c:v>4.4285714285714288</c:v>
                </c:pt>
                <c:pt idx="9">
                  <c:v>4.8571428571428568</c:v>
                </c:pt>
                <c:pt idx="10">
                  <c:v>5.2857142857142856</c:v>
                </c:pt>
                <c:pt idx="11">
                  <c:v>5.7142857142857144</c:v>
                </c:pt>
                <c:pt idx="12">
                  <c:v>6.1428571428571423</c:v>
                </c:pt>
                <c:pt idx="13">
                  <c:v>6.5714285714285712</c:v>
                </c:pt>
                <c:pt idx="14">
                  <c:v>7</c:v>
                </c:pt>
              </c:numCache>
            </c:numRef>
          </c:cat>
          <c:val>
            <c:numRef>
              <c:f>effectuation_UA!$D$10:$R$10</c:f>
              <c:numCache>
                <c:formatCode>General</c:formatCode>
                <c:ptCount val="15"/>
                <c:pt idx="0">
                  <c:v>1.8555199999999998</c:v>
                </c:pt>
                <c:pt idx="1">
                  <c:v>1.7787028571428571</c:v>
                </c:pt>
                <c:pt idx="2">
                  <c:v>1.701885714285714</c:v>
                </c:pt>
                <c:pt idx="3">
                  <c:v>1.6250685714285713</c:v>
                </c:pt>
                <c:pt idx="4">
                  <c:v>1.5482514285714284</c:v>
                </c:pt>
                <c:pt idx="5">
                  <c:v>1.4714342857142855</c:v>
                </c:pt>
                <c:pt idx="6">
                  <c:v>1.3946171428571428</c:v>
                </c:pt>
                <c:pt idx="7">
                  <c:v>1.3177999999999999</c:v>
                </c:pt>
                <c:pt idx="8">
                  <c:v>1.2409828571428569</c:v>
                </c:pt>
                <c:pt idx="9">
                  <c:v>1.1641657142857142</c:v>
                </c:pt>
                <c:pt idx="10">
                  <c:v>1.0873485714285713</c:v>
                </c:pt>
                <c:pt idx="11">
                  <c:v>1.0105314285714284</c:v>
                </c:pt>
                <c:pt idx="12">
                  <c:v>0.93371428571428572</c:v>
                </c:pt>
                <c:pt idx="13">
                  <c:v>0.85689714285714258</c:v>
                </c:pt>
                <c:pt idx="14">
                  <c:v>0.78007999999999966</c:v>
                </c:pt>
              </c:numCache>
            </c:numRef>
          </c:val>
          <c:smooth val="0"/>
        </c:ser>
        <c:ser>
          <c:idx val="1"/>
          <c:order val="1"/>
          <c:tx>
            <c:strRef>
              <c:f>effectuation_UA!$B$11</c:f>
              <c:strCache>
                <c:ptCount val="1"/>
                <c:pt idx="0">
                  <c:v>EDB = Mean - 2SD </c:v>
                </c:pt>
              </c:strCache>
            </c:strRef>
          </c:tx>
          <c:spPr>
            <a:ln w="28575" cap="rnd">
              <a:solidFill>
                <a:srgbClr val="FF0000"/>
              </a:solidFill>
              <a:round/>
            </a:ln>
            <a:effectLst/>
          </c:spPr>
          <c:marker>
            <c:symbol val="circle"/>
            <c:size val="5"/>
            <c:spPr>
              <a:solidFill>
                <a:schemeClr val="accent2"/>
              </a:solidFill>
              <a:ln w="9525">
                <a:solidFill>
                  <a:srgbClr val="FF0000"/>
                </a:solidFill>
              </a:ln>
              <a:effectLst/>
            </c:spPr>
          </c:marker>
          <c:cat>
            <c:numRef>
              <c:f>effectuation_UA!$D$3:$R$3</c:f>
              <c:numCache>
                <c:formatCode>0.0</c:formatCode>
                <c:ptCount val="15"/>
                <c:pt idx="0">
                  <c:v>1</c:v>
                </c:pt>
                <c:pt idx="1">
                  <c:v>1.4285714285714286</c:v>
                </c:pt>
                <c:pt idx="2">
                  <c:v>1.8571428571428572</c:v>
                </c:pt>
                <c:pt idx="3">
                  <c:v>2.2857142857142856</c:v>
                </c:pt>
                <c:pt idx="4">
                  <c:v>2.7142857142857144</c:v>
                </c:pt>
                <c:pt idx="5">
                  <c:v>3.1428571428571428</c:v>
                </c:pt>
                <c:pt idx="6">
                  <c:v>3.5714285714285712</c:v>
                </c:pt>
                <c:pt idx="7">
                  <c:v>4</c:v>
                </c:pt>
                <c:pt idx="8">
                  <c:v>4.4285714285714288</c:v>
                </c:pt>
                <c:pt idx="9">
                  <c:v>4.8571428571428568</c:v>
                </c:pt>
                <c:pt idx="10">
                  <c:v>5.2857142857142856</c:v>
                </c:pt>
                <c:pt idx="11">
                  <c:v>5.7142857142857144</c:v>
                </c:pt>
                <c:pt idx="12">
                  <c:v>6.1428571428571423</c:v>
                </c:pt>
                <c:pt idx="13">
                  <c:v>6.5714285714285712</c:v>
                </c:pt>
                <c:pt idx="14">
                  <c:v>7</c:v>
                </c:pt>
              </c:numCache>
            </c:numRef>
          </c:cat>
          <c:val>
            <c:numRef>
              <c:f>effectuation_UA!$D$11:$R$11</c:f>
              <c:numCache>
                <c:formatCode>General</c:formatCode>
                <c:ptCount val="15"/>
                <c:pt idx="0">
                  <c:v>2.1161599999999998</c:v>
                </c:pt>
                <c:pt idx="1">
                  <c:v>2.0951942857142853</c:v>
                </c:pt>
                <c:pt idx="2">
                  <c:v>2.0742285714285713</c:v>
                </c:pt>
                <c:pt idx="3">
                  <c:v>2.0532628571428568</c:v>
                </c:pt>
                <c:pt idx="4">
                  <c:v>2.0322971428571428</c:v>
                </c:pt>
                <c:pt idx="5">
                  <c:v>2.0113314285714283</c:v>
                </c:pt>
                <c:pt idx="6">
                  <c:v>1.9903657142857141</c:v>
                </c:pt>
                <c:pt idx="7">
                  <c:v>1.9693999999999998</c:v>
                </c:pt>
                <c:pt idx="8">
                  <c:v>1.9484342857142853</c:v>
                </c:pt>
                <c:pt idx="9">
                  <c:v>1.9274685714285713</c:v>
                </c:pt>
                <c:pt idx="10">
                  <c:v>1.9065028571428568</c:v>
                </c:pt>
                <c:pt idx="11">
                  <c:v>1.8855371428571426</c:v>
                </c:pt>
                <c:pt idx="12">
                  <c:v>1.8645714285714283</c:v>
                </c:pt>
                <c:pt idx="13">
                  <c:v>1.8436057142857141</c:v>
                </c:pt>
                <c:pt idx="14">
                  <c:v>1.8226399999999996</c:v>
                </c:pt>
              </c:numCache>
            </c:numRef>
          </c:val>
          <c:smooth val="0"/>
        </c:ser>
        <c:ser>
          <c:idx val="2"/>
          <c:order val="2"/>
          <c:tx>
            <c:strRef>
              <c:f>effectuation_UA!$B$12</c:f>
              <c:strCache>
                <c:ptCount val="1"/>
                <c:pt idx="0">
                  <c:v>EDB = Mean + 2SD </c:v>
                </c:pt>
              </c:strCache>
            </c:strRef>
          </c:tx>
          <c:spPr>
            <a:ln w="28575" cap="rnd">
              <a:solidFill>
                <a:srgbClr val="92D050"/>
              </a:solidFill>
              <a:round/>
            </a:ln>
            <a:effectLst/>
          </c:spPr>
          <c:marker>
            <c:symbol val="circle"/>
            <c:size val="5"/>
            <c:spPr>
              <a:solidFill>
                <a:schemeClr val="accent3"/>
              </a:solidFill>
              <a:ln w="9525">
                <a:solidFill>
                  <a:srgbClr val="92D050"/>
                </a:solidFill>
              </a:ln>
              <a:effectLst/>
            </c:spPr>
          </c:marker>
          <c:val>
            <c:numRef>
              <c:f>effectuation_UA!$D$12:$R$12</c:f>
              <c:numCache>
                <c:formatCode>General</c:formatCode>
                <c:ptCount val="15"/>
                <c:pt idx="0">
                  <c:v>1.5948799999999999</c:v>
                </c:pt>
                <c:pt idx="1">
                  <c:v>1.4622114285714285</c:v>
                </c:pt>
                <c:pt idx="2">
                  <c:v>1.3295428571428569</c:v>
                </c:pt>
                <c:pt idx="3">
                  <c:v>1.1968742857142858</c:v>
                </c:pt>
                <c:pt idx="4">
                  <c:v>1.064205714285714</c:v>
                </c:pt>
                <c:pt idx="5">
                  <c:v>0.93153714285714262</c:v>
                </c:pt>
                <c:pt idx="6">
                  <c:v>0.79886857142857126</c:v>
                </c:pt>
                <c:pt idx="7">
                  <c:v>0.6661999999999999</c:v>
                </c:pt>
                <c:pt idx="8">
                  <c:v>0.53353142857142832</c:v>
                </c:pt>
                <c:pt idx="9">
                  <c:v>0.40086285714285697</c:v>
                </c:pt>
                <c:pt idx="10">
                  <c:v>0.26819428571428583</c:v>
                </c:pt>
                <c:pt idx="11">
                  <c:v>0.13552571428571447</c:v>
                </c:pt>
                <c:pt idx="12">
                  <c:v>2.8571428571431134E-3</c:v>
                </c:pt>
                <c:pt idx="13">
                  <c:v>-0.12981142857142824</c:v>
                </c:pt>
                <c:pt idx="14">
                  <c:v>-0.26248000000000005</c:v>
                </c:pt>
              </c:numCache>
            </c:numRef>
          </c:val>
          <c:smooth val="0"/>
        </c:ser>
        <c:dLbls>
          <c:showLegendKey val="0"/>
          <c:showVal val="0"/>
          <c:showCatName val="0"/>
          <c:showSerName val="0"/>
          <c:showPercent val="0"/>
          <c:showBubbleSize val="0"/>
        </c:dLbls>
        <c:hiLowLines>
          <c:spPr>
            <a:ln w="9525" cap="flat" cmpd="sng" algn="ctr">
              <a:solidFill>
                <a:schemeClr val="tx1">
                  <a:lumMod val="75000"/>
                  <a:lumOff val="25000"/>
                </a:schemeClr>
              </a:solidFill>
              <a:round/>
            </a:ln>
            <a:effectLst/>
          </c:spPr>
        </c:hiLowLines>
        <c:marker val="1"/>
        <c:smooth val="0"/>
        <c:axId val="224207136"/>
        <c:axId val="224208312"/>
      </c:lineChart>
      <c:catAx>
        <c:axId val="22420713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ru-RU" dirty="0" err="1" smtClean="0"/>
                  <a:t>Эффектуация</a:t>
                </a:r>
                <a:endParaRPr lang="en-US" dirty="0"/>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ru-RU"/>
            </a:p>
          </c:txPr>
        </c:title>
        <c:numFmt formatCode="0.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224208312"/>
        <c:crosses val="autoZero"/>
        <c:auto val="1"/>
        <c:lblAlgn val="ctr"/>
        <c:lblOffset val="100"/>
        <c:noMultiLvlLbl val="0"/>
      </c:catAx>
      <c:valAx>
        <c:axId val="2242083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ru-RU" dirty="0" smtClean="0"/>
                  <a:t>Результаты деятельности</a:t>
                </a:r>
                <a:endParaRPr lang="en-US"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ru-RU"/>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224207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'causation_A (2)'!$B$10</c:f>
              <c:strCache>
                <c:ptCount val="1"/>
                <c:pt idx="0">
                  <c:v>LPE = Mean (6,59)</c:v>
                </c:pt>
              </c:strCache>
            </c:strRef>
          </c:tx>
          <c:spPr>
            <a:ln w="34925" cap="rnd">
              <a:solidFill>
                <a:schemeClr val="accent1"/>
              </a:solidFill>
              <a:round/>
            </a:ln>
            <a:effectLst>
              <a:outerShdw blurRad="40000" dist="23000" dir="5400000" rotWithShape="0">
                <a:srgbClr val="000000">
                  <a:alpha val="35000"/>
                </a:srgbClr>
              </a:outerShdw>
            </a:effectLst>
          </c:spPr>
          <c:marker>
            <c:symbol val="none"/>
          </c:marker>
          <c:cat>
            <c:numRef>
              <c:f>'causation_A (2)'!$D$3:$R$3</c:f>
              <c:numCache>
                <c:formatCode>0.0</c:formatCode>
                <c:ptCount val="15"/>
                <c:pt idx="0">
                  <c:v>1</c:v>
                </c:pt>
                <c:pt idx="1">
                  <c:v>1.4285714285714286</c:v>
                </c:pt>
                <c:pt idx="2">
                  <c:v>1.8571428571428572</c:v>
                </c:pt>
                <c:pt idx="3">
                  <c:v>2.2857142857142856</c:v>
                </c:pt>
                <c:pt idx="4">
                  <c:v>2.7142857142857144</c:v>
                </c:pt>
                <c:pt idx="5">
                  <c:v>3.1428571428571428</c:v>
                </c:pt>
                <c:pt idx="6">
                  <c:v>3.5714285714285712</c:v>
                </c:pt>
                <c:pt idx="7">
                  <c:v>4</c:v>
                </c:pt>
                <c:pt idx="8">
                  <c:v>4.4285714285714288</c:v>
                </c:pt>
                <c:pt idx="9">
                  <c:v>4.8571428571428568</c:v>
                </c:pt>
                <c:pt idx="10">
                  <c:v>5.2857142857142856</c:v>
                </c:pt>
                <c:pt idx="11">
                  <c:v>5.7142857142857144</c:v>
                </c:pt>
                <c:pt idx="12">
                  <c:v>6.1428571428571423</c:v>
                </c:pt>
                <c:pt idx="13">
                  <c:v>6.5714285714285712</c:v>
                </c:pt>
                <c:pt idx="14">
                  <c:v>7</c:v>
                </c:pt>
              </c:numCache>
            </c:numRef>
          </c:cat>
          <c:val>
            <c:numRef>
              <c:f>'causation_A (2)'!$D$10:$R$10</c:f>
              <c:numCache>
                <c:formatCode>General</c:formatCode>
                <c:ptCount val="15"/>
                <c:pt idx="0">
                  <c:v>4.03362</c:v>
                </c:pt>
                <c:pt idx="1">
                  <c:v>3.9534257142857139</c:v>
                </c:pt>
                <c:pt idx="2">
                  <c:v>3.8732314285714287</c:v>
                </c:pt>
                <c:pt idx="3">
                  <c:v>3.7930371428571426</c:v>
                </c:pt>
                <c:pt idx="4">
                  <c:v>3.7128428571428569</c:v>
                </c:pt>
                <c:pt idx="5">
                  <c:v>3.6326485714285708</c:v>
                </c:pt>
                <c:pt idx="6">
                  <c:v>3.5524542857142851</c:v>
                </c:pt>
                <c:pt idx="7">
                  <c:v>3.4722599999999995</c:v>
                </c:pt>
                <c:pt idx="8">
                  <c:v>3.3920657142857138</c:v>
                </c:pt>
                <c:pt idx="9">
                  <c:v>3.3118714285714286</c:v>
                </c:pt>
                <c:pt idx="10">
                  <c:v>3.2316771428571425</c:v>
                </c:pt>
                <c:pt idx="11">
                  <c:v>3.1514828571428568</c:v>
                </c:pt>
                <c:pt idx="12">
                  <c:v>3.0712885714285711</c:v>
                </c:pt>
                <c:pt idx="13">
                  <c:v>2.9910942857142855</c:v>
                </c:pt>
                <c:pt idx="14">
                  <c:v>2.9108999999999994</c:v>
                </c:pt>
              </c:numCache>
            </c:numRef>
          </c:val>
          <c:smooth val="0"/>
        </c:ser>
        <c:ser>
          <c:idx val="1"/>
          <c:order val="1"/>
          <c:tx>
            <c:strRef>
              <c:f>'causation_A (2)'!$B$11</c:f>
              <c:strCache>
                <c:ptCount val="1"/>
                <c:pt idx="0">
                  <c:v>LPE = Mean - 2SD </c:v>
                </c:pt>
              </c:strCache>
            </c:strRef>
          </c:tx>
          <c:spPr>
            <a:ln w="34925" cap="rnd">
              <a:solidFill>
                <a:srgbClr val="FF0000"/>
              </a:solidFill>
              <a:round/>
            </a:ln>
            <a:effectLst>
              <a:outerShdw blurRad="40000" dist="23000" dir="5400000" rotWithShape="0">
                <a:srgbClr val="000000">
                  <a:alpha val="35000"/>
                </a:srgbClr>
              </a:outerShdw>
            </a:effectLst>
          </c:spPr>
          <c:marker>
            <c:symbol val="none"/>
          </c:marker>
          <c:cat>
            <c:numRef>
              <c:f>'causation_A (2)'!$D$3:$R$3</c:f>
              <c:numCache>
                <c:formatCode>0.0</c:formatCode>
                <c:ptCount val="15"/>
                <c:pt idx="0">
                  <c:v>1</c:v>
                </c:pt>
                <c:pt idx="1">
                  <c:v>1.4285714285714286</c:v>
                </c:pt>
                <c:pt idx="2">
                  <c:v>1.8571428571428572</c:v>
                </c:pt>
                <c:pt idx="3">
                  <c:v>2.2857142857142856</c:v>
                </c:pt>
                <c:pt idx="4">
                  <c:v>2.7142857142857144</c:v>
                </c:pt>
                <c:pt idx="5">
                  <c:v>3.1428571428571428</c:v>
                </c:pt>
                <c:pt idx="6">
                  <c:v>3.5714285714285712</c:v>
                </c:pt>
                <c:pt idx="7">
                  <c:v>4</c:v>
                </c:pt>
                <c:pt idx="8">
                  <c:v>4.4285714285714288</c:v>
                </c:pt>
                <c:pt idx="9">
                  <c:v>4.8571428571428568</c:v>
                </c:pt>
                <c:pt idx="10">
                  <c:v>5.2857142857142856</c:v>
                </c:pt>
                <c:pt idx="11">
                  <c:v>5.7142857142857144</c:v>
                </c:pt>
                <c:pt idx="12">
                  <c:v>6.1428571428571423</c:v>
                </c:pt>
                <c:pt idx="13">
                  <c:v>6.5714285714285712</c:v>
                </c:pt>
                <c:pt idx="14">
                  <c:v>7</c:v>
                </c:pt>
              </c:numCache>
            </c:numRef>
          </c:cat>
          <c:val>
            <c:numRef>
              <c:f>'causation_A (2)'!$D$11:$R$11</c:f>
              <c:numCache>
                <c:formatCode>General</c:formatCode>
                <c:ptCount val="15"/>
                <c:pt idx="0">
                  <c:v>3.3839800000000002</c:v>
                </c:pt>
                <c:pt idx="1">
                  <c:v>3.3906314285714281</c:v>
                </c:pt>
                <c:pt idx="2">
                  <c:v>3.3972828571428568</c:v>
                </c:pt>
                <c:pt idx="3">
                  <c:v>3.4039342857142856</c:v>
                </c:pt>
                <c:pt idx="4">
                  <c:v>3.4105857142857143</c:v>
                </c:pt>
                <c:pt idx="5">
                  <c:v>3.4172371428571426</c:v>
                </c:pt>
                <c:pt idx="6">
                  <c:v>3.4238885714285714</c:v>
                </c:pt>
                <c:pt idx="7">
                  <c:v>3.4305399999999997</c:v>
                </c:pt>
                <c:pt idx="8">
                  <c:v>3.437191428571428</c:v>
                </c:pt>
                <c:pt idx="9">
                  <c:v>3.4438428571428563</c:v>
                </c:pt>
                <c:pt idx="10">
                  <c:v>3.450494285714286</c:v>
                </c:pt>
                <c:pt idx="11">
                  <c:v>3.4571457142857138</c:v>
                </c:pt>
                <c:pt idx="12">
                  <c:v>3.4637971428571426</c:v>
                </c:pt>
                <c:pt idx="13">
                  <c:v>3.4704485714285709</c:v>
                </c:pt>
                <c:pt idx="14">
                  <c:v>3.4770999999999996</c:v>
                </c:pt>
              </c:numCache>
            </c:numRef>
          </c:val>
          <c:smooth val="0"/>
        </c:ser>
        <c:ser>
          <c:idx val="2"/>
          <c:order val="2"/>
          <c:tx>
            <c:strRef>
              <c:f>'causation_A (2)'!$B$12</c:f>
              <c:strCache>
                <c:ptCount val="1"/>
                <c:pt idx="0">
                  <c:v>LPE = Mean + 2SD</c:v>
                </c:pt>
              </c:strCache>
            </c:strRef>
          </c:tx>
          <c:spPr>
            <a:ln w="34925" cap="rnd">
              <a:solidFill>
                <a:srgbClr val="92D050"/>
              </a:solidFill>
              <a:round/>
            </a:ln>
            <a:effectLst>
              <a:outerShdw blurRad="40000" dist="23000" dir="5400000" rotWithShape="0">
                <a:srgbClr val="000000">
                  <a:alpha val="35000"/>
                </a:srgbClr>
              </a:outerShdw>
            </a:effectLst>
          </c:spPr>
          <c:marker>
            <c:symbol val="none"/>
          </c:marker>
          <c:val>
            <c:numRef>
              <c:f>'causation_A (2)'!$D$12:$R$12</c:f>
              <c:numCache>
                <c:formatCode>General</c:formatCode>
                <c:ptCount val="15"/>
                <c:pt idx="0">
                  <c:v>4.6832599999999998</c:v>
                </c:pt>
                <c:pt idx="1">
                  <c:v>4.5162199999999988</c:v>
                </c:pt>
                <c:pt idx="2">
                  <c:v>4.3491799999999996</c:v>
                </c:pt>
                <c:pt idx="3">
                  <c:v>4.1821399999999995</c:v>
                </c:pt>
                <c:pt idx="4">
                  <c:v>4.0150999999999994</c:v>
                </c:pt>
                <c:pt idx="5">
                  <c:v>3.8480599999999994</c:v>
                </c:pt>
                <c:pt idx="6">
                  <c:v>3.6810199999999997</c:v>
                </c:pt>
                <c:pt idx="7">
                  <c:v>3.5139799999999992</c:v>
                </c:pt>
                <c:pt idx="8">
                  <c:v>3.3469399999999987</c:v>
                </c:pt>
                <c:pt idx="9">
                  <c:v>3.1798999999999991</c:v>
                </c:pt>
                <c:pt idx="10">
                  <c:v>3.0128599999999994</c:v>
                </c:pt>
                <c:pt idx="11">
                  <c:v>2.8458199999999989</c:v>
                </c:pt>
                <c:pt idx="12">
                  <c:v>2.6787799999999993</c:v>
                </c:pt>
                <c:pt idx="13">
                  <c:v>2.5117399999999992</c:v>
                </c:pt>
                <c:pt idx="14">
                  <c:v>2.3446999999999982</c:v>
                </c:pt>
              </c:numCache>
            </c:numRef>
          </c:val>
          <c:smooth val="0"/>
        </c:ser>
        <c:dLbls>
          <c:showLegendKey val="0"/>
          <c:showVal val="0"/>
          <c:showCatName val="0"/>
          <c:showSerName val="0"/>
          <c:showPercent val="0"/>
          <c:showBubbleSize val="0"/>
        </c:dLbls>
        <c:hiLowLines>
          <c:spPr>
            <a:ln w="9525">
              <a:solidFill>
                <a:schemeClr val="lt1">
                  <a:lumMod val="95000"/>
                  <a:alpha val="54000"/>
                </a:schemeClr>
              </a:solidFill>
              <a:prstDash val="dash"/>
            </a:ln>
            <a:effectLst/>
          </c:spPr>
        </c:hiLowLines>
        <c:smooth val="0"/>
        <c:axId val="224207920"/>
        <c:axId val="224204392"/>
      </c:lineChart>
      <c:catAx>
        <c:axId val="224207920"/>
        <c:scaling>
          <c:orientation val="minMax"/>
        </c:scaling>
        <c:delete val="0"/>
        <c:axPos val="b"/>
        <c:title>
          <c:tx>
            <c:rich>
              <a:bodyPr rot="0" spcFirstLastPara="1" vertOverflow="ellipsis" vert="horz" wrap="square" anchor="ctr" anchorCtr="1"/>
              <a:lstStyle/>
              <a:p>
                <a:pPr>
                  <a:defRPr sz="1197" b="1" i="0" u="none" strike="noStrike" kern="1200" cap="all" baseline="0">
                    <a:solidFill>
                      <a:schemeClr val="lt1">
                        <a:lumMod val="85000"/>
                      </a:schemeClr>
                    </a:solidFill>
                    <a:latin typeface="+mn-lt"/>
                    <a:ea typeface="+mn-ea"/>
                    <a:cs typeface="+mn-cs"/>
                  </a:defRPr>
                </a:pPr>
                <a:r>
                  <a:rPr lang="ru-RU" dirty="0" err="1" smtClean="0"/>
                  <a:t>каузация</a:t>
                </a:r>
                <a:endParaRPr lang="en-US" dirty="0"/>
              </a:p>
            </c:rich>
          </c:tx>
          <c:overlay val="0"/>
          <c:spPr>
            <a:noFill/>
            <a:ln>
              <a:noFill/>
            </a:ln>
            <a:effectLst/>
          </c:spPr>
          <c:txPr>
            <a:bodyPr rot="0" spcFirstLastPara="1" vertOverflow="ellipsis" vert="horz" wrap="square" anchor="ctr" anchorCtr="1"/>
            <a:lstStyle/>
            <a:p>
              <a:pPr>
                <a:defRPr sz="1197" b="1" i="0" u="none" strike="noStrike" kern="1200" cap="all" baseline="0">
                  <a:solidFill>
                    <a:schemeClr val="lt1">
                      <a:lumMod val="85000"/>
                    </a:schemeClr>
                  </a:solidFill>
                  <a:latin typeface="+mn-lt"/>
                  <a:ea typeface="+mn-ea"/>
                  <a:cs typeface="+mn-cs"/>
                </a:defRPr>
              </a:pPr>
              <a:endParaRPr lang="ru-RU"/>
            </a:p>
          </c:txPr>
        </c:title>
        <c:numFmt formatCode="0.0"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ru-RU"/>
          </a:p>
        </c:txPr>
        <c:crossAx val="224204392"/>
        <c:crosses val="autoZero"/>
        <c:auto val="1"/>
        <c:lblAlgn val="ctr"/>
        <c:lblOffset val="100"/>
        <c:noMultiLvlLbl val="0"/>
      </c:catAx>
      <c:valAx>
        <c:axId val="224204392"/>
        <c:scaling>
          <c:orientation val="minMax"/>
          <c:max val="6"/>
          <c:min val="1"/>
        </c:scaling>
        <c:delete val="0"/>
        <c:axPos val="l"/>
        <c:majorGridlines>
          <c:spPr>
            <a:ln w="9525" cap="flat" cmpd="sng" algn="ctr">
              <a:solidFill>
                <a:schemeClr val="lt1">
                  <a:lumMod val="95000"/>
                  <a:alpha val="10000"/>
                </a:schemeClr>
              </a:solidFill>
              <a:round/>
            </a:ln>
            <a:effectLst/>
          </c:spPr>
        </c:majorGridlines>
        <c:title>
          <c:tx>
            <c:rich>
              <a:bodyPr rot="-5400000" spcFirstLastPara="1" vertOverflow="ellipsis" vert="horz" wrap="square" anchor="ctr" anchorCtr="1"/>
              <a:lstStyle/>
              <a:p>
                <a:pPr>
                  <a:defRPr sz="1197" b="1" i="0" u="none" strike="noStrike" kern="1200" cap="all" baseline="0">
                    <a:solidFill>
                      <a:schemeClr val="lt1">
                        <a:lumMod val="85000"/>
                      </a:schemeClr>
                    </a:solidFill>
                    <a:latin typeface="+mn-lt"/>
                    <a:ea typeface="+mn-ea"/>
                    <a:cs typeface="+mn-cs"/>
                  </a:defRPr>
                </a:pPr>
                <a:r>
                  <a:rPr lang="ru-RU" dirty="0" smtClean="0"/>
                  <a:t>Результаты деятельности</a:t>
                </a:r>
                <a:endParaRPr lang="en-US" dirty="0"/>
              </a:p>
            </c:rich>
          </c:tx>
          <c:overlay val="0"/>
          <c:spPr>
            <a:noFill/>
            <a:ln>
              <a:noFill/>
            </a:ln>
            <a:effectLst/>
          </c:spPr>
          <c:txPr>
            <a:bodyPr rot="-5400000" spcFirstLastPara="1" vertOverflow="ellipsis" vert="horz" wrap="square" anchor="ctr" anchorCtr="1"/>
            <a:lstStyle/>
            <a:p>
              <a:pPr>
                <a:defRPr sz="1197" b="1" i="0" u="none" strike="noStrike" kern="1200" cap="all" baseline="0">
                  <a:solidFill>
                    <a:schemeClr val="lt1">
                      <a:lumMod val="85000"/>
                    </a:schemeClr>
                  </a:solidFill>
                  <a:latin typeface="+mn-lt"/>
                  <a:ea typeface="+mn-ea"/>
                  <a:cs typeface="+mn-cs"/>
                </a:defRPr>
              </a:pPr>
              <a:endParaRPr lang="ru-RU"/>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ru-RU"/>
          </a:p>
        </c:txPr>
        <c:crossAx val="2242079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ru-RU"/>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31">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98475"/>
          </a:xfrm>
          <a:prstGeom prst="rect">
            <a:avLst/>
          </a:prstGeom>
          <a:noFill/>
          <a:ln w="9525">
            <a:noFill/>
            <a:miter lim="800000"/>
            <a:headEnd/>
            <a:tailEnd/>
          </a:ln>
          <a:effectLst/>
        </p:spPr>
        <p:txBody>
          <a:bodyPr vert="horz" wrap="square" lIns="91839" tIns="45919" rIns="91839" bIns="45919" numCol="1" anchor="t" anchorCtr="0" compatLnSpc="1">
            <a:prstTxWarp prst="textNoShape">
              <a:avLst/>
            </a:prstTxWarp>
          </a:bodyPr>
          <a:lstStyle>
            <a:lvl1pPr>
              <a:defRPr sz="1200">
                <a:latin typeface="Arial" charset="0"/>
                <a:ea typeface="+mn-ea"/>
                <a:cs typeface="+mn-cs"/>
              </a:defRPr>
            </a:lvl1pPr>
          </a:lstStyle>
          <a:p>
            <a:pPr>
              <a:defRPr/>
            </a:pPr>
            <a:endParaRPr lang="ru-RU"/>
          </a:p>
        </p:txBody>
      </p:sp>
      <p:sp>
        <p:nvSpPr>
          <p:cNvPr id="12291" name="Rectangle 3"/>
          <p:cNvSpPr>
            <a:spLocks noGrp="1" noChangeArrowheads="1"/>
          </p:cNvSpPr>
          <p:nvPr>
            <p:ph type="dt" sz="quarter" idx="1"/>
          </p:nvPr>
        </p:nvSpPr>
        <p:spPr bwMode="auto">
          <a:xfrm>
            <a:off x="3884613" y="0"/>
            <a:ext cx="2971800" cy="498475"/>
          </a:xfrm>
          <a:prstGeom prst="rect">
            <a:avLst/>
          </a:prstGeom>
          <a:noFill/>
          <a:ln w="9525">
            <a:noFill/>
            <a:miter lim="800000"/>
            <a:headEnd/>
            <a:tailEnd/>
          </a:ln>
          <a:effectLst/>
        </p:spPr>
        <p:txBody>
          <a:bodyPr vert="horz" wrap="square" lIns="91839" tIns="45919" rIns="91839" bIns="45919" numCol="1" anchor="t" anchorCtr="0" compatLnSpc="1">
            <a:prstTxWarp prst="textNoShape">
              <a:avLst/>
            </a:prstTxWarp>
          </a:bodyPr>
          <a:lstStyle>
            <a:lvl1pPr algn="r">
              <a:defRPr sz="1200">
                <a:latin typeface="Arial" charset="0"/>
                <a:ea typeface="+mn-ea"/>
                <a:cs typeface="+mn-cs"/>
              </a:defRPr>
            </a:lvl1pPr>
          </a:lstStyle>
          <a:p>
            <a:pPr>
              <a:defRPr/>
            </a:pPr>
            <a:endParaRPr lang="ru-RU"/>
          </a:p>
        </p:txBody>
      </p:sp>
      <p:sp>
        <p:nvSpPr>
          <p:cNvPr id="12292" name="Rectangle 4"/>
          <p:cNvSpPr>
            <a:spLocks noGrp="1" noChangeArrowheads="1"/>
          </p:cNvSpPr>
          <p:nvPr>
            <p:ph type="ftr" sz="quarter" idx="2"/>
          </p:nvPr>
        </p:nvSpPr>
        <p:spPr bwMode="auto">
          <a:xfrm>
            <a:off x="0" y="9448800"/>
            <a:ext cx="2971800" cy="496888"/>
          </a:xfrm>
          <a:prstGeom prst="rect">
            <a:avLst/>
          </a:prstGeom>
          <a:noFill/>
          <a:ln w="9525">
            <a:noFill/>
            <a:miter lim="800000"/>
            <a:headEnd/>
            <a:tailEnd/>
          </a:ln>
          <a:effectLst/>
        </p:spPr>
        <p:txBody>
          <a:bodyPr vert="horz" wrap="square" lIns="91839" tIns="45919" rIns="91839" bIns="45919" numCol="1" anchor="b" anchorCtr="0" compatLnSpc="1">
            <a:prstTxWarp prst="textNoShape">
              <a:avLst/>
            </a:prstTxWarp>
          </a:bodyPr>
          <a:lstStyle>
            <a:lvl1pPr>
              <a:defRPr sz="1200">
                <a:latin typeface="Arial" charset="0"/>
                <a:ea typeface="+mn-ea"/>
                <a:cs typeface="+mn-cs"/>
              </a:defRPr>
            </a:lvl1pPr>
          </a:lstStyle>
          <a:p>
            <a:pPr>
              <a:defRPr/>
            </a:pPr>
            <a:endParaRPr lang="ru-RU"/>
          </a:p>
        </p:txBody>
      </p:sp>
      <p:sp>
        <p:nvSpPr>
          <p:cNvPr id="12293" name="Rectangle 5"/>
          <p:cNvSpPr>
            <a:spLocks noGrp="1" noChangeArrowheads="1"/>
          </p:cNvSpPr>
          <p:nvPr>
            <p:ph type="sldNum" sz="quarter" idx="3"/>
          </p:nvPr>
        </p:nvSpPr>
        <p:spPr bwMode="auto">
          <a:xfrm>
            <a:off x="3884613" y="9448800"/>
            <a:ext cx="2971800" cy="496888"/>
          </a:xfrm>
          <a:prstGeom prst="rect">
            <a:avLst/>
          </a:prstGeom>
          <a:noFill/>
          <a:ln w="9525">
            <a:noFill/>
            <a:miter lim="800000"/>
            <a:headEnd/>
            <a:tailEnd/>
          </a:ln>
          <a:effectLst/>
        </p:spPr>
        <p:txBody>
          <a:bodyPr vert="horz" wrap="square" lIns="91839" tIns="45919" rIns="91839" bIns="45919" numCol="1" anchor="b" anchorCtr="0" compatLnSpc="1">
            <a:prstTxWarp prst="textNoShape">
              <a:avLst/>
            </a:prstTxWarp>
          </a:bodyPr>
          <a:lstStyle>
            <a:lvl1pPr algn="r">
              <a:defRPr sz="1200">
                <a:latin typeface="Arial" pitchFamily="34" charset="0"/>
                <a:cs typeface="Arial" pitchFamily="34" charset="0"/>
              </a:defRPr>
            </a:lvl1pPr>
          </a:lstStyle>
          <a:p>
            <a:pPr>
              <a:defRPr/>
            </a:pPr>
            <a:fld id="{33AF3E84-60D8-4889-BAF6-A0CEE6CCAF06}" type="slidenum">
              <a:rPr lang="ru-RU"/>
              <a:pPr>
                <a:defRPr/>
              </a:pPr>
              <a:t>‹#›</a:t>
            </a:fld>
            <a:endParaRPr lang="ru-RU"/>
          </a:p>
        </p:txBody>
      </p:sp>
    </p:spTree>
    <p:extLst>
      <p:ext uri="{BB962C8B-B14F-4D97-AF65-F5344CB8AC3E}">
        <p14:creationId xmlns:p14="http://schemas.microsoft.com/office/powerpoint/2010/main" val="22498021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8475"/>
          </a:xfrm>
          <a:prstGeom prst="rect">
            <a:avLst/>
          </a:prstGeom>
        </p:spPr>
        <p:txBody>
          <a:bodyPr vert="horz" lIns="92007" tIns="46003" rIns="92007" bIns="46003" rtlCol="0"/>
          <a:lstStyle>
            <a:lvl1pPr algn="l">
              <a:defRPr sz="1200">
                <a:latin typeface="Arial" pitchFamily="34" charset="0"/>
                <a:ea typeface="+mn-ea"/>
                <a:cs typeface="+mn-cs"/>
              </a:defRPr>
            </a:lvl1pPr>
          </a:lstStyle>
          <a:p>
            <a:pPr>
              <a:defRPr/>
            </a:pPr>
            <a:endParaRPr lang="ru-RU"/>
          </a:p>
        </p:txBody>
      </p:sp>
      <p:sp>
        <p:nvSpPr>
          <p:cNvPr id="3" name="Дата 2"/>
          <p:cNvSpPr>
            <a:spLocks noGrp="1"/>
          </p:cNvSpPr>
          <p:nvPr>
            <p:ph type="dt" idx="1"/>
          </p:nvPr>
        </p:nvSpPr>
        <p:spPr>
          <a:xfrm>
            <a:off x="3884613" y="0"/>
            <a:ext cx="2971800" cy="498475"/>
          </a:xfrm>
          <a:prstGeom prst="rect">
            <a:avLst/>
          </a:prstGeom>
        </p:spPr>
        <p:txBody>
          <a:bodyPr vert="horz" wrap="square" lIns="92007" tIns="46003" rIns="92007" bIns="46003" numCol="1" anchor="t" anchorCtr="0" compatLnSpc="1">
            <a:prstTxWarp prst="textNoShape">
              <a:avLst/>
            </a:prstTxWarp>
          </a:bodyPr>
          <a:lstStyle>
            <a:lvl1pPr algn="r">
              <a:defRPr sz="1200">
                <a:latin typeface="Arial" pitchFamily="34" charset="0"/>
                <a:cs typeface="Arial" pitchFamily="34" charset="0"/>
              </a:defRPr>
            </a:lvl1pPr>
          </a:lstStyle>
          <a:p>
            <a:pPr>
              <a:defRPr/>
            </a:pPr>
            <a:fld id="{EA4AC404-F767-4D33-92C6-D46686E0E7AB}" type="datetimeFigureOut">
              <a:rPr lang="ru-RU"/>
              <a:pPr>
                <a:defRPr/>
              </a:pPr>
              <a:t>23.11.2016</a:t>
            </a:fld>
            <a:endParaRPr lang="ru-RU"/>
          </a:p>
        </p:txBody>
      </p:sp>
      <p:sp>
        <p:nvSpPr>
          <p:cNvPr id="4" name="Образ слайда 3"/>
          <p:cNvSpPr>
            <a:spLocks noGrp="1" noRot="1" noChangeAspect="1"/>
          </p:cNvSpPr>
          <p:nvPr>
            <p:ph type="sldImg" idx="2"/>
          </p:nvPr>
        </p:nvSpPr>
        <p:spPr>
          <a:xfrm>
            <a:off x="941388" y="744538"/>
            <a:ext cx="4975225" cy="3732212"/>
          </a:xfrm>
          <a:prstGeom prst="rect">
            <a:avLst/>
          </a:prstGeom>
          <a:noFill/>
          <a:ln w="12700">
            <a:solidFill>
              <a:prstClr val="black"/>
            </a:solidFill>
          </a:ln>
        </p:spPr>
        <p:txBody>
          <a:bodyPr vert="horz" lIns="92007" tIns="46003" rIns="92007" bIns="46003" rtlCol="0" anchor="ctr"/>
          <a:lstStyle/>
          <a:p>
            <a:pPr lvl="0"/>
            <a:endParaRPr lang="ru-RU" noProof="0"/>
          </a:p>
        </p:txBody>
      </p:sp>
      <p:sp>
        <p:nvSpPr>
          <p:cNvPr id="5" name="Заметки 4"/>
          <p:cNvSpPr>
            <a:spLocks noGrp="1"/>
          </p:cNvSpPr>
          <p:nvPr>
            <p:ph type="body" sz="quarter" idx="3"/>
          </p:nvPr>
        </p:nvSpPr>
        <p:spPr>
          <a:xfrm>
            <a:off x="685800" y="4725988"/>
            <a:ext cx="5486400" cy="4476750"/>
          </a:xfrm>
          <a:prstGeom prst="rect">
            <a:avLst/>
          </a:prstGeom>
        </p:spPr>
        <p:txBody>
          <a:bodyPr vert="horz" wrap="square" lIns="92007" tIns="46003" rIns="92007" bIns="46003" numCol="1" anchor="t" anchorCtr="0" compatLnSpc="1">
            <a:prstTxWarp prst="textNoShape">
              <a:avLst/>
            </a:prstTxWarp>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 name="Нижний колонтитул 5"/>
          <p:cNvSpPr>
            <a:spLocks noGrp="1"/>
          </p:cNvSpPr>
          <p:nvPr>
            <p:ph type="ftr" sz="quarter" idx="4"/>
          </p:nvPr>
        </p:nvSpPr>
        <p:spPr>
          <a:xfrm>
            <a:off x="0" y="9448800"/>
            <a:ext cx="2971800" cy="496888"/>
          </a:xfrm>
          <a:prstGeom prst="rect">
            <a:avLst/>
          </a:prstGeom>
        </p:spPr>
        <p:txBody>
          <a:bodyPr vert="horz" lIns="92007" tIns="46003" rIns="92007" bIns="46003" rtlCol="0" anchor="b"/>
          <a:lstStyle>
            <a:lvl1pPr algn="l">
              <a:defRPr sz="1200">
                <a:latin typeface="Arial" pitchFamily="34" charset="0"/>
                <a:ea typeface="+mn-ea"/>
                <a:cs typeface="+mn-cs"/>
              </a:defRPr>
            </a:lvl1pPr>
          </a:lstStyle>
          <a:p>
            <a:pPr>
              <a:defRPr/>
            </a:pPr>
            <a:endParaRPr lang="ru-RU"/>
          </a:p>
        </p:txBody>
      </p:sp>
      <p:sp>
        <p:nvSpPr>
          <p:cNvPr id="7" name="Номер слайда 6"/>
          <p:cNvSpPr>
            <a:spLocks noGrp="1"/>
          </p:cNvSpPr>
          <p:nvPr>
            <p:ph type="sldNum" sz="quarter" idx="5"/>
          </p:nvPr>
        </p:nvSpPr>
        <p:spPr>
          <a:xfrm>
            <a:off x="3884613" y="9448800"/>
            <a:ext cx="2971800" cy="496888"/>
          </a:xfrm>
          <a:prstGeom prst="rect">
            <a:avLst/>
          </a:prstGeom>
        </p:spPr>
        <p:txBody>
          <a:bodyPr vert="horz" wrap="square" lIns="92007" tIns="46003" rIns="92007" bIns="46003" numCol="1" anchor="b" anchorCtr="0" compatLnSpc="1">
            <a:prstTxWarp prst="textNoShape">
              <a:avLst/>
            </a:prstTxWarp>
          </a:bodyPr>
          <a:lstStyle>
            <a:lvl1pPr algn="r">
              <a:defRPr sz="1200">
                <a:latin typeface="Arial" pitchFamily="34" charset="0"/>
                <a:cs typeface="Arial" pitchFamily="34" charset="0"/>
              </a:defRPr>
            </a:lvl1pPr>
          </a:lstStyle>
          <a:p>
            <a:pPr>
              <a:defRPr/>
            </a:pPr>
            <a:fld id="{A13C7733-6725-4B3F-8016-EC111ACCF80F}" type="slidenum">
              <a:rPr lang="ru-RU"/>
              <a:pPr>
                <a:defRPr/>
              </a:pPr>
              <a:t>‹#›</a:t>
            </a:fld>
            <a:endParaRPr lang="ru-RU"/>
          </a:p>
        </p:txBody>
      </p:sp>
    </p:spTree>
    <p:extLst>
      <p:ext uri="{BB962C8B-B14F-4D97-AF65-F5344CB8AC3E}">
        <p14:creationId xmlns:p14="http://schemas.microsoft.com/office/powerpoint/2010/main" val="14254659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Arial" charset="0"/>
        <a:cs typeface="Arial" charset="0"/>
      </a:defRPr>
    </a:lvl1pPr>
    <a:lvl2pPr marL="457200" algn="l" rtl="0" eaLnBrk="0" fontAlgn="base" hangingPunct="0">
      <a:spcBef>
        <a:spcPct val="30000"/>
      </a:spcBef>
      <a:spcAft>
        <a:spcPct val="0"/>
      </a:spcAft>
      <a:defRPr kumimoji="1" sz="1200" kern="1200">
        <a:solidFill>
          <a:schemeClr val="tx1"/>
        </a:solidFill>
        <a:latin typeface="+mn-lt"/>
        <a:ea typeface="Arial" charset="0"/>
        <a:cs typeface="Arial" pitchFamily="34" charset="0"/>
      </a:defRPr>
    </a:lvl2pPr>
    <a:lvl3pPr marL="914400" algn="l" rtl="0" eaLnBrk="0" fontAlgn="base" hangingPunct="0">
      <a:spcBef>
        <a:spcPct val="30000"/>
      </a:spcBef>
      <a:spcAft>
        <a:spcPct val="0"/>
      </a:spcAft>
      <a:defRPr kumimoji="1" sz="1200" kern="1200">
        <a:solidFill>
          <a:schemeClr val="tx1"/>
        </a:solidFill>
        <a:latin typeface="+mn-lt"/>
        <a:ea typeface="Arial" charset="0"/>
        <a:cs typeface="Arial" pitchFamily="34" charset="0"/>
      </a:defRPr>
    </a:lvl3pPr>
    <a:lvl4pPr marL="1371600" algn="l" rtl="0" eaLnBrk="0" fontAlgn="base" hangingPunct="0">
      <a:spcBef>
        <a:spcPct val="30000"/>
      </a:spcBef>
      <a:spcAft>
        <a:spcPct val="0"/>
      </a:spcAft>
      <a:defRPr kumimoji="1" sz="1200" kern="1200">
        <a:solidFill>
          <a:schemeClr val="tx1"/>
        </a:solidFill>
        <a:latin typeface="+mn-lt"/>
        <a:ea typeface="Arial" charset="0"/>
        <a:cs typeface="Arial" pitchFamily="34" charset="0"/>
      </a:defRPr>
    </a:lvl4pPr>
    <a:lvl5pPr marL="1828800" algn="l" rtl="0" eaLnBrk="0" fontAlgn="base" hangingPunct="0">
      <a:spcBef>
        <a:spcPct val="30000"/>
      </a:spcBef>
      <a:spcAft>
        <a:spcPct val="0"/>
      </a:spcAft>
      <a:defRPr kumimoji="1" sz="1200" kern="1200">
        <a:solidFill>
          <a:schemeClr val="tx1"/>
        </a:solidFill>
        <a:latin typeface="+mn-lt"/>
        <a:ea typeface="Arial" charset="0"/>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dirty="0" smtClean="0"/>
          </a:p>
        </p:txBody>
      </p:sp>
      <p:sp>
        <p:nvSpPr>
          <p:cNvPr id="1638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B9439BF-A735-42D1-B577-B3AF3ACAA830}" type="slidenum">
              <a:rPr lang="ru-RU" altLang="ru-RU" smtClean="0"/>
              <a:pPr eaLnBrk="1" hangingPunct="1"/>
              <a:t>1</a:t>
            </a:fld>
            <a:endParaRPr lang="ru-RU" altLang="ru-RU" smtClean="0"/>
          </a:p>
        </p:txBody>
      </p:sp>
    </p:spTree>
    <p:extLst>
      <p:ext uri="{BB962C8B-B14F-4D97-AF65-F5344CB8AC3E}">
        <p14:creationId xmlns:p14="http://schemas.microsoft.com/office/powerpoint/2010/main" val="47510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Образ слайда 1"/>
          <p:cNvSpPr>
            <a:spLocks noGrp="1" noRot="1" noChangeAspect="1" noTextEdit="1"/>
          </p:cNvSpPr>
          <p:nvPr>
            <p:ph type="sldImg"/>
          </p:nvPr>
        </p:nvSpPr>
        <p:spPr bwMode="auto">
          <a:noFill/>
          <a:ln>
            <a:solidFill>
              <a:srgbClr val="000000"/>
            </a:solidFill>
            <a:miter lim="800000"/>
            <a:headEnd/>
            <a:tailEnd/>
          </a:ln>
        </p:spPr>
      </p:sp>
      <p:sp>
        <p:nvSpPr>
          <p:cNvPr id="43010" name="Заметки 2"/>
          <p:cNvSpPr>
            <a:spLocks noGrp="1"/>
          </p:cNvSpPr>
          <p:nvPr>
            <p:ph type="body" idx="1"/>
          </p:nvPr>
        </p:nvSpPr>
        <p:spPr bwMode="auto">
          <a:noFill/>
        </p:spPr>
        <p:txBody>
          <a:bodyPr>
            <a:normAutofit/>
          </a:bodyPr>
          <a:lstStyle/>
          <a:p>
            <a:r>
              <a:rPr kumimoji="1" lang="en-US" sz="1200" kern="1200" dirty="0" smtClean="0">
                <a:solidFill>
                  <a:schemeClr val="tx1"/>
                </a:solidFill>
                <a:effectLst/>
                <a:latin typeface="+mn-lt"/>
                <a:ea typeface="Arial" charset="0"/>
                <a:cs typeface="Arial" charset="0"/>
              </a:rPr>
              <a:t>Model 3 includes the interaction terms between causation and effectuation and formal institutes’ indicators.  The interaction between causation and financial market development index have shown positive and significant effect on venture performance (b=0.078, p&lt;0.05), hence, Hypothesis 2a is supported. Ease of doing business index demonstrates a positive effect on causation – performance relationship (b=0.002, p&lt;0.001), supporting by this means Hypothesis 4a. Moreover, the ease of doing business also negatively moderates the effectuation-performance association (b= - 0.002, p&lt;0.05); thus Hypothesis 4b is also supported. </a:t>
            </a:r>
            <a:endParaRPr kumimoji="1" lang="ru-RU" sz="1200" kern="1200" dirty="0" smtClean="0">
              <a:solidFill>
                <a:schemeClr val="tx1"/>
              </a:solidFill>
              <a:effectLst/>
              <a:latin typeface="+mn-lt"/>
              <a:ea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sz="1200" kern="1200" dirty="0" smtClean="0">
                <a:solidFill>
                  <a:schemeClr val="tx1"/>
                </a:solidFill>
                <a:effectLst/>
                <a:latin typeface="+mn-lt"/>
                <a:ea typeface="Arial" charset="0"/>
                <a:cs typeface="Arial" charset="0"/>
              </a:rPr>
              <a:t>Contrary to our predictions in Hypothesis 3a, legal and political environment negatively moderates the link between causation and venture performance (b= - 0.068, p&lt;0.001). Finally, the Hypotheses 3a and 3b (predicting the negative moderation of financial market development and legal and political environment) were not supported.</a:t>
            </a:r>
            <a:endParaRPr kumimoji="1" lang="ru-RU" sz="1200" kern="1200" dirty="0" smtClean="0">
              <a:solidFill>
                <a:schemeClr val="tx1"/>
              </a:solidFill>
              <a:effectLst/>
              <a:latin typeface="+mn-lt"/>
              <a:ea typeface="Arial" charset="0"/>
              <a:cs typeface="Arial" charset="0"/>
            </a:endParaRPr>
          </a:p>
        </p:txBody>
      </p:sp>
      <p:sp>
        <p:nvSpPr>
          <p:cNvPr id="43011" name="Номер слайда 3"/>
          <p:cNvSpPr>
            <a:spLocks noGrp="1"/>
          </p:cNvSpPr>
          <p:nvPr>
            <p:ph type="sldNum" sz="quarter" idx="5"/>
          </p:nvPr>
        </p:nvSpPr>
        <p:spPr bwMode="auto">
          <a:noFill/>
          <a:ln>
            <a:miter lim="800000"/>
            <a:headEnd/>
            <a:tailEnd/>
          </a:ln>
        </p:spPr>
        <p:txBody>
          <a:bodyPr/>
          <a:lstStyle/>
          <a:p>
            <a:fld id="{4AD57E14-1DE8-4E8F-8E2B-ED3839150D2C}" type="slidenum">
              <a:rPr lang="ru-RU" smtClean="0">
                <a:latin typeface="Arial" charset="0"/>
                <a:cs typeface="Arial" charset="0"/>
              </a:rPr>
              <a:pPr/>
              <a:t>10</a:t>
            </a:fld>
            <a:endParaRPr lang="ru-RU" smtClean="0">
              <a:latin typeface="Arial" charset="0"/>
              <a:cs typeface="Arial" charset="0"/>
            </a:endParaRPr>
          </a:p>
        </p:txBody>
      </p:sp>
    </p:spTree>
    <p:extLst>
      <p:ext uri="{BB962C8B-B14F-4D97-AF65-F5344CB8AC3E}">
        <p14:creationId xmlns:p14="http://schemas.microsoft.com/office/powerpoint/2010/main" val="333860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Образ слайда 1"/>
          <p:cNvSpPr>
            <a:spLocks noGrp="1" noRot="1" noChangeAspect="1" noTextEdit="1"/>
          </p:cNvSpPr>
          <p:nvPr>
            <p:ph type="sldImg"/>
          </p:nvPr>
        </p:nvSpPr>
        <p:spPr bwMode="auto">
          <a:noFill/>
          <a:ln>
            <a:solidFill>
              <a:srgbClr val="000000"/>
            </a:solidFill>
            <a:miter lim="800000"/>
            <a:headEnd/>
            <a:tailEnd/>
          </a:ln>
        </p:spPr>
      </p:sp>
      <p:sp>
        <p:nvSpPr>
          <p:cNvPr id="43010" name="Заметки 2"/>
          <p:cNvSpPr>
            <a:spLocks noGrp="1"/>
          </p:cNvSpPr>
          <p:nvPr>
            <p:ph type="body" idx="1"/>
          </p:nvPr>
        </p:nvSpPr>
        <p:spPr bwMode="auto">
          <a:noFill/>
        </p:spPr>
        <p:txBody>
          <a:bodyPr>
            <a:normAutofit/>
          </a:bodyPr>
          <a:lstStyle/>
          <a:p>
            <a:r>
              <a:rPr kumimoji="1" lang="en-US" sz="1200" i="1" kern="1200" dirty="0" smtClean="0">
                <a:solidFill>
                  <a:schemeClr val="tx1"/>
                </a:solidFill>
                <a:effectLst/>
                <a:latin typeface="+mn-lt"/>
                <a:ea typeface="Arial" charset="0"/>
                <a:cs typeface="Arial" charset="0"/>
              </a:rPr>
              <a:t>Post-hoc analysis</a:t>
            </a:r>
            <a:endParaRPr kumimoji="1" lang="ru-RU" sz="1200" kern="1200" dirty="0" smtClean="0">
              <a:solidFill>
                <a:schemeClr val="tx1"/>
              </a:solidFill>
              <a:effectLst/>
              <a:latin typeface="+mn-lt"/>
              <a:ea typeface="Arial" charset="0"/>
              <a:cs typeface="Arial" charset="0"/>
            </a:endParaRPr>
          </a:p>
          <a:p>
            <a:r>
              <a:rPr kumimoji="1" lang="en-US" sz="1200" kern="1200" dirty="0" smtClean="0">
                <a:solidFill>
                  <a:schemeClr val="tx1"/>
                </a:solidFill>
                <a:effectLst/>
                <a:latin typeface="+mn-lt"/>
                <a:ea typeface="Arial" charset="0"/>
                <a:cs typeface="Arial" charset="0"/>
              </a:rPr>
              <a:t>Second, we looked at how causation and effectuation together relate to venture performance. A number of studies found that entrepreneurs use both venture cognitive logics combining them during venture creation (Dew et al. 2009; Fisher, 2012; </a:t>
            </a:r>
            <a:r>
              <a:rPr kumimoji="1" lang="en-US" sz="1200" kern="1200" dirty="0" err="1" smtClean="0">
                <a:solidFill>
                  <a:schemeClr val="tx1"/>
                </a:solidFill>
                <a:effectLst/>
                <a:latin typeface="+mn-lt"/>
                <a:ea typeface="Arial" charset="0"/>
                <a:cs typeface="Arial" charset="0"/>
              </a:rPr>
              <a:t>Sarasvathy</a:t>
            </a:r>
            <a:r>
              <a:rPr kumimoji="1" lang="en-US" sz="1200" kern="1200" dirty="0" smtClean="0">
                <a:solidFill>
                  <a:schemeClr val="tx1"/>
                </a:solidFill>
                <a:effectLst/>
                <a:latin typeface="+mn-lt"/>
                <a:ea typeface="Arial" charset="0"/>
                <a:cs typeface="Arial" charset="0"/>
              </a:rPr>
              <a:t>, 2008). Mutual usage of both causal and effectual logic may allow for rationality in predictable situations and flexibility under uncertainty. Empirical evidence from </a:t>
            </a:r>
            <a:r>
              <a:rPr kumimoji="1" lang="en-US" sz="1200" kern="1200" dirty="0" err="1" smtClean="0">
                <a:solidFill>
                  <a:schemeClr val="tx1"/>
                </a:solidFill>
                <a:effectLst/>
                <a:latin typeface="+mn-lt"/>
                <a:ea typeface="Arial" charset="0"/>
                <a:cs typeface="Arial" charset="0"/>
              </a:rPr>
              <a:t>Smolka</a:t>
            </a:r>
            <a:r>
              <a:rPr kumimoji="1" lang="en-US" sz="1200" kern="1200" dirty="0" smtClean="0">
                <a:solidFill>
                  <a:schemeClr val="tx1"/>
                </a:solidFill>
                <a:effectLst/>
                <a:latin typeface="+mn-lt"/>
                <a:ea typeface="Arial" charset="0"/>
                <a:cs typeface="Arial" charset="0"/>
              </a:rPr>
              <a:t> et al. (2015) showed that combination of causation and experimentation as effectual principle is more beneficial for new venture performance than causation and effectuation separately. With that, the study displays, ceteris paribus, that causation has greater impact on performance (</a:t>
            </a:r>
            <a:r>
              <a:rPr kumimoji="1" lang="en-US" sz="1200" kern="1200" dirty="0" err="1" smtClean="0">
                <a:solidFill>
                  <a:schemeClr val="tx1"/>
                </a:solidFill>
                <a:effectLst/>
                <a:latin typeface="+mn-lt"/>
                <a:ea typeface="Arial" charset="0"/>
                <a:cs typeface="Arial" charset="0"/>
              </a:rPr>
              <a:t>Smolka</a:t>
            </a:r>
            <a:r>
              <a:rPr kumimoji="1" lang="en-US" sz="1200" kern="1200" dirty="0" smtClean="0">
                <a:solidFill>
                  <a:schemeClr val="tx1"/>
                </a:solidFill>
                <a:effectLst/>
                <a:latin typeface="+mn-lt"/>
                <a:ea typeface="Arial" charset="0"/>
                <a:cs typeface="Arial" charset="0"/>
              </a:rPr>
              <a:t> et al. 2015). We assume causation and effectuation may be implemented simultaneously and it was proved by </a:t>
            </a:r>
            <a:r>
              <a:rPr kumimoji="1" lang="en-US" sz="1200" kern="1200" dirty="0" err="1" smtClean="0">
                <a:solidFill>
                  <a:schemeClr val="tx1"/>
                </a:solidFill>
                <a:effectLst/>
                <a:latin typeface="+mn-lt"/>
                <a:ea typeface="Arial" charset="0"/>
                <a:cs typeface="Arial" charset="0"/>
              </a:rPr>
              <a:t>Reymen</a:t>
            </a:r>
            <a:r>
              <a:rPr kumimoji="1" lang="en-US" sz="1200" kern="1200" dirty="0" smtClean="0">
                <a:solidFill>
                  <a:schemeClr val="tx1"/>
                </a:solidFill>
                <a:effectLst/>
                <a:latin typeface="+mn-lt"/>
                <a:ea typeface="Arial" charset="0"/>
                <a:cs typeface="Arial" charset="0"/>
              </a:rPr>
              <a:t> et al. (2015) recent work, where they employed longitudinal approach and found causation and effectuation are combined in decision-making processes during venture development. Therefore, we are trying to verify this view by operationalizing venture cognitive logic ratio as relative share of causation in student entrepreneurs’ cognitive logic. We tested the association between ratio and venture performance by operationalizing ratio in two different ways. We reveal a strong positive significant effect of the relative greater share of causation in the student entrepreneur’s cognitive logic on firm performance and significant interactive effects of institutional indexes (Table 6). Moderation effects coincides with those revealed for the link between causation and venture performance.</a:t>
            </a:r>
            <a:endParaRPr kumimoji="1" lang="ru-RU" sz="1200" kern="1200" dirty="0" smtClean="0">
              <a:solidFill>
                <a:schemeClr val="tx1"/>
              </a:solidFill>
              <a:effectLst/>
              <a:latin typeface="+mn-lt"/>
              <a:ea typeface="Arial" charset="0"/>
              <a:cs typeface="Arial" charset="0"/>
            </a:endParaRPr>
          </a:p>
        </p:txBody>
      </p:sp>
      <p:sp>
        <p:nvSpPr>
          <p:cNvPr id="43011" name="Номер слайда 3"/>
          <p:cNvSpPr>
            <a:spLocks noGrp="1"/>
          </p:cNvSpPr>
          <p:nvPr>
            <p:ph type="sldNum" sz="quarter" idx="5"/>
          </p:nvPr>
        </p:nvSpPr>
        <p:spPr bwMode="auto">
          <a:noFill/>
          <a:ln>
            <a:miter lim="800000"/>
            <a:headEnd/>
            <a:tailEnd/>
          </a:ln>
        </p:spPr>
        <p:txBody>
          <a:bodyPr/>
          <a:lstStyle/>
          <a:p>
            <a:fld id="{4AD57E14-1DE8-4E8F-8E2B-ED3839150D2C}" type="slidenum">
              <a:rPr lang="ru-RU" smtClean="0">
                <a:latin typeface="Arial" charset="0"/>
                <a:cs typeface="Arial" charset="0"/>
              </a:rPr>
              <a:pPr/>
              <a:t>11</a:t>
            </a:fld>
            <a:endParaRPr lang="ru-RU" smtClean="0">
              <a:latin typeface="Arial" charset="0"/>
              <a:cs typeface="Arial" charset="0"/>
            </a:endParaRPr>
          </a:p>
        </p:txBody>
      </p:sp>
    </p:spTree>
    <p:extLst>
      <p:ext uri="{BB962C8B-B14F-4D97-AF65-F5344CB8AC3E}">
        <p14:creationId xmlns:p14="http://schemas.microsoft.com/office/powerpoint/2010/main" val="1052935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Образ слайда 1"/>
          <p:cNvSpPr>
            <a:spLocks noGrp="1" noRot="1" noChangeAspect="1" noTextEdit="1"/>
          </p:cNvSpPr>
          <p:nvPr>
            <p:ph type="sldImg"/>
          </p:nvPr>
        </p:nvSpPr>
        <p:spPr bwMode="auto">
          <a:noFill/>
          <a:ln>
            <a:solidFill>
              <a:srgbClr val="000000"/>
            </a:solidFill>
            <a:miter lim="800000"/>
            <a:headEnd/>
            <a:tailEnd/>
          </a:ln>
        </p:spPr>
      </p:sp>
      <p:sp>
        <p:nvSpPr>
          <p:cNvPr id="43010" name="Заметки 2"/>
          <p:cNvSpPr>
            <a:spLocks noGrp="1"/>
          </p:cNvSpPr>
          <p:nvPr>
            <p:ph type="body" idx="1"/>
          </p:nvPr>
        </p:nvSpPr>
        <p:spPr bwMode="auto">
          <a:noFill/>
        </p:spPr>
        <p:txBody>
          <a:bodyPr>
            <a:noAutofit/>
          </a:bodyPr>
          <a:lstStyle/>
          <a:p>
            <a:r>
              <a:rPr kumimoji="1" lang="en-US" sz="1200" b="1" kern="1200" dirty="0" smtClean="0">
                <a:solidFill>
                  <a:schemeClr val="tx1"/>
                </a:solidFill>
                <a:effectLst/>
                <a:latin typeface="+mn-lt"/>
                <a:ea typeface="Arial" charset="0"/>
                <a:cs typeface="Arial" charset="0"/>
              </a:rPr>
              <a:t>Findings</a:t>
            </a:r>
            <a:endParaRPr kumimoji="1" lang="ru-RU" sz="1200" b="1" kern="1200" dirty="0" smtClean="0">
              <a:solidFill>
                <a:schemeClr val="tx1"/>
              </a:solidFill>
              <a:effectLst/>
              <a:latin typeface="+mn-lt"/>
              <a:ea typeface="Arial" charset="0"/>
              <a:cs typeface="Arial" charset="0"/>
            </a:endParaRPr>
          </a:p>
          <a:p>
            <a:r>
              <a:rPr kumimoji="1" lang="en-US" sz="1200" i="1" kern="1200" dirty="0" smtClean="0">
                <a:solidFill>
                  <a:schemeClr val="tx1"/>
                </a:solidFill>
                <a:effectLst/>
                <a:latin typeface="+mn-lt"/>
                <a:ea typeface="Arial" charset="0"/>
                <a:cs typeface="Arial" charset="0"/>
              </a:rPr>
              <a:t>Summary of findings</a:t>
            </a:r>
            <a:endParaRPr kumimoji="1" lang="ru-RU" sz="1200" kern="1200" dirty="0" smtClean="0">
              <a:solidFill>
                <a:schemeClr val="tx1"/>
              </a:solidFill>
              <a:effectLst/>
              <a:latin typeface="+mn-lt"/>
              <a:ea typeface="Arial" charset="0"/>
              <a:cs typeface="Arial" charset="0"/>
            </a:endParaRPr>
          </a:p>
          <a:p>
            <a:r>
              <a:rPr kumimoji="1" lang="en-US" sz="1200" kern="1200" dirty="0" smtClean="0">
                <a:solidFill>
                  <a:schemeClr val="tx1"/>
                </a:solidFill>
                <a:effectLst/>
                <a:latin typeface="+mn-lt"/>
                <a:ea typeface="Arial" charset="0"/>
                <a:cs typeface="Arial" charset="0"/>
              </a:rPr>
              <a:t>While in recent years the discussion about effectuation relevance and importance for venture creation increases, it seems that the academics and practitioners begin to downplay the role of planning-based decision-making in entrepreneurial activity. In this research, we are trying to capture attention back to the significance of planning in venture creation and life. Effectuation research has emphasized the importance of external context, with uncertainty in the spotlight, since introduction of effectuation theory (</a:t>
            </a:r>
            <a:r>
              <a:rPr kumimoji="1" lang="en-US" sz="1200" kern="1200" dirty="0" err="1" smtClean="0">
                <a:solidFill>
                  <a:schemeClr val="tx1"/>
                </a:solidFill>
                <a:effectLst/>
                <a:latin typeface="+mn-lt"/>
                <a:ea typeface="Arial" charset="0"/>
                <a:cs typeface="Arial" charset="0"/>
              </a:rPr>
              <a:t>Sarasvathy</a:t>
            </a:r>
            <a:r>
              <a:rPr kumimoji="1" lang="en-US" sz="1200" kern="1200" dirty="0" smtClean="0">
                <a:solidFill>
                  <a:schemeClr val="tx1"/>
                </a:solidFill>
                <a:effectLst/>
                <a:latin typeface="+mn-lt"/>
                <a:ea typeface="Arial" charset="0"/>
                <a:cs typeface="Arial" charset="0"/>
              </a:rPr>
              <a:t>, 2001). However, most of studies in the field focus on investigation of individual characteristics and behavior in relation to causal or effectual logics. It leaves a substantial space for contribution to effectuation theory with contextual research. With this study, we are trying to cover this gap and identify the effect of causation and effectuation on venture performance in different institutional contexts. </a:t>
            </a:r>
            <a:endParaRPr kumimoji="1" lang="ru-RU" sz="1200" kern="1200" dirty="0" smtClean="0">
              <a:solidFill>
                <a:schemeClr val="tx1"/>
              </a:solidFill>
              <a:effectLst/>
              <a:latin typeface="+mn-lt"/>
              <a:ea typeface="Arial" charset="0"/>
              <a:cs typeface="Arial" charset="0"/>
            </a:endParaRPr>
          </a:p>
          <a:p>
            <a:r>
              <a:rPr kumimoji="1" lang="en-US" sz="1200" kern="1200" dirty="0" smtClean="0">
                <a:solidFill>
                  <a:schemeClr val="tx1"/>
                </a:solidFill>
                <a:effectLst/>
                <a:latin typeface="+mn-lt"/>
                <a:ea typeface="Arial" charset="0"/>
                <a:cs typeface="Arial" charset="0"/>
              </a:rPr>
              <a:t>Supporting previous research we identify that causation has greater impact on venture performance (b=0.247, p&lt;0.001) than effectuation (b=0.141, p&lt;0.001) (e.g. </a:t>
            </a:r>
            <a:r>
              <a:rPr kumimoji="1" lang="en-US" sz="1200" kern="1200" dirty="0" err="1" smtClean="0">
                <a:solidFill>
                  <a:schemeClr val="tx1"/>
                </a:solidFill>
                <a:effectLst/>
                <a:latin typeface="+mn-lt"/>
                <a:ea typeface="Arial" charset="0"/>
                <a:cs typeface="Arial" charset="0"/>
              </a:rPr>
              <a:t>Smolka</a:t>
            </a:r>
            <a:r>
              <a:rPr kumimoji="1" lang="en-US" sz="1200" kern="1200" dirty="0" smtClean="0">
                <a:solidFill>
                  <a:schemeClr val="tx1"/>
                </a:solidFill>
                <a:effectLst/>
                <a:latin typeface="+mn-lt"/>
                <a:ea typeface="Arial" charset="0"/>
                <a:cs typeface="Arial" charset="0"/>
              </a:rPr>
              <a:t> et al., 2015). These results can be explained also by the specificity of our sample. As main objects of our analysis are ventures created by student entrepreneurs, this may be one of the grounds of causation prevailing influence. Students are taught in universities mostly planning-based decision-making (e.g., </a:t>
            </a:r>
            <a:r>
              <a:rPr kumimoji="1" lang="en-US" sz="1200" kern="1200" dirty="0" err="1" smtClean="0">
                <a:solidFill>
                  <a:schemeClr val="tx1"/>
                </a:solidFill>
                <a:effectLst/>
                <a:latin typeface="+mn-lt"/>
                <a:ea typeface="Arial" charset="0"/>
                <a:cs typeface="Arial" charset="0"/>
              </a:rPr>
              <a:t>Blenker</a:t>
            </a:r>
            <a:r>
              <a:rPr kumimoji="1" lang="en-US" sz="1200" kern="1200" dirty="0" smtClean="0">
                <a:solidFill>
                  <a:schemeClr val="tx1"/>
                </a:solidFill>
                <a:effectLst/>
                <a:latin typeface="+mn-lt"/>
                <a:ea typeface="Arial" charset="0"/>
                <a:cs typeface="Arial" charset="0"/>
              </a:rPr>
              <a:t> et al., 2011; </a:t>
            </a:r>
            <a:r>
              <a:rPr kumimoji="1" lang="en-US" sz="1200" kern="1200" dirty="0" err="1" smtClean="0">
                <a:solidFill>
                  <a:schemeClr val="tx1"/>
                </a:solidFill>
                <a:effectLst/>
                <a:latin typeface="+mn-lt"/>
                <a:ea typeface="Arial" charset="0"/>
                <a:cs typeface="Arial" charset="0"/>
              </a:rPr>
              <a:t>Honig</a:t>
            </a:r>
            <a:r>
              <a:rPr kumimoji="1" lang="en-US" sz="1200" kern="1200" dirty="0" smtClean="0">
                <a:solidFill>
                  <a:schemeClr val="tx1"/>
                </a:solidFill>
                <a:effectLst/>
                <a:latin typeface="+mn-lt"/>
                <a:ea typeface="Arial" charset="0"/>
                <a:cs typeface="Arial" charset="0"/>
              </a:rPr>
              <a:t>, 2004) so they are expected to behave in accordance with causation principles that may give their ventures additional advantageous in particular context.</a:t>
            </a:r>
            <a:endParaRPr kumimoji="1" lang="ru-RU" sz="1200" kern="1200" dirty="0" smtClean="0">
              <a:solidFill>
                <a:schemeClr val="tx1"/>
              </a:solidFill>
              <a:effectLst/>
              <a:latin typeface="+mn-lt"/>
              <a:ea typeface="Arial" charset="0"/>
              <a:cs typeface="Arial" charset="0"/>
            </a:endParaRPr>
          </a:p>
          <a:p>
            <a:r>
              <a:rPr kumimoji="1" lang="en-US" sz="1200" kern="1200" dirty="0" smtClean="0">
                <a:solidFill>
                  <a:schemeClr val="tx1"/>
                </a:solidFill>
                <a:effectLst/>
                <a:latin typeface="+mn-lt"/>
                <a:ea typeface="Arial" charset="0"/>
                <a:cs typeface="Arial" charset="0"/>
              </a:rPr>
              <a:t>Following the calls from entrepreneurship scholars (e.g., </a:t>
            </a:r>
            <a:r>
              <a:rPr kumimoji="1" lang="en-US" sz="1200" kern="1200" dirty="0" err="1" smtClean="0">
                <a:solidFill>
                  <a:schemeClr val="tx1"/>
                </a:solidFill>
                <a:effectLst/>
                <a:latin typeface="+mn-lt"/>
                <a:ea typeface="Arial" charset="0"/>
                <a:cs typeface="Arial" charset="0"/>
              </a:rPr>
              <a:t>Sarasvathy</a:t>
            </a:r>
            <a:r>
              <a:rPr kumimoji="1" lang="en-US" sz="1200" kern="1200" dirty="0" smtClean="0">
                <a:solidFill>
                  <a:schemeClr val="tx1"/>
                </a:solidFill>
                <a:effectLst/>
                <a:latin typeface="+mn-lt"/>
                <a:ea typeface="Arial" charset="0"/>
                <a:cs typeface="Arial" charset="0"/>
              </a:rPr>
              <a:t>, 2001; </a:t>
            </a:r>
            <a:r>
              <a:rPr kumimoji="1" lang="en-US" sz="1200" kern="1200" dirty="0" err="1" smtClean="0">
                <a:solidFill>
                  <a:schemeClr val="tx1"/>
                </a:solidFill>
                <a:effectLst/>
                <a:latin typeface="+mn-lt"/>
                <a:ea typeface="Arial" charset="0"/>
                <a:cs typeface="Arial" charset="0"/>
              </a:rPr>
              <a:t>Smolka</a:t>
            </a:r>
            <a:r>
              <a:rPr kumimoji="1" lang="en-US" sz="1200" kern="1200" dirty="0" smtClean="0">
                <a:solidFill>
                  <a:schemeClr val="tx1"/>
                </a:solidFill>
                <a:effectLst/>
                <a:latin typeface="+mn-lt"/>
                <a:ea typeface="Arial" charset="0"/>
                <a:cs typeface="Arial" charset="0"/>
              </a:rPr>
              <a:t> et al., 2015), we scrutinize the link between venture cognitive logic and student ventures’ performance in different institutional settings. While consideration of personal characteristics of entrepreneurs got sufficient attention in effectuation literature, the role of objective external environment in entrepreneurial cognition and behavior remains unexplored (Welter and </a:t>
            </a:r>
            <a:r>
              <a:rPr kumimoji="1" lang="en-US" sz="1200" kern="1200" dirty="0" err="1" smtClean="0">
                <a:solidFill>
                  <a:schemeClr val="tx1"/>
                </a:solidFill>
                <a:effectLst/>
                <a:latin typeface="+mn-lt"/>
                <a:ea typeface="Arial" charset="0"/>
                <a:cs typeface="Arial" charset="0"/>
              </a:rPr>
              <a:t>Smallbone</a:t>
            </a:r>
            <a:r>
              <a:rPr kumimoji="1" lang="en-US" sz="1200" kern="1200" dirty="0" smtClean="0">
                <a:solidFill>
                  <a:schemeClr val="tx1"/>
                </a:solidFill>
                <a:effectLst/>
                <a:latin typeface="+mn-lt"/>
                <a:ea typeface="Arial" charset="0"/>
                <a:cs typeface="Arial" charset="0"/>
              </a:rPr>
              <a:t>, 2011). In this study we focus on investigation of the institutional context in which ventures operate. With institutional development indicators as moderators we are trying to address the issue of uncertainty level in venture surroundings. Formal institutes, when they are highly developed, are tending to reduce uncertainty in the environment (North, 1990). Our findings from the empirical analysis have partly confirmed our hypotheses showing positive moderation of institutions on the association between causation and venture performance and negative moderation on effectuation-performance link. Specifically, we found that the level of financial market development positively moderates causation-performance link (b=0.078, p&lt;0.05) along with ease of doing business index (b=0.002, p&lt;0.001). At the same time ease of doing business negatively moderates the effectuation-performance link (b= - 0.002, p&lt;0.05). However, we also observed one unexpected finding about the negative moderation effect of legal and political environment on causation-performance link (b= - 0.068, p&lt;0.001). As this result is stable across different specifications of regression analysis (Table 5) and different ways of operationalizing venture cognitive logic (Table 6), it should be explained more.</a:t>
            </a:r>
            <a:r>
              <a:rPr kumimoji="1" lang="ru-RU" sz="1200" kern="1200" dirty="0" smtClean="0">
                <a:solidFill>
                  <a:schemeClr val="tx1"/>
                </a:solidFill>
                <a:effectLst/>
                <a:latin typeface="+mn-lt"/>
                <a:ea typeface="Arial" charset="0"/>
                <a:cs typeface="Arial" charset="0"/>
              </a:rPr>
              <a:t> </a:t>
            </a:r>
          </a:p>
          <a:p>
            <a:r>
              <a:rPr kumimoji="1" lang="en-US" sz="1200" kern="1200" dirty="0" smtClean="0">
                <a:solidFill>
                  <a:schemeClr val="tx1"/>
                </a:solidFill>
                <a:effectLst/>
                <a:latin typeface="+mn-lt"/>
                <a:ea typeface="Arial" charset="0"/>
                <a:cs typeface="Arial" charset="0"/>
              </a:rPr>
              <a:t>Overall, with these findings we complement effectuation research stream operationalizing venture cognitive logic in a new way and supporting the main proposition about the usefulness of effectual reasoning under uncertainty. Results from our study show the benefits for venture performance from simultaneous usage of causation and effectuation that provides support for prior findings about the combination of both causal and effectual entrepreneurial logics during venture creation (Dew et al., 2009; Fisher, 2012; </a:t>
            </a:r>
            <a:r>
              <a:rPr kumimoji="1" lang="en-US" sz="1200" kern="1200" dirty="0" err="1" smtClean="0">
                <a:solidFill>
                  <a:schemeClr val="tx1"/>
                </a:solidFill>
                <a:effectLst/>
                <a:latin typeface="+mn-lt"/>
                <a:ea typeface="Arial" charset="0"/>
                <a:cs typeface="Arial" charset="0"/>
              </a:rPr>
              <a:t>Sarasvathy</a:t>
            </a:r>
            <a:r>
              <a:rPr kumimoji="1" lang="en-US" sz="1200" kern="1200" dirty="0" smtClean="0">
                <a:solidFill>
                  <a:schemeClr val="tx1"/>
                </a:solidFill>
                <a:effectLst/>
                <a:latin typeface="+mn-lt"/>
                <a:ea typeface="Arial" charset="0"/>
                <a:cs typeface="Arial" charset="0"/>
              </a:rPr>
              <a:t>, 2008). Thus, we clarify the view on causation and effectuation as two complementary concurrent parts of human reasoning. Moreover, we are trying to complement two fields in this study linking effectuation theory and institutional perspective. We found the development of financial and regulatory institutions play an important role in getting benefits for ventures from application of causal and effectual principles. Particularly, our study reveals that in societies where formal institutions are well-developed the relative share of causation in entrepreneur’s decision-making processes will bring more advantages to her firm. </a:t>
            </a:r>
            <a:endParaRPr kumimoji="1" lang="ru-RU" sz="1200" kern="1200" dirty="0" smtClean="0">
              <a:solidFill>
                <a:schemeClr val="tx1"/>
              </a:solidFill>
              <a:effectLst/>
              <a:latin typeface="+mn-lt"/>
              <a:ea typeface="Arial" charset="0"/>
              <a:cs typeface="Arial" charset="0"/>
            </a:endParaRPr>
          </a:p>
        </p:txBody>
      </p:sp>
      <p:sp>
        <p:nvSpPr>
          <p:cNvPr id="43011" name="Номер слайда 3"/>
          <p:cNvSpPr>
            <a:spLocks noGrp="1"/>
          </p:cNvSpPr>
          <p:nvPr>
            <p:ph type="sldNum" sz="quarter" idx="5"/>
          </p:nvPr>
        </p:nvSpPr>
        <p:spPr bwMode="auto">
          <a:noFill/>
          <a:ln>
            <a:miter lim="800000"/>
            <a:headEnd/>
            <a:tailEnd/>
          </a:ln>
        </p:spPr>
        <p:txBody>
          <a:bodyPr/>
          <a:lstStyle/>
          <a:p>
            <a:fld id="{4AD57E14-1DE8-4E8F-8E2B-ED3839150D2C}" type="slidenum">
              <a:rPr lang="ru-RU" smtClean="0">
                <a:latin typeface="Arial" charset="0"/>
                <a:cs typeface="Arial" charset="0"/>
              </a:rPr>
              <a:pPr/>
              <a:t>12</a:t>
            </a:fld>
            <a:endParaRPr lang="ru-RU" smtClean="0">
              <a:latin typeface="Arial" charset="0"/>
              <a:cs typeface="Arial" charset="0"/>
            </a:endParaRPr>
          </a:p>
        </p:txBody>
      </p:sp>
    </p:spTree>
    <p:extLst>
      <p:ext uri="{BB962C8B-B14F-4D97-AF65-F5344CB8AC3E}">
        <p14:creationId xmlns:p14="http://schemas.microsoft.com/office/powerpoint/2010/main" val="15935824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Образ слайда 1"/>
          <p:cNvSpPr>
            <a:spLocks noGrp="1" noRot="1" noChangeAspect="1" noTextEdit="1"/>
          </p:cNvSpPr>
          <p:nvPr>
            <p:ph type="sldImg"/>
          </p:nvPr>
        </p:nvSpPr>
        <p:spPr bwMode="auto">
          <a:noFill/>
          <a:ln>
            <a:solidFill>
              <a:srgbClr val="000000"/>
            </a:solidFill>
            <a:miter lim="800000"/>
            <a:headEnd/>
            <a:tailEnd/>
          </a:ln>
        </p:spPr>
      </p:sp>
      <p:sp>
        <p:nvSpPr>
          <p:cNvPr id="45058" name="Заметки 2"/>
          <p:cNvSpPr>
            <a:spLocks noGrp="1"/>
          </p:cNvSpPr>
          <p:nvPr>
            <p:ph type="body" idx="1"/>
          </p:nvPr>
        </p:nvSpPr>
        <p:spPr bwMode="auto">
          <a:xfrm>
            <a:off x="685800" y="4725988"/>
            <a:ext cx="5486400" cy="4640137"/>
          </a:xfrm>
          <a:noFill/>
        </p:spPr>
        <p:txBody>
          <a:bodyPr>
            <a:normAutofit lnSpcReduction="10000"/>
          </a:bodyPr>
          <a:lstStyle/>
          <a:p>
            <a:r>
              <a:rPr kumimoji="1" lang="en-US" sz="1200" kern="1200" dirty="0" smtClean="0">
                <a:solidFill>
                  <a:schemeClr val="tx1"/>
                </a:solidFill>
                <a:effectLst/>
                <a:latin typeface="+mn-lt"/>
                <a:ea typeface="Arial" charset="0"/>
                <a:cs typeface="Arial" charset="0"/>
              </a:rPr>
              <a:t>With the current study, we present contributions to entrepreneurship literature in general and effectuation research stream in particular.</a:t>
            </a:r>
            <a:endParaRPr kumimoji="1" lang="ru-RU" sz="1200" kern="1200" dirty="0" smtClean="0">
              <a:solidFill>
                <a:schemeClr val="tx1"/>
              </a:solidFill>
              <a:effectLst/>
              <a:latin typeface="+mn-lt"/>
              <a:ea typeface="Arial" charset="0"/>
              <a:cs typeface="Arial" charset="0"/>
            </a:endParaRPr>
          </a:p>
          <a:p>
            <a:r>
              <a:rPr kumimoji="1" lang="en-US" sz="1200" kern="1200" dirty="0" smtClean="0">
                <a:solidFill>
                  <a:schemeClr val="tx1"/>
                </a:solidFill>
                <a:effectLst/>
                <a:latin typeface="+mn-lt"/>
                <a:ea typeface="Arial" charset="0"/>
                <a:cs typeface="Arial" charset="0"/>
              </a:rPr>
              <a:t>First, this study confirms the relevance and efficiency of planning-based approach to venture creation. It states that rationality and planning are still have great importance for venture performance supporting pro-planning stream of research in entrepreneurship literature (e.g., </a:t>
            </a:r>
            <a:r>
              <a:rPr kumimoji="1" lang="en-US" sz="1200" kern="1200" dirty="0" err="1" smtClean="0">
                <a:solidFill>
                  <a:schemeClr val="tx1"/>
                </a:solidFill>
                <a:effectLst/>
                <a:latin typeface="+mn-lt"/>
                <a:ea typeface="Arial" charset="0"/>
                <a:cs typeface="Arial" charset="0"/>
              </a:rPr>
              <a:t>Brinckman</a:t>
            </a:r>
            <a:r>
              <a:rPr kumimoji="1" lang="en-US" sz="1200" kern="1200" dirty="0" smtClean="0">
                <a:solidFill>
                  <a:schemeClr val="tx1"/>
                </a:solidFill>
                <a:effectLst/>
                <a:latin typeface="+mn-lt"/>
                <a:ea typeface="Arial" charset="0"/>
                <a:cs typeface="Arial" charset="0"/>
              </a:rPr>
              <a:t> and Kim, 2015; Gruber, 2007; </a:t>
            </a:r>
            <a:r>
              <a:rPr kumimoji="1" lang="en-US" sz="1200" kern="1200" dirty="0" err="1" smtClean="0">
                <a:solidFill>
                  <a:schemeClr val="tx1"/>
                </a:solidFill>
                <a:effectLst/>
                <a:latin typeface="+mn-lt"/>
                <a:ea typeface="Arial" charset="0"/>
                <a:cs typeface="Arial" charset="0"/>
              </a:rPr>
              <a:t>Osiyevskyy</a:t>
            </a:r>
            <a:r>
              <a:rPr kumimoji="1" lang="en-US" sz="1200" kern="1200" dirty="0" smtClean="0">
                <a:solidFill>
                  <a:schemeClr val="tx1"/>
                </a:solidFill>
                <a:effectLst/>
                <a:latin typeface="+mn-lt"/>
                <a:ea typeface="Arial" charset="0"/>
                <a:cs typeface="Arial" charset="0"/>
              </a:rPr>
              <a:t> et al., 2013). What is more important, we show the value of planning-based reasoning depends on contextual factors. Adopting institutional perspective, we found evidence that in more developed institutional environments causation-prevailing approach to decision-making brings more benefits to venture performance than adaptive approach (effectuation). Hereby, our study contributes the prominent contextual stream in entrepreneurship research, namely the role of institutions in entrepreneurial behavior and firm development (e.g., Welter and </a:t>
            </a:r>
            <a:r>
              <a:rPr kumimoji="1" lang="en-US" sz="1200" kern="1200" dirty="0" err="1" smtClean="0">
                <a:solidFill>
                  <a:schemeClr val="tx1"/>
                </a:solidFill>
                <a:effectLst/>
                <a:latin typeface="+mn-lt"/>
                <a:ea typeface="Arial" charset="0"/>
                <a:cs typeface="Arial" charset="0"/>
              </a:rPr>
              <a:t>Smallbone</a:t>
            </a:r>
            <a:r>
              <a:rPr kumimoji="1" lang="en-US" sz="1200" kern="1200" dirty="0" smtClean="0">
                <a:solidFill>
                  <a:schemeClr val="tx1"/>
                </a:solidFill>
                <a:effectLst/>
                <a:latin typeface="+mn-lt"/>
                <a:ea typeface="Arial" charset="0"/>
                <a:cs typeface="Arial" charset="0"/>
              </a:rPr>
              <a:t>, 2011). To the best of our knowledge we are the first to examine the role of institutions in venture cognitive logic – performance relationship.</a:t>
            </a:r>
            <a:endParaRPr kumimoji="1" lang="ru-RU" sz="1200" kern="1200" dirty="0" smtClean="0">
              <a:solidFill>
                <a:schemeClr val="tx1"/>
              </a:solidFill>
              <a:effectLst/>
              <a:latin typeface="+mn-lt"/>
              <a:ea typeface="Arial" charset="0"/>
              <a:cs typeface="Arial" charset="0"/>
            </a:endParaRPr>
          </a:p>
          <a:p>
            <a:r>
              <a:rPr kumimoji="1" lang="en-US" sz="1200" kern="1200" dirty="0" smtClean="0">
                <a:solidFill>
                  <a:schemeClr val="tx1"/>
                </a:solidFill>
                <a:effectLst/>
                <a:latin typeface="+mn-lt"/>
                <a:ea typeface="Arial" charset="0"/>
                <a:cs typeface="Arial" charset="0"/>
              </a:rPr>
              <a:t>Second, our study provides more nuanced understanding of effectuation theory in how the two cognitive logics – causation and effectuation – are intertwined and implemented. We have tried to show that causation and effectuation are used simultaneously during venture creation by operationalizing them as a one coefficient that displays a proportion in their usage. While previous studies analyzed causation and effectuation separately in relation to firm performance (e.g., </a:t>
            </a:r>
            <a:r>
              <a:rPr kumimoji="1" lang="en-US" sz="1200" kern="1200" dirty="0" err="1" smtClean="0">
                <a:solidFill>
                  <a:schemeClr val="tx1"/>
                </a:solidFill>
                <a:effectLst/>
                <a:latin typeface="+mn-lt"/>
                <a:ea typeface="Arial" charset="0"/>
                <a:cs typeface="Arial" charset="0"/>
              </a:rPr>
              <a:t>Smolka</a:t>
            </a:r>
            <a:r>
              <a:rPr kumimoji="1" lang="en-US" sz="1200" kern="1200" dirty="0" smtClean="0">
                <a:solidFill>
                  <a:schemeClr val="tx1"/>
                </a:solidFill>
                <a:effectLst/>
                <a:latin typeface="+mn-lt"/>
                <a:ea typeface="Arial" charset="0"/>
                <a:cs typeface="Arial" charset="0"/>
              </a:rPr>
              <a:t> et al., 2015), our study shows that implementation of these two cognitive logics together gives more advantages for firms. Moreover, we confirm the conjecture about effectual logic’s benefits under uncertainty (Perry et al., 2012; </a:t>
            </a:r>
            <a:r>
              <a:rPr kumimoji="1" lang="en-US" sz="1200" kern="1200" dirty="0" err="1" smtClean="0">
                <a:solidFill>
                  <a:schemeClr val="tx1"/>
                </a:solidFill>
                <a:effectLst/>
                <a:latin typeface="+mn-lt"/>
                <a:ea typeface="Arial" charset="0"/>
                <a:cs typeface="Arial" charset="0"/>
              </a:rPr>
              <a:t>Sarasvathy</a:t>
            </a:r>
            <a:r>
              <a:rPr kumimoji="1" lang="en-US" sz="1200" kern="1200" dirty="0" smtClean="0">
                <a:solidFill>
                  <a:schemeClr val="tx1"/>
                </a:solidFill>
                <a:effectLst/>
                <a:latin typeface="+mn-lt"/>
                <a:ea typeface="Arial" charset="0"/>
                <a:cs typeface="Arial" charset="0"/>
              </a:rPr>
              <a:t>, 2001) revealing strong positive moderation effect of institutional development on causal-prevailing logic – performance link.</a:t>
            </a:r>
            <a:endParaRPr kumimoji="1" lang="en-US" sz="1200" b="1" i="1" kern="1200" dirty="0" smtClean="0">
              <a:solidFill>
                <a:schemeClr val="tx1"/>
              </a:solidFill>
              <a:effectLst/>
              <a:latin typeface="+mn-lt"/>
              <a:ea typeface="Arial" charset="0"/>
              <a:cs typeface="Arial" charset="0"/>
            </a:endParaRPr>
          </a:p>
        </p:txBody>
      </p:sp>
      <p:sp>
        <p:nvSpPr>
          <p:cNvPr id="45059" name="Номер слайда 3"/>
          <p:cNvSpPr>
            <a:spLocks noGrp="1"/>
          </p:cNvSpPr>
          <p:nvPr>
            <p:ph type="sldNum" sz="quarter" idx="5"/>
          </p:nvPr>
        </p:nvSpPr>
        <p:spPr bwMode="auto">
          <a:noFill/>
          <a:ln>
            <a:miter lim="800000"/>
            <a:headEnd/>
            <a:tailEnd/>
          </a:ln>
        </p:spPr>
        <p:txBody>
          <a:bodyPr/>
          <a:lstStyle/>
          <a:p>
            <a:fld id="{B6684903-1E29-4EC2-9174-547E1B8EB859}" type="slidenum">
              <a:rPr lang="ru-RU" smtClean="0">
                <a:latin typeface="Arial" charset="0"/>
                <a:cs typeface="Arial" charset="0"/>
              </a:rPr>
              <a:pPr/>
              <a:t>13</a:t>
            </a:fld>
            <a:endParaRPr lang="ru-RU" smtClean="0">
              <a:latin typeface="Arial" charset="0"/>
              <a:cs typeface="Arial" charset="0"/>
            </a:endParaRPr>
          </a:p>
        </p:txBody>
      </p:sp>
    </p:spTree>
    <p:extLst>
      <p:ext uri="{BB962C8B-B14F-4D97-AF65-F5344CB8AC3E}">
        <p14:creationId xmlns:p14="http://schemas.microsoft.com/office/powerpoint/2010/main" val="34358209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Образ слайда 1"/>
          <p:cNvSpPr>
            <a:spLocks noGrp="1" noRot="1" noChangeAspect="1" noTextEdit="1"/>
          </p:cNvSpPr>
          <p:nvPr>
            <p:ph type="sldImg"/>
          </p:nvPr>
        </p:nvSpPr>
        <p:spPr bwMode="auto">
          <a:noFill/>
          <a:ln>
            <a:solidFill>
              <a:srgbClr val="000000"/>
            </a:solidFill>
            <a:miter lim="800000"/>
            <a:headEnd/>
            <a:tailEnd/>
          </a:ln>
        </p:spPr>
      </p:sp>
      <p:sp>
        <p:nvSpPr>
          <p:cNvPr id="47106" name="Заметки 2"/>
          <p:cNvSpPr>
            <a:spLocks noGrp="1"/>
          </p:cNvSpPr>
          <p:nvPr>
            <p:ph type="body" idx="1"/>
          </p:nvPr>
        </p:nvSpPr>
        <p:spPr bwMode="auto">
          <a:noFill/>
        </p:spPr>
        <p:txBody>
          <a:bodyPr/>
          <a:lstStyle/>
          <a:p>
            <a:endParaRPr lang="ru-RU" smtClean="0"/>
          </a:p>
        </p:txBody>
      </p:sp>
      <p:sp>
        <p:nvSpPr>
          <p:cNvPr id="47107" name="Номер слайда 3"/>
          <p:cNvSpPr>
            <a:spLocks noGrp="1"/>
          </p:cNvSpPr>
          <p:nvPr>
            <p:ph type="sldNum" sz="quarter" idx="5"/>
          </p:nvPr>
        </p:nvSpPr>
        <p:spPr bwMode="auto">
          <a:noFill/>
          <a:ln>
            <a:miter lim="800000"/>
            <a:headEnd/>
            <a:tailEnd/>
          </a:ln>
        </p:spPr>
        <p:txBody>
          <a:bodyPr/>
          <a:lstStyle/>
          <a:p>
            <a:fld id="{EC9F7AEA-5AA1-4E34-88D7-6E24E7CCADB9}" type="slidenum">
              <a:rPr lang="ru-RU" smtClean="0">
                <a:latin typeface="Arial" charset="0"/>
                <a:cs typeface="Arial" charset="0"/>
              </a:rPr>
              <a:pPr/>
              <a:t>14</a:t>
            </a:fld>
            <a:endParaRPr lang="ru-RU" smtClean="0">
              <a:latin typeface="Arial" charset="0"/>
              <a:cs typeface="Arial" charset="0"/>
            </a:endParaRPr>
          </a:p>
        </p:txBody>
      </p:sp>
    </p:spTree>
    <p:extLst>
      <p:ext uri="{BB962C8B-B14F-4D97-AF65-F5344CB8AC3E}">
        <p14:creationId xmlns:p14="http://schemas.microsoft.com/office/powerpoint/2010/main" val="1183959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Autofit/>
          </a:bodyPr>
          <a:lstStyle/>
          <a:p>
            <a:r>
              <a:rPr kumimoji="1" lang="ru-RU" b="0" i="0" u="none" strike="noStrike" kern="1200" baseline="0" dirty="0" smtClean="0">
                <a:solidFill>
                  <a:schemeClr val="tx1"/>
                </a:solidFill>
                <a:latin typeface="+mn-lt"/>
                <a:ea typeface="Arial" charset="0"/>
                <a:cs typeface="Arial" charset="0"/>
              </a:rPr>
              <a:t>В настоящее время данная концепция быстро развивается и получает все большее признание со стороны ученых и практиков предпринимательства и менеджмента. В частности, некоторые исследователи утверждают, что эта теория ведет к значительным изменениям подходов к пониманию процессов принятия предпринимательских решений на стадии запуска нового бизнес-проекта в условиях неопределенности [</a:t>
            </a:r>
            <a:r>
              <a:rPr kumimoji="1" lang="ru-RU" b="0" i="0" u="none" strike="noStrike" kern="1200" baseline="0" dirty="0" err="1" smtClean="0">
                <a:solidFill>
                  <a:schemeClr val="tx1"/>
                </a:solidFill>
                <a:latin typeface="+mn-lt"/>
                <a:ea typeface="Arial" charset="0"/>
                <a:cs typeface="Arial" charset="0"/>
              </a:rPr>
              <a:t>Perry</a:t>
            </a:r>
            <a:r>
              <a:rPr kumimoji="1" lang="ru-RU" b="0" i="0" u="none" strike="noStrike" kern="1200" baseline="0" dirty="0" smtClean="0">
                <a:solidFill>
                  <a:schemeClr val="tx1"/>
                </a:solidFill>
                <a:latin typeface="+mn-lt"/>
                <a:ea typeface="Arial" charset="0"/>
                <a:cs typeface="Arial" charset="0"/>
              </a:rPr>
              <a:t>, </a:t>
            </a:r>
            <a:r>
              <a:rPr kumimoji="1" lang="ru-RU" b="0" i="0" u="none" strike="noStrike" kern="1200" baseline="0" dirty="0" err="1" smtClean="0">
                <a:solidFill>
                  <a:schemeClr val="tx1"/>
                </a:solidFill>
                <a:latin typeface="+mn-lt"/>
                <a:ea typeface="Arial" charset="0"/>
                <a:cs typeface="Arial" charset="0"/>
              </a:rPr>
              <a:t>Chandler</a:t>
            </a:r>
            <a:r>
              <a:rPr kumimoji="1" lang="ru-RU" b="0" i="0" u="none" strike="noStrike" kern="1200" baseline="0" dirty="0" smtClean="0">
                <a:solidFill>
                  <a:schemeClr val="tx1"/>
                </a:solidFill>
                <a:latin typeface="+mn-lt"/>
                <a:ea typeface="Arial" charset="0"/>
                <a:cs typeface="Arial" charset="0"/>
              </a:rPr>
              <a:t>, </a:t>
            </a:r>
            <a:r>
              <a:rPr kumimoji="1" lang="ru-RU" b="0" i="0" u="none" strike="noStrike" kern="1200" baseline="0" dirty="0" err="1" smtClean="0">
                <a:solidFill>
                  <a:schemeClr val="tx1"/>
                </a:solidFill>
                <a:latin typeface="+mn-lt"/>
                <a:ea typeface="Arial" charset="0"/>
                <a:cs typeface="Arial" charset="0"/>
              </a:rPr>
              <a:t>Markova</a:t>
            </a:r>
            <a:r>
              <a:rPr kumimoji="1" lang="ru-RU" b="0" i="0" u="none" strike="noStrike" kern="1200" baseline="0" dirty="0" smtClean="0">
                <a:solidFill>
                  <a:schemeClr val="tx1"/>
                </a:solidFill>
                <a:latin typeface="+mn-lt"/>
                <a:ea typeface="Arial" charset="0"/>
                <a:cs typeface="Arial" charset="0"/>
              </a:rPr>
              <a:t>, 2012].</a:t>
            </a:r>
          </a:p>
          <a:p>
            <a:r>
              <a:rPr kumimoji="1" lang="ru-RU" b="0" i="0" u="none" strike="noStrike" kern="1200" baseline="0" dirty="0" smtClean="0">
                <a:solidFill>
                  <a:schemeClr val="tx1"/>
                </a:solidFill>
                <a:latin typeface="+mn-lt"/>
                <a:ea typeface="Arial" charset="0"/>
                <a:cs typeface="Arial" charset="0"/>
              </a:rPr>
              <a:t>Отличительные особенности </a:t>
            </a:r>
            <a:r>
              <a:rPr kumimoji="1" lang="ru-RU" b="0" i="0" u="none" strike="noStrike" kern="1200" baseline="0" dirty="0" err="1" smtClean="0">
                <a:solidFill>
                  <a:schemeClr val="tx1"/>
                </a:solidFill>
                <a:latin typeface="+mn-lt"/>
                <a:ea typeface="Arial" charset="0"/>
                <a:cs typeface="Arial" charset="0"/>
              </a:rPr>
              <a:t>эффектуационной</a:t>
            </a:r>
            <a:r>
              <a:rPr kumimoji="1" lang="ru-RU" b="0" i="0" u="none" strike="noStrike" kern="1200" baseline="0" dirty="0" smtClean="0">
                <a:solidFill>
                  <a:schemeClr val="tx1"/>
                </a:solidFill>
                <a:latin typeface="+mn-lt"/>
                <a:ea typeface="Arial" charset="0"/>
                <a:cs typeface="Arial" charset="0"/>
              </a:rPr>
              <a:t> логики в предпринимательском поведении отражены в так называемых принципах </a:t>
            </a:r>
            <a:r>
              <a:rPr kumimoji="1" lang="ru-RU" b="0" i="0" u="none" strike="noStrike" kern="1200" baseline="0" dirty="0" err="1" smtClean="0">
                <a:solidFill>
                  <a:schemeClr val="tx1"/>
                </a:solidFill>
                <a:latin typeface="+mn-lt"/>
                <a:ea typeface="Arial" charset="0"/>
                <a:cs typeface="Arial" charset="0"/>
              </a:rPr>
              <a:t>эффектуации</a:t>
            </a:r>
            <a:r>
              <a:rPr kumimoji="1" lang="ru-RU" b="0" i="0" u="none" strike="noStrike" kern="1200" baseline="0" dirty="0" smtClean="0">
                <a:solidFill>
                  <a:schemeClr val="tx1"/>
                </a:solidFill>
                <a:latin typeface="+mn-lt"/>
                <a:ea typeface="Arial" charset="0"/>
                <a:cs typeface="Arial" charset="0"/>
              </a:rPr>
              <a:t>.</a:t>
            </a:r>
          </a:p>
          <a:p>
            <a:r>
              <a:rPr kumimoji="1" lang="ru-RU" b="0" i="0" u="none" strike="noStrike" kern="1200" baseline="0" dirty="0" smtClean="0">
                <a:solidFill>
                  <a:schemeClr val="tx1"/>
                </a:solidFill>
                <a:latin typeface="+mn-lt"/>
                <a:ea typeface="Arial" charset="0"/>
                <a:cs typeface="Arial" charset="0"/>
              </a:rPr>
              <a:t>Эти принципы опираются на мировоззрение, приобретаемое предпринимателями в ходе создания новых бизнесов, рынков, продуктов. Всего таких принципов пять [Рид и др., 2013, с. 11–12]:</a:t>
            </a:r>
          </a:p>
          <a:p>
            <a:r>
              <a:rPr kumimoji="1" lang="ru-RU" b="0" i="0" u="none" strike="noStrike" kern="1200" baseline="0" dirty="0" smtClean="0">
                <a:solidFill>
                  <a:schemeClr val="tx1"/>
                </a:solidFill>
                <a:latin typeface="+mn-lt"/>
                <a:ea typeface="Arial" charset="0"/>
                <a:cs typeface="Arial" charset="0"/>
              </a:rPr>
              <a:t>1) ≪принцип синицы в руке: начинай с тем, что имеешь≫;</a:t>
            </a:r>
          </a:p>
          <a:p>
            <a:r>
              <a:rPr kumimoji="1" lang="ru-RU" b="0" i="0" u="none" strike="noStrike" kern="1200" baseline="0" dirty="0" smtClean="0">
                <a:solidFill>
                  <a:schemeClr val="tx1"/>
                </a:solidFill>
                <a:latin typeface="+mn-lt"/>
                <a:ea typeface="Arial" charset="0"/>
                <a:cs typeface="Arial" charset="0"/>
              </a:rPr>
              <a:t>2) ≪принцип допустимых потерь: рискуй малым, отделывайся дешево≫;</a:t>
            </a:r>
          </a:p>
          <a:p>
            <a:r>
              <a:rPr kumimoji="1" lang="ru-RU" b="0" i="0" u="none" strike="noStrike" kern="1200" baseline="0" dirty="0" smtClean="0">
                <a:solidFill>
                  <a:schemeClr val="tx1"/>
                </a:solidFill>
                <a:latin typeface="+mn-lt"/>
                <a:ea typeface="Arial" charset="0"/>
                <a:cs typeface="Arial" charset="0"/>
              </a:rPr>
              <a:t>3) ≪принцип лоскутного одеяла: строим партнерские связи≫;</a:t>
            </a:r>
          </a:p>
          <a:p>
            <a:r>
              <a:rPr kumimoji="1" lang="ru-RU" b="0" i="0" u="none" strike="noStrike" kern="1200" baseline="0" dirty="0" smtClean="0">
                <a:solidFill>
                  <a:schemeClr val="tx1"/>
                </a:solidFill>
                <a:latin typeface="+mn-lt"/>
                <a:ea typeface="Arial" charset="0"/>
                <a:cs typeface="Arial" charset="0"/>
              </a:rPr>
              <a:t>4) ≪принцип лимонада: используйте случай≫;</a:t>
            </a:r>
          </a:p>
          <a:p>
            <a:r>
              <a:rPr kumimoji="1" lang="ru-RU" b="0" i="0" u="none" strike="noStrike" kern="1200" baseline="0" dirty="0" smtClean="0">
                <a:solidFill>
                  <a:schemeClr val="tx1"/>
                </a:solidFill>
                <a:latin typeface="+mn-lt"/>
                <a:ea typeface="Arial" charset="0"/>
                <a:cs typeface="Arial" charset="0"/>
              </a:rPr>
              <a:t>5) ≪принцип пилота и самолета: контроль, а не предвидение≫.</a:t>
            </a:r>
          </a:p>
          <a:p>
            <a:r>
              <a:rPr kumimoji="1" lang="ru-RU" b="0" i="0" u="none" strike="noStrike" kern="1200" baseline="0" dirty="0" smtClean="0">
                <a:solidFill>
                  <a:schemeClr val="tx1"/>
                </a:solidFill>
                <a:latin typeface="+mn-lt"/>
                <a:ea typeface="Arial" charset="0"/>
                <a:cs typeface="Arial" charset="0"/>
              </a:rPr>
              <a:t>Существующие исследования в области предпринимательства показывают, что создание новых предприятий или рынков чаще основано на принципах </a:t>
            </a:r>
            <a:r>
              <a:rPr kumimoji="1" lang="ru-RU" b="0" i="0" u="none" strike="noStrike" kern="1200" baseline="0" dirty="0" err="1" smtClean="0">
                <a:solidFill>
                  <a:schemeClr val="tx1"/>
                </a:solidFill>
                <a:latin typeface="+mn-lt"/>
                <a:ea typeface="Arial" charset="0"/>
                <a:cs typeface="Arial" charset="0"/>
              </a:rPr>
              <a:t>эффектуации</a:t>
            </a:r>
            <a:r>
              <a:rPr kumimoji="1" lang="ru-RU" b="0" i="0" u="none" strike="noStrike" kern="1200" baseline="0" dirty="0" smtClean="0">
                <a:solidFill>
                  <a:schemeClr val="tx1"/>
                </a:solidFill>
                <a:latin typeface="+mn-lt"/>
                <a:ea typeface="Arial" charset="0"/>
                <a:cs typeface="Arial" charset="0"/>
              </a:rPr>
              <a:t>, чем на каузативной логике [</a:t>
            </a:r>
            <a:r>
              <a:rPr kumimoji="1" lang="ru-RU" b="0" i="0" u="none" strike="noStrike" kern="1200" baseline="0" dirty="0" err="1" smtClean="0">
                <a:solidFill>
                  <a:schemeClr val="tx1"/>
                </a:solidFill>
                <a:latin typeface="+mn-lt"/>
                <a:ea typeface="Arial" charset="0"/>
                <a:cs typeface="Arial" charset="0"/>
              </a:rPr>
              <a:t>Sarasvathy</a:t>
            </a:r>
            <a:r>
              <a:rPr kumimoji="1" lang="ru-RU" b="0" i="0" u="none" strike="noStrike" kern="1200" baseline="0" dirty="0" smtClean="0">
                <a:solidFill>
                  <a:schemeClr val="tx1"/>
                </a:solidFill>
                <a:latin typeface="+mn-lt"/>
                <a:ea typeface="Arial" charset="0"/>
                <a:cs typeface="Arial" charset="0"/>
              </a:rPr>
              <a:t>, 2008]. Кроме того, </a:t>
            </a:r>
            <a:r>
              <a:rPr kumimoji="1" lang="ru-RU" b="0" i="0" u="none" strike="noStrike" kern="1200" baseline="0" dirty="0" err="1" smtClean="0">
                <a:solidFill>
                  <a:schemeClr val="tx1"/>
                </a:solidFill>
                <a:latin typeface="+mn-lt"/>
                <a:ea typeface="Arial" charset="0"/>
                <a:cs typeface="Arial" charset="0"/>
              </a:rPr>
              <a:t>эффектуационная</a:t>
            </a:r>
            <a:r>
              <a:rPr kumimoji="1" lang="ru-RU" b="0" i="0" u="none" strike="noStrike" kern="1200" baseline="0" dirty="0" smtClean="0">
                <a:solidFill>
                  <a:schemeClr val="tx1"/>
                </a:solidFill>
                <a:latin typeface="+mn-lt"/>
                <a:ea typeface="Arial" charset="0"/>
                <a:cs typeface="Arial" charset="0"/>
              </a:rPr>
              <a:t> логика помогает обнаружить различия в поведении предпринимателей и </a:t>
            </a:r>
            <a:r>
              <a:rPr kumimoji="1" lang="ru-RU" b="0" i="0" u="none" strike="noStrike" kern="1200" baseline="0" dirty="0" err="1" smtClean="0">
                <a:solidFill>
                  <a:schemeClr val="tx1"/>
                </a:solidFill>
                <a:latin typeface="+mn-lt"/>
                <a:ea typeface="Arial" charset="0"/>
                <a:cs typeface="Arial" charset="0"/>
              </a:rPr>
              <a:t>непредпринимателей</a:t>
            </a:r>
            <a:r>
              <a:rPr kumimoji="1" lang="ru-RU" b="0" i="0" u="none" strike="noStrike" kern="1200" baseline="0" dirty="0" smtClean="0">
                <a:solidFill>
                  <a:schemeClr val="tx1"/>
                </a:solidFill>
                <a:latin typeface="+mn-lt"/>
                <a:ea typeface="Arial" charset="0"/>
                <a:cs typeface="Arial" charset="0"/>
              </a:rPr>
              <a:t>, а также между опытными предпринимателями и новичками в процессе принятия решений и в их отношении к риску и неопределенности [</a:t>
            </a:r>
            <a:r>
              <a:rPr kumimoji="1" lang="ru-RU" b="0" i="0" u="none" strike="noStrike" kern="1200" baseline="0" dirty="0" err="1" smtClean="0">
                <a:solidFill>
                  <a:schemeClr val="tx1"/>
                </a:solidFill>
                <a:latin typeface="+mn-lt"/>
                <a:ea typeface="Arial" charset="0"/>
                <a:cs typeface="Arial" charset="0"/>
              </a:rPr>
              <a:t>Soh</a:t>
            </a:r>
            <a:r>
              <a:rPr kumimoji="1" lang="ru-RU" b="0" i="0" u="none" strike="noStrike" kern="1200" baseline="0" dirty="0" smtClean="0">
                <a:solidFill>
                  <a:schemeClr val="tx1"/>
                </a:solidFill>
                <a:latin typeface="+mn-lt"/>
                <a:ea typeface="Arial" charset="0"/>
                <a:cs typeface="Arial" charset="0"/>
              </a:rPr>
              <a:t>, </a:t>
            </a:r>
            <a:r>
              <a:rPr kumimoji="1" lang="ru-RU" b="0" i="0" u="none" strike="noStrike" kern="1200" baseline="0" dirty="0" err="1" smtClean="0">
                <a:solidFill>
                  <a:schemeClr val="tx1"/>
                </a:solidFill>
                <a:latin typeface="+mn-lt"/>
                <a:ea typeface="Arial" charset="0"/>
                <a:cs typeface="Arial" charset="0"/>
              </a:rPr>
              <a:t>Maine</a:t>
            </a:r>
            <a:r>
              <a:rPr kumimoji="1" lang="ru-RU" b="0" i="0" u="none" strike="noStrike" kern="1200" baseline="0" dirty="0" smtClean="0">
                <a:solidFill>
                  <a:schemeClr val="tx1"/>
                </a:solidFill>
                <a:latin typeface="+mn-lt"/>
                <a:ea typeface="Arial" charset="0"/>
                <a:cs typeface="Arial" charset="0"/>
              </a:rPr>
              <a:t>, 2013].</a:t>
            </a:r>
          </a:p>
        </p:txBody>
      </p:sp>
      <p:sp>
        <p:nvSpPr>
          <p:cNvPr id="4" name="Номер слайда 3"/>
          <p:cNvSpPr>
            <a:spLocks noGrp="1"/>
          </p:cNvSpPr>
          <p:nvPr>
            <p:ph type="sldNum" sz="quarter" idx="10"/>
          </p:nvPr>
        </p:nvSpPr>
        <p:spPr/>
        <p:txBody>
          <a:bodyPr/>
          <a:lstStyle/>
          <a:p>
            <a:pPr>
              <a:defRPr/>
            </a:pPr>
            <a:fld id="{A13C7733-6725-4B3F-8016-EC111ACCF80F}" type="slidenum">
              <a:rPr lang="ru-RU" smtClean="0"/>
              <a:pPr>
                <a:defRPr/>
              </a:pPr>
              <a:t>2</a:t>
            </a:fld>
            <a:endParaRPr lang="ru-RU"/>
          </a:p>
        </p:txBody>
      </p:sp>
    </p:spTree>
    <p:extLst>
      <p:ext uri="{BB962C8B-B14F-4D97-AF65-F5344CB8AC3E}">
        <p14:creationId xmlns:p14="http://schemas.microsoft.com/office/powerpoint/2010/main" val="3330129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Образ слайда 1"/>
          <p:cNvSpPr>
            <a:spLocks noGrp="1" noRot="1" noChangeAspect="1" noTextEdit="1"/>
          </p:cNvSpPr>
          <p:nvPr>
            <p:ph type="sldImg"/>
          </p:nvPr>
        </p:nvSpPr>
        <p:spPr bwMode="auto">
          <a:noFill/>
          <a:ln>
            <a:solidFill>
              <a:srgbClr val="000000"/>
            </a:solidFill>
            <a:miter lim="800000"/>
            <a:headEnd/>
            <a:tailEnd/>
          </a:ln>
        </p:spPr>
      </p:sp>
      <p:sp>
        <p:nvSpPr>
          <p:cNvPr id="18434" name="Заметки 2"/>
          <p:cNvSpPr>
            <a:spLocks noGrp="1"/>
          </p:cNvSpPr>
          <p:nvPr>
            <p:ph type="body" idx="1"/>
          </p:nvPr>
        </p:nvSpPr>
        <p:spPr bwMode="auto">
          <a:noFill/>
        </p:spPr>
        <p:txBody>
          <a:bodyPr>
            <a:noAutofit/>
          </a:bodyPr>
          <a:lstStyle/>
          <a:p>
            <a:r>
              <a:rPr kumimoji="1" lang="en-US" kern="1200" dirty="0" smtClean="0">
                <a:solidFill>
                  <a:schemeClr val="tx1"/>
                </a:solidFill>
                <a:effectLst/>
              </a:rPr>
              <a:t>Strategic management and entrepreneurship fields have underlined the importance of planning approach since the 20</a:t>
            </a:r>
            <a:r>
              <a:rPr kumimoji="1" lang="en-US" kern="1200" baseline="30000" dirty="0" smtClean="0">
                <a:solidFill>
                  <a:schemeClr val="tx1"/>
                </a:solidFill>
                <a:effectLst/>
              </a:rPr>
              <a:t>th</a:t>
            </a:r>
            <a:r>
              <a:rPr kumimoji="1" lang="en-US" kern="1200" dirty="0" smtClean="0">
                <a:solidFill>
                  <a:schemeClr val="tx1"/>
                </a:solidFill>
                <a:effectLst/>
              </a:rPr>
              <a:t> century (e.g. </a:t>
            </a:r>
            <a:r>
              <a:rPr kumimoji="1" lang="en-US" kern="1200" dirty="0" err="1" smtClean="0">
                <a:solidFill>
                  <a:schemeClr val="tx1"/>
                </a:solidFill>
                <a:effectLst/>
              </a:rPr>
              <a:t>Ansoff</a:t>
            </a:r>
            <a:r>
              <a:rPr kumimoji="1" lang="en-US" kern="1200" dirty="0" smtClean="0">
                <a:solidFill>
                  <a:schemeClr val="tx1"/>
                </a:solidFill>
                <a:effectLst/>
              </a:rPr>
              <a:t>, 1965; Boyd, 1991; Delmar and Shane, 2003; Gruber, 2007; Robinson and Pearce, 1984). Despite the positive impact of strategic planning on firm performance stressed by researchers, its usefulness has been questioned by number of scholars who criticize formal planning procedures as limiting the venture flexibility and adaptability to unexpected contingencies (Bird, 1988; </a:t>
            </a:r>
            <a:r>
              <a:rPr kumimoji="1" lang="en-US" kern="1200" dirty="0" err="1" smtClean="0">
                <a:solidFill>
                  <a:schemeClr val="tx1"/>
                </a:solidFill>
                <a:effectLst/>
              </a:rPr>
              <a:t>Mintzberg</a:t>
            </a:r>
            <a:r>
              <a:rPr kumimoji="1" lang="en-US" kern="1200" dirty="0" smtClean="0">
                <a:solidFill>
                  <a:schemeClr val="tx1"/>
                </a:solidFill>
                <a:effectLst/>
              </a:rPr>
              <a:t>, 1994). While in strategic management literature the effect of various types of planning is revealed relatively consistently, entrepreneurship field shows inconsistent findings about the planning’s importance for new venture performance so far (</a:t>
            </a:r>
            <a:r>
              <a:rPr kumimoji="1" lang="en-US" kern="1200" dirty="0" err="1" smtClean="0">
                <a:solidFill>
                  <a:schemeClr val="tx1"/>
                </a:solidFill>
                <a:effectLst/>
              </a:rPr>
              <a:t>Osiyevskyy</a:t>
            </a:r>
            <a:r>
              <a:rPr kumimoji="1" lang="en-US" kern="1200" dirty="0" smtClean="0">
                <a:solidFill>
                  <a:schemeClr val="tx1"/>
                </a:solidFill>
                <a:effectLst/>
              </a:rPr>
              <a:t> et al., 2016). Such inconsistency in the studies of planning benefits in entrepreneurship context could affect a broad range of research dedicated to searching alternative explanations of venture success in the field.</a:t>
            </a:r>
            <a:endParaRPr kumimoji="1" lang="ru-RU" kern="1200" dirty="0" smtClean="0">
              <a:solidFill>
                <a:schemeClr val="tx1"/>
              </a:solidFill>
              <a:effectLst/>
            </a:endParaRPr>
          </a:p>
          <a:p>
            <a:r>
              <a:rPr kumimoji="1" lang="en-US" kern="1200" dirty="0" smtClean="0">
                <a:solidFill>
                  <a:schemeClr val="tx1"/>
                </a:solidFill>
                <a:effectLst/>
              </a:rPr>
              <a:t>In the present paper, we examine planning-based decision-making and its alternatives within entrepreneurship field through the relatively recently introduce theoretical lens – effectuation theory (</a:t>
            </a:r>
            <a:r>
              <a:rPr kumimoji="1" lang="en-US" kern="1200" dirty="0" err="1" smtClean="0">
                <a:solidFill>
                  <a:schemeClr val="tx1"/>
                </a:solidFill>
                <a:effectLst/>
              </a:rPr>
              <a:t>Sarasvathy</a:t>
            </a:r>
            <a:r>
              <a:rPr kumimoji="1" lang="en-US" kern="1200" dirty="0" smtClean="0">
                <a:solidFill>
                  <a:schemeClr val="tx1"/>
                </a:solidFill>
                <a:effectLst/>
              </a:rPr>
              <a:t>, 2001). Particularly, we study benefits of the two venture cognitive logics – causation, which is to a large extent planning-based approach, and effectuation, which represents learning and creative approach – for venture performance in different institutional contexts.</a:t>
            </a:r>
            <a:endParaRPr kumimoji="1" lang="ru-RU" kern="1200" dirty="0" smtClean="0">
              <a:solidFill>
                <a:schemeClr val="tx1"/>
              </a:solidFill>
              <a:effectLst/>
            </a:endParaRPr>
          </a:p>
          <a:p>
            <a:r>
              <a:rPr kumimoji="1" lang="en-US" kern="1200" dirty="0" smtClean="0">
                <a:solidFill>
                  <a:schemeClr val="tx1"/>
                </a:solidFill>
                <a:effectLst/>
              </a:rPr>
              <a:t>Bearing in mind the last decades of entrepreneurship field development, one of the new entrepreneurship theories that emerged is effectuation theory. Based on investigation of cognitive processes of successful entrepreneurs and non-entrepreneurs, </a:t>
            </a:r>
            <a:r>
              <a:rPr kumimoji="1" lang="en-US" kern="1200" dirty="0" err="1" smtClean="0">
                <a:solidFill>
                  <a:schemeClr val="tx1"/>
                </a:solidFill>
                <a:effectLst/>
              </a:rPr>
              <a:t>Sarasvathy</a:t>
            </a:r>
            <a:r>
              <a:rPr kumimoji="1" lang="en-US" kern="1200" dirty="0" smtClean="0">
                <a:solidFill>
                  <a:schemeClr val="tx1"/>
                </a:solidFill>
                <a:effectLst/>
              </a:rPr>
              <a:t> (2001; 2008) indicated that expert entrepreneurs are much less inclined to rely on planning patterns during decision-making processes. Proposing two venture cognitive logics, causation (analytical reasoning) and effectuation (analogical reasoning), this theory supposes a great impact of surroundings on entrepreneurs’ decision-making (</a:t>
            </a:r>
            <a:r>
              <a:rPr kumimoji="1" lang="en-US" kern="1200" dirty="0" err="1" smtClean="0">
                <a:solidFill>
                  <a:schemeClr val="tx1"/>
                </a:solidFill>
                <a:effectLst/>
              </a:rPr>
              <a:t>Sarasvathy</a:t>
            </a:r>
            <a:r>
              <a:rPr kumimoji="1" lang="en-US" kern="1200" dirty="0" smtClean="0">
                <a:solidFill>
                  <a:schemeClr val="tx1"/>
                </a:solidFill>
                <a:effectLst/>
              </a:rPr>
              <a:t>, 2001). It has been stated that effectual logic is more beneficial under uncertainty, when plans are not working and it does not make sense to implement analysis and rely on established goals. By uncertainty here we mean individually perceived incapacity to precisely predict something by reason of insufficient knowledge and/or information about external environment (McCann and Vroom, 2015).</a:t>
            </a:r>
            <a:endParaRPr kumimoji="1" lang="ru-RU" kern="1200" dirty="0" smtClean="0">
              <a:solidFill>
                <a:schemeClr val="tx1"/>
              </a:solidFill>
              <a:effectLst/>
            </a:endParaRPr>
          </a:p>
          <a:p>
            <a:r>
              <a:rPr kumimoji="1" lang="en-US" kern="1200" dirty="0" smtClean="0">
                <a:solidFill>
                  <a:schemeClr val="tx1"/>
                </a:solidFill>
                <a:effectLst/>
              </a:rPr>
              <a:t>In the world of modern markets and technologies firms face not only risks and unpredictable changes, but frequently truly ambiguous situations, embodying the ‘</a:t>
            </a:r>
            <a:r>
              <a:rPr kumimoji="1" lang="en-US" kern="1200" dirty="0" err="1" smtClean="0">
                <a:solidFill>
                  <a:schemeClr val="tx1"/>
                </a:solidFill>
                <a:effectLst/>
              </a:rPr>
              <a:t>Knightian</a:t>
            </a:r>
            <a:r>
              <a:rPr kumimoji="1" lang="en-US" kern="1200" dirty="0" smtClean="0">
                <a:solidFill>
                  <a:schemeClr val="tx1"/>
                </a:solidFill>
                <a:effectLst/>
              </a:rPr>
              <a:t> uncertainty’ (Knight, 1921; </a:t>
            </a:r>
            <a:r>
              <a:rPr kumimoji="1" lang="en-US" kern="1200" dirty="0" err="1" smtClean="0">
                <a:solidFill>
                  <a:schemeClr val="tx1"/>
                </a:solidFill>
                <a:effectLst/>
              </a:rPr>
              <a:t>Steensma</a:t>
            </a:r>
            <a:r>
              <a:rPr kumimoji="1" lang="en-US" kern="1200" dirty="0" smtClean="0">
                <a:solidFill>
                  <a:schemeClr val="tx1"/>
                </a:solidFill>
                <a:effectLst/>
              </a:rPr>
              <a:t> et al., 2000). In entrepreneurship context the role of uncertainty becomes even more pronounced, because of the novelty of entrepreneurial actions: starting new ventures, launching new products and entering new markets (McMullen and Shepherd, 2006). We need to try to better understand the entrepreneurs’ reasoning behind venture creation in uncertain environments, as understanding of entrepreneur’s decision-making under uncertainty helps to learn more about the ways they organize their actions (Alvarez 2007; Alvarez and Barney 2005). </a:t>
            </a:r>
            <a:endParaRPr kumimoji="1" lang="ru-RU" kern="1200" dirty="0" smtClean="0">
              <a:solidFill>
                <a:schemeClr val="tx1"/>
              </a:solidFill>
              <a:effectLst/>
            </a:endParaRPr>
          </a:p>
          <a:p>
            <a:r>
              <a:rPr kumimoji="1" lang="en-US" kern="1200" dirty="0" smtClean="0">
                <a:solidFill>
                  <a:schemeClr val="tx1"/>
                </a:solidFill>
                <a:effectLst/>
              </a:rPr>
              <a:t>Since its introduction, the effectuation theory stresses the substantial role of uncertain context in entrepreneurial decision-making (</a:t>
            </a:r>
            <a:r>
              <a:rPr kumimoji="1" lang="en-US" kern="1200" dirty="0" err="1" smtClean="0">
                <a:solidFill>
                  <a:schemeClr val="tx1"/>
                </a:solidFill>
                <a:effectLst/>
              </a:rPr>
              <a:t>Sarasvathy</a:t>
            </a:r>
            <a:r>
              <a:rPr kumimoji="1" lang="en-US" kern="1200" dirty="0" smtClean="0">
                <a:solidFill>
                  <a:schemeClr val="tx1"/>
                </a:solidFill>
                <a:effectLst/>
              </a:rPr>
              <a:t>, 2001). In truly unpredictable and uncertain settings rational approach to decision-making does not work anymore. Planning-based logic has some limitations in such contexts as it works predominantly with past predictions that can be a base for future decision only in stable and predictable environment (</a:t>
            </a:r>
            <a:r>
              <a:rPr kumimoji="1" lang="en-US" kern="1200" dirty="0" err="1" smtClean="0">
                <a:solidFill>
                  <a:schemeClr val="tx1"/>
                </a:solidFill>
                <a:effectLst/>
              </a:rPr>
              <a:t>Reymen</a:t>
            </a:r>
            <a:r>
              <a:rPr kumimoji="1" lang="en-US" kern="1200" dirty="0" smtClean="0">
                <a:solidFill>
                  <a:schemeClr val="tx1"/>
                </a:solidFill>
                <a:effectLst/>
              </a:rPr>
              <a:t> et al., 2015). Effectuation in turn does not request any prediction; it tries to shape the future by controlling those elements that can be monitored (Engel et al., 2014). Introducing effectuation as an alternative venture cognitive logic, </a:t>
            </a:r>
            <a:r>
              <a:rPr kumimoji="1" lang="en-US" kern="1200" dirty="0" err="1" smtClean="0">
                <a:solidFill>
                  <a:schemeClr val="tx1"/>
                </a:solidFill>
                <a:effectLst/>
              </a:rPr>
              <a:t>Sarasvathy</a:t>
            </a:r>
            <a:r>
              <a:rPr kumimoji="1" lang="en-US" kern="1200" dirty="0" smtClean="0">
                <a:solidFill>
                  <a:schemeClr val="tx1"/>
                </a:solidFill>
                <a:effectLst/>
              </a:rPr>
              <a:t> (2001) does not portray it as a better or more beneficial approach to decision-making in all contexts. Alternatively, effectual logic brings benefits under uncertainty while causal logic is relevant when context is stable; moreover, they both may be used simultaneously or serially (</a:t>
            </a:r>
            <a:r>
              <a:rPr kumimoji="1" lang="en-US" kern="1200" dirty="0" err="1" smtClean="0">
                <a:solidFill>
                  <a:schemeClr val="tx1"/>
                </a:solidFill>
                <a:effectLst/>
              </a:rPr>
              <a:t>Reymen</a:t>
            </a:r>
            <a:r>
              <a:rPr kumimoji="1" lang="en-US" kern="1200" dirty="0" smtClean="0">
                <a:solidFill>
                  <a:schemeClr val="tx1"/>
                </a:solidFill>
                <a:effectLst/>
              </a:rPr>
              <a:t> et al., 2015; </a:t>
            </a:r>
            <a:r>
              <a:rPr kumimoji="1" lang="en-US" kern="1200" dirty="0" err="1" smtClean="0">
                <a:solidFill>
                  <a:schemeClr val="tx1"/>
                </a:solidFill>
                <a:effectLst/>
              </a:rPr>
              <a:t>Sarasvathy</a:t>
            </a:r>
            <a:r>
              <a:rPr kumimoji="1" lang="en-US" kern="1200" dirty="0" smtClean="0">
                <a:solidFill>
                  <a:schemeClr val="tx1"/>
                </a:solidFill>
                <a:effectLst/>
              </a:rPr>
              <a:t>, 2001). </a:t>
            </a:r>
            <a:endParaRPr kumimoji="1" lang="ru-RU" kern="1200" dirty="0" smtClean="0">
              <a:solidFill>
                <a:schemeClr val="tx1"/>
              </a:solidFill>
              <a:effectLst/>
            </a:endParaRPr>
          </a:p>
          <a:p>
            <a:r>
              <a:rPr kumimoji="1" lang="en-US" kern="1200" dirty="0" smtClean="0">
                <a:solidFill>
                  <a:schemeClr val="tx1"/>
                </a:solidFill>
                <a:effectLst/>
              </a:rPr>
              <a:t>Both effectual and causal logics have been investigated in their relation to new venture performance in a few studies (</a:t>
            </a:r>
            <a:r>
              <a:rPr kumimoji="1" lang="en-US" kern="1200" dirty="0" err="1" smtClean="0">
                <a:solidFill>
                  <a:schemeClr val="tx1"/>
                </a:solidFill>
                <a:effectLst/>
              </a:rPr>
              <a:t>Cai</a:t>
            </a:r>
            <a:r>
              <a:rPr kumimoji="1" lang="en-US" kern="1200" dirty="0" smtClean="0">
                <a:solidFill>
                  <a:schemeClr val="tx1"/>
                </a:solidFill>
                <a:effectLst/>
              </a:rPr>
              <a:t> et al., 2014; Read et al., 2009; </a:t>
            </a:r>
            <a:r>
              <a:rPr kumimoji="1" lang="en-US" kern="1200" dirty="0" err="1" smtClean="0">
                <a:solidFill>
                  <a:schemeClr val="tx1"/>
                </a:solidFill>
                <a:effectLst/>
              </a:rPr>
              <a:t>Smolka</a:t>
            </a:r>
            <a:r>
              <a:rPr kumimoji="1" lang="en-US" kern="1200" dirty="0" smtClean="0">
                <a:solidFill>
                  <a:schemeClr val="tx1"/>
                </a:solidFill>
                <a:effectLst/>
              </a:rPr>
              <a:t> et al., 2015). These studies found the positive impact of effectuation and causation on venture performance. However, it is still unclear if these results are stable across different contexts. By estimating venture cognitive logic-performance link in different institutional settings, we are trying to show that the association between venture cognitive logic and firm performance may vary across different environments. Furthermore, we investigate the performance implications of venture cognitive logic on the sample of new ventures created by student entrepreneurs, supposedly not the experts in decision-making. Dew et al. (2009: 294) named as experts those entrepreneurs who ‘either as individuals or as part of a team, have founded one or more companies, remained with at least one company that they founded for more than ten years and taken it public’. As effectuation theory originally corresponded to expertise in decision-logic (</a:t>
            </a:r>
            <a:r>
              <a:rPr kumimoji="1" lang="en-US" kern="1200" dirty="0" err="1" smtClean="0">
                <a:solidFill>
                  <a:schemeClr val="tx1"/>
                </a:solidFill>
                <a:effectLst/>
              </a:rPr>
              <a:t>Sarasvathy</a:t>
            </a:r>
            <a:r>
              <a:rPr kumimoji="1" lang="en-US" kern="1200" dirty="0" smtClean="0">
                <a:solidFill>
                  <a:schemeClr val="tx1"/>
                </a:solidFill>
                <a:effectLst/>
              </a:rPr>
              <a:t>, 2001), it has not avoided criticism. For example, Baron (2009) speculated that effectual logic should not be perceived as only a consequence of experience, as it may be part of ordinary human reasoning. With this, we also add to the research stream that examines effectuation in relation to cognitive processes of non-experienced entrepreneurs (e.g., Engel et al., 2014; </a:t>
            </a:r>
            <a:r>
              <a:rPr kumimoji="1" lang="en-US" kern="1200" dirty="0" err="1" smtClean="0">
                <a:solidFill>
                  <a:schemeClr val="tx1"/>
                </a:solidFill>
                <a:effectLst/>
              </a:rPr>
              <a:t>Politis</a:t>
            </a:r>
            <a:r>
              <a:rPr kumimoji="1" lang="en-US" kern="1200" dirty="0" smtClean="0">
                <a:solidFill>
                  <a:schemeClr val="tx1"/>
                </a:solidFill>
                <a:effectLst/>
              </a:rPr>
              <a:t> et al., 2012; </a:t>
            </a:r>
            <a:r>
              <a:rPr kumimoji="1" lang="en-US" kern="1200" dirty="0" err="1" smtClean="0">
                <a:solidFill>
                  <a:schemeClr val="tx1"/>
                </a:solidFill>
                <a:effectLst/>
              </a:rPr>
              <a:t>Shirokova</a:t>
            </a:r>
            <a:r>
              <a:rPr kumimoji="1" lang="en-US" kern="1200" dirty="0" smtClean="0">
                <a:solidFill>
                  <a:schemeClr val="tx1"/>
                </a:solidFill>
                <a:effectLst/>
              </a:rPr>
              <a:t> et al., 2014). Moreover, Engel and co-authors (2014) revealed that effectuation theory is applicable to novices who in uncertain circumstances may rely not on experience but on confidence in own actions (i.e., self-efficacy).</a:t>
            </a:r>
            <a:endParaRPr kumimoji="1" lang="ru-RU" kern="1200" dirty="0" smtClean="0">
              <a:solidFill>
                <a:schemeClr val="tx1"/>
              </a:solidFill>
              <a:effectLst/>
            </a:endParaRPr>
          </a:p>
          <a:p>
            <a:r>
              <a:rPr kumimoji="1" lang="en-US" kern="1200" dirty="0" smtClean="0">
                <a:solidFill>
                  <a:schemeClr val="tx1"/>
                </a:solidFill>
                <a:effectLst/>
              </a:rPr>
              <a:t>In the current research, we are trying to validate that belief in effectuation as in a set of heuristics that give additional benefits particular in uncertain environment. We also follow calls from previous studies on examining under what circumstances effectual and causal logics will be more beneficial (</a:t>
            </a:r>
            <a:r>
              <a:rPr kumimoji="1" lang="en-US" kern="1200" dirty="0" err="1" smtClean="0">
                <a:solidFill>
                  <a:schemeClr val="tx1"/>
                </a:solidFill>
                <a:effectLst/>
              </a:rPr>
              <a:t>Sarasvathy</a:t>
            </a:r>
            <a:r>
              <a:rPr kumimoji="1" lang="en-US" kern="1200" dirty="0" smtClean="0">
                <a:solidFill>
                  <a:schemeClr val="tx1"/>
                </a:solidFill>
                <a:effectLst/>
              </a:rPr>
              <a:t>, 2001; </a:t>
            </a:r>
            <a:r>
              <a:rPr kumimoji="1" lang="en-US" kern="1200" dirty="0" err="1" smtClean="0">
                <a:solidFill>
                  <a:schemeClr val="tx1"/>
                </a:solidFill>
                <a:effectLst/>
              </a:rPr>
              <a:t>Smolka</a:t>
            </a:r>
            <a:r>
              <a:rPr kumimoji="1" lang="en-US" kern="1200" dirty="0" smtClean="0">
                <a:solidFill>
                  <a:schemeClr val="tx1"/>
                </a:solidFill>
                <a:effectLst/>
              </a:rPr>
              <a:t> et al., 2015). As a number of research indicate positive impact of the various aspects of planning-based approach on performance of new ventures and small and medium enterprises (e.g. Delmar and Shane, 2004; Gruber, 2007; </a:t>
            </a:r>
            <a:r>
              <a:rPr kumimoji="1" lang="en-US" kern="1200" dirty="0" err="1" smtClean="0">
                <a:solidFill>
                  <a:schemeClr val="tx1"/>
                </a:solidFill>
                <a:effectLst/>
              </a:rPr>
              <a:t>Osiyevskyy</a:t>
            </a:r>
            <a:r>
              <a:rPr kumimoji="1" lang="en-US" kern="1200" dirty="0" smtClean="0">
                <a:solidFill>
                  <a:schemeClr val="tx1"/>
                </a:solidFill>
                <a:effectLst/>
              </a:rPr>
              <a:t> et al., 2013), causal logic definitely gives positive effect on venture performance. Moreover, the dataset for the present study consists of firms founded by student entrepreneurs, who traditionally were taught to implement rational planning procedures and exploitation processes (</a:t>
            </a:r>
            <a:r>
              <a:rPr kumimoji="1" lang="en-US" kern="1200" dirty="0" err="1" smtClean="0">
                <a:solidFill>
                  <a:schemeClr val="tx1"/>
                </a:solidFill>
                <a:effectLst/>
              </a:rPr>
              <a:t>Blenker</a:t>
            </a:r>
            <a:r>
              <a:rPr kumimoji="1" lang="en-US" kern="1200" dirty="0" smtClean="0">
                <a:solidFill>
                  <a:schemeClr val="tx1"/>
                </a:solidFill>
                <a:effectLst/>
              </a:rPr>
              <a:t> et al., 2011; </a:t>
            </a:r>
            <a:r>
              <a:rPr kumimoji="1" lang="en-US" kern="1200" dirty="0" err="1" smtClean="0">
                <a:solidFill>
                  <a:schemeClr val="tx1"/>
                </a:solidFill>
                <a:effectLst/>
              </a:rPr>
              <a:t>Fayolle</a:t>
            </a:r>
            <a:r>
              <a:rPr kumimoji="1" lang="en-US" kern="1200" dirty="0" smtClean="0">
                <a:solidFill>
                  <a:schemeClr val="tx1"/>
                </a:solidFill>
                <a:effectLst/>
              </a:rPr>
              <a:t>, 2013). Therefore, student entrepreneurs may be more prone to causation in their decision-making processes, and they are supposed to follow planning pattern to gain finance and legitimacy for their ventures. The importance of effectual principles separately and as a whole effectuation construct has also been proven by number of studies (</a:t>
            </a:r>
            <a:r>
              <a:rPr kumimoji="1" lang="en-US" kern="1200" dirty="0" err="1" smtClean="0">
                <a:solidFill>
                  <a:schemeClr val="tx1"/>
                </a:solidFill>
                <a:effectLst/>
              </a:rPr>
              <a:t>Cai</a:t>
            </a:r>
            <a:r>
              <a:rPr kumimoji="1" lang="en-US" kern="1200" dirty="0" smtClean="0">
                <a:solidFill>
                  <a:schemeClr val="tx1"/>
                </a:solidFill>
                <a:effectLst/>
              </a:rPr>
              <a:t> et al., 2014; </a:t>
            </a:r>
            <a:r>
              <a:rPr kumimoji="1" lang="en-US" kern="1200" dirty="0" err="1" smtClean="0">
                <a:solidFill>
                  <a:schemeClr val="tx1"/>
                </a:solidFill>
                <a:effectLst/>
              </a:rPr>
              <a:t>Eijdenberg</a:t>
            </a:r>
            <a:r>
              <a:rPr kumimoji="1" lang="en-US" kern="1200" dirty="0" smtClean="0">
                <a:solidFill>
                  <a:schemeClr val="tx1"/>
                </a:solidFill>
                <a:effectLst/>
              </a:rPr>
              <a:t> et al., 2015; Read et al., 2009; </a:t>
            </a:r>
            <a:r>
              <a:rPr kumimoji="1" lang="en-US" kern="1200" dirty="0" err="1" smtClean="0">
                <a:solidFill>
                  <a:schemeClr val="tx1"/>
                </a:solidFill>
                <a:effectLst/>
              </a:rPr>
              <a:t>Smolka</a:t>
            </a:r>
            <a:r>
              <a:rPr kumimoji="1" lang="en-US" kern="1200" dirty="0" smtClean="0">
                <a:solidFill>
                  <a:schemeClr val="tx1"/>
                </a:solidFill>
                <a:effectLst/>
              </a:rPr>
              <a:t> et al., 2015). Effectuation as a new way of entrepreneurial thinking is more applicable in turbulent and uncertain conditions, but causation still might matter as well in other settings. Therefore, we still believe in importance of planning-based logic under particular circumstances and try to address the following questions: </a:t>
            </a:r>
            <a:r>
              <a:rPr kumimoji="1" lang="en-US" i="1" kern="1200" dirty="0" smtClean="0">
                <a:solidFill>
                  <a:schemeClr val="tx1"/>
                </a:solidFill>
                <a:effectLst/>
              </a:rPr>
              <a:t>How does venture cognitive logic relate to venture performance? Is the association between venture cognitive logic and venture performance contingent upon the characteristics of the institutional environment?</a:t>
            </a:r>
            <a:endParaRPr kumimoji="1" lang="ru-RU" kern="1200" dirty="0" smtClean="0">
              <a:solidFill>
                <a:schemeClr val="tx1"/>
              </a:solidFill>
              <a:effectLst/>
            </a:endParaRPr>
          </a:p>
          <a:p>
            <a:r>
              <a:rPr kumimoji="1" lang="en-US" kern="1200" dirty="0" smtClean="0">
                <a:solidFill>
                  <a:schemeClr val="tx1"/>
                </a:solidFill>
                <a:effectLst/>
              </a:rPr>
              <a:t>Correspondingly, the current study explores the link between venture cognitive logic and performance of ventures in different institutional contexts. We develop and test a number of hypotheses on large international database of student ventures from 27 countries. We analyze hypothesized theoretical model utilizing data from the 2013/2014 Global University Entrepreneurial Spirit Students’ Survey (GUESSS), selecting only active founders from the entire sample, which counted for 4413 ventures for analysis.</a:t>
            </a:r>
            <a:endParaRPr kumimoji="1" lang="ru-RU" kern="1200" dirty="0" smtClean="0">
              <a:solidFill>
                <a:schemeClr val="tx1"/>
              </a:solidFill>
              <a:effectLst/>
            </a:endParaRPr>
          </a:p>
          <a:p>
            <a:r>
              <a:rPr kumimoji="1" lang="en-US" kern="1200" dirty="0" smtClean="0">
                <a:solidFill>
                  <a:schemeClr val="tx1"/>
                </a:solidFill>
                <a:effectLst/>
              </a:rPr>
              <a:t>With this study, we contribute to entrepreneurship literature by showing that planning-based decision-making to venture creation is still having its advantages in stable and developed environments. Additionally, we corroborate empirically the effectuation theory by showing that combination of causal and effectual logic may be more beneficial than either of the approaches, and proportion of their principles should change depending on the level of institutional development. By combining two different theories here – effectuation and institutional theory – we open new promising direction for future research calling to pay attention not only to internal world of entrepreneurial decisions but also to external factors shaping the surroundings around.</a:t>
            </a:r>
            <a:endParaRPr lang="ru-RU" dirty="0" smtClean="0"/>
          </a:p>
        </p:txBody>
      </p:sp>
      <p:sp>
        <p:nvSpPr>
          <p:cNvPr id="18435" name="Номер слайда 3"/>
          <p:cNvSpPr>
            <a:spLocks noGrp="1"/>
          </p:cNvSpPr>
          <p:nvPr>
            <p:ph type="sldNum" sz="quarter" idx="5"/>
          </p:nvPr>
        </p:nvSpPr>
        <p:spPr bwMode="auto">
          <a:noFill/>
          <a:ln>
            <a:miter lim="800000"/>
            <a:headEnd/>
            <a:tailEnd/>
          </a:ln>
        </p:spPr>
        <p:txBody>
          <a:bodyPr/>
          <a:lstStyle/>
          <a:p>
            <a:fld id="{5B430ECF-1F1D-41BA-8146-0D6EDEDE2926}" type="slidenum">
              <a:rPr lang="ru-RU" smtClean="0">
                <a:latin typeface="Arial" charset="0"/>
                <a:cs typeface="Arial" charset="0"/>
              </a:rPr>
              <a:pPr/>
              <a:t>3</a:t>
            </a:fld>
            <a:endParaRPr lang="ru-RU" smtClean="0">
              <a:latin typeface="Arial" charset="0"/>
              <a:cs typeface="Arial" charset="0"/>
            </a:endParaRPr>
          </a:p>
        </p:txBody>
      </p:sp>
    </p:spTree>
    <p:extLst>
      <p:ext uri="{BB962C8B-B14F-4D97-AF65-F5344CB8AC3E}">
        <p14:creationId xmlns:p14="http://schemas.microsoft.com/office/powerpoint/2010/main" val="2008863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Образ слайда 1"/>
          <p:cNvSpPr>
            <a:spLocks noGrp="1" noRot="1" noChangeAspect="1" noTextEdit="1"/>
          </p:cNvSpPr>
          <p:nvPr>
            <p:ph type="sldImg"/>
          </p:nvPr>
        </p:nvSpPr>
        <p:spPr bwMode="auto">
          <a:noFill/>
          <a:ln>
            <a:solidFill>
              <a:srgbClr val="000000"/>
            </a:solidFill>
            <a:miter lim="800000"/>
            <a:headEnd/>
            <a:tailEnd/>
          </a:ln>
        </p:spPr>
      </p:sp>
      <p:sp>
        <p:nvSpPr>
          <p:cNvPr id="20482" name="Заметки 2"/>
          <p:cNvSpPr>
            <a:spLocks noGrp="1"/>
          </p:cNvSpPr>
          <p:nvPr>
            <p:ph type="body" idx="1"/>
          </p:nvPr>
        </p:nvSpPr>
        <p:spPr bwMode="auto">
          <a:noFill/>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kumimoji="1" lang="ru-RU" sz="1200" kern="1200" dirty="0" smtClean="0">
              <a:solidFill>
                <a:schemeClr val="tx1"/>
              </a:solidFill>
              <a:effectLst/>
              <a:latin typeface="+mn-lt"/>
              <a:ea typeface="Arial" charset="0"/>
              <a:cs typeface="Arial" charset="0"/>
            </a:endParaRPr>
          </a:p>
        </p:txBody>
      </p:sp>
      <p:sp>
        <p:nvSpPr>
          <p:cNvPr id="20483" name="Номер слайда 3"/>
          <p:cNvSpPr>
            <a:spLocks noGrp="1"/>
          </p:cNvSpPr>
          <p:nvPr>
            <p:ph type="sldNum" sz="quarter" idx="5"/>
          </p:nvPr>
        </p:nvSpPr>
        <p:spPr bwMode="auto">
          <a:noFill/>
          <a:ln>
            <a:miter lim="800000"/>
            <a:headEnd/>
            <a:tailEnd/>
          </a:ln>
        </p:spPr>
        <p:txBody>
          <a:bodyPr/>
          <a:lstStyle/>
          <a:p>
            <a:fld id="{EC65DBFE-1C15-4FFF-977B-C4A8B0360545}" type="slidenum">
              <a:rPr lang="ru-RU" smtClean="0">
                <a:latin typeface="Arial" charset="0"/>
                <a:cs typeface="Arial" charset="0"/>
              </a:rPr>
              <a:pPr/>
              <a:t>4</a:t>
            </a:fld>
            <a:endParaRPr lang="ru-RU" smtClean="0">
              <a:latin typeface="Arial" charset="0"/>
              <a:cs typeface="Arial" charset="0"/>
            </a:endParaRPr>
          </a:p>
        </p:txBody>
      </p:sp>
    </p:spTree>
    <p:extLst>
      <p:ext uri="{BB962C8B-B14F-4D97-AF65-F5344CB8AC3E}">
        <p14:creationId xmlns:p14="http://schemas.microsoft.com/office/powerpoint/2010/main" val="2073393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Образ слайда 1"/>
          <p:cNvSpPr>
            <a:spLocks noGrp="1" noRot="1" noChangeAspect="1" noTextEdit="1"/>
          </p:cNvSpPr>
          <p:nvPr>
            <p:ph type="sldImg"/>
          </p:nvPr>
        </p:nvSpPr>
        <p:spPr bwMode="auto">
          <a:noFill/>
          <a:ln>
            <a:solidFill>
              <a:srgbClr val="000000"/>
            </a:solidFill>
            <a:miter lim="800000"/>
            <a:headEnd/>
            <a:tailEnd/>
          </a:ln>
        </p:spPr>
      </p:sp>
      <p:sp>
        <p:nvSpPr>
          <p:cNvPr id="22530" name="Заметки 2"/>
          <p:cNvSpPr>
            <a:spLocks noGrp="1"/>
          </p:cNvSpPr>
          <p:nvPr>
            <p:ph type="body" idx="1"/>
          </p:nvPr>
        </p:nvSpPr>
        <p:spPr bwMode="auto">
          <a:xfrm>
            <a:off x="368660" y="4476749"/>
            <a:ext cx="6120680" cy="5177407"/>
          </a:xfrm>
          <a:noFill/>
        </p:spPr>
        <p:txBody>
          <a:bodyPr>
            <a:noAutofit/>
          </a:bodyPr>
          <a:lstStyle/>
          <a:p>
            <a:r>
              <a:rPr kumimoji="1" lang="en-US" b="1" kern="1200" dirty="0" smtClean="0">
                <a:solidFill>
                  <a:schemeClr val="tx1"/>
                </a:solidFill>
                <a:effectLst/>
                <a:latin typeface="+mn-lt"/>
                <a:ea typeface="Arial" charset="0"/>
                <a:cs typeface="Arial" charset="0"/>
              </a:rPr>
              <a:t>Theoretical background</a:t>
            </a:r>
          </a:p>
          <a:p>
            <a:r>
              <a:rPr kumimoji="1" lang="en-US" kern="1200" dirty="0" smtClean="0">
                <a:solidFill>
                  <a:schemeClr val="tx1"/>
                </a:solidFill>
                <a:effectLst/>
                <a:latin typeface="+mn-lt"/>
                <a:ea typeface="Arial" charset="0"/>
                <a:cs typeface="Arial" charset="0"/>
              </a:rPr>
              <a:t>Entrepreneurial ventures are supposed to operate “under conditions of uncertainty” (Alvarez and Barney, 2005: 788). Apart from risk, uncertainty refers to unpredictable context, when in the absence of knowledge it is impossible to predict reaction of external environment to entrepreneurial actions (</a:t>
            </a:r>
            <a:r>
              <a:rPr kumimoji="1" lang="en-US" kern="1200" dirty="0" err="1" smtClean="0">
                <a:solidFill>
                  <a:schemeClr val="tx1"/>
                </a:solidFill>
                <a:effectLst/>
                <a:latin typeface="+mn-lt"/>
                <a:ea typeface="Arial" charset="0"/>
                <a:cs typeface="Arial" charset="0"/>
              </a:rPr>
              <a:t>McKelvie</a:t>
            </a:r>
            <a:r>
              <a:rPr kumimoji="1" lang="en-US" kern="1200" dirty="0" smtClean="0">
                <a:solidFill>
                  <a:schemeClr val="tx1"/>
                </a:solidFill>
                <a:effectLst/>
                <a:latin typeface="+mn-lt"/>
                <a:ea typeface="Arial" charset="0"/>
                <a:cs typeface="Arial" charset="0"/>
              </a:rPr>
              <a:t> et al., 2011). The uncertain context is the pivotal aspect that differentiates entrepreneurial decision-making logic from non-entrepreneurial, which appear under risk (Alvarez and Barney, 2005). Formal planning, control and analysis are perceived as key tools to reduce uncertainty. These instruments work only with the presence of relevant and sufficient information and assumption about future predictability. In reality there are a plenty of factors that may influence market development and business environment. Therefore, benefits from using planning-based approach may be limited (</a:t>
            </a:r>
            <a:r>
              <a:rPr kumimoji="1" lang="en-US" kern="1200" dirty="0" err="1" smtClean="0">
                <a:solidFill>
                  <a:schemeClr val="tx1"/>
                </a:solidFill>
                <a:effectLst/>
                <a:latin typeface="+mn-lt"/>
                <a:ea typeface="Arial" charset="0"/>
                <a:cs typeface="Arial" charset="0"/>
              </a:rPr>
              <a:t>Brinckmann</a:t>
            </a:r>
            <a:r>
              <a:rPr kumimoji="1" lang="en-US" kern="1200" dirty="0" smtClean="0">
                <a:solidFill>
                  <a:schemeClr val="tx1"/>
                </a:solidFill>
                <a:effectLst/>
                <a:latin typeface="+mn-lt"/>
                <a:ea typeface="Arial" charset="0"/>
                <a:cs typeface="Arial" charset="0"/>
              </a:rPr>
              <a:t> et al., 2010; </a:t>
            </a:r>
            <a:r>
              <a:rPr kumimoji="1" lang="en-US" kern="1200" dirty="0" err="1" smtClean="0">
                <a:solidFill>
                  <a:schemeClr val="tx1"/>
                </a:solidFill>
                <a:effectLst/>
                <a:latin typeface="+mn-lt"/>
                <a:ea typeface="Arial" charset="0"/>
                <a:cs typeface="Arial" charset="0"/>
              </a:rPr>
              <a:t>Chwolka</a:t>
            </a:r>
            <a:r>
              <a:rPr kumimoji="1" lang="en-US" kern="1200" dirty="0" smtClean="0">
                <a:solidFill>
                  <a:schemeClr val="tx1"/>
                </a:solidFill>
                <a:effectLst/>
                <a:latin typeface="+mn-lt"/>
                <a:ea typeface="Arial" charset="0"/>
                <a:cs typeface="Arial" charset="0"/>
              </a:rPr>
              <a:t> and </a:t>
            </a:r>
            <a:r>
              <a:rPr kumimoji="1" lang="en-US" kern="1200" dirty="0" err="1" smtClean="0">
                <a:solidFill>
                  <a:schemeClr val="tx1"/>
                </a:solidFill>
                <a:effectLst/>
                <a:latin typeface="+mn-lt"/>
                <a:ea typeface="Arial" charset="0"/>
                <a:cs typeface="Arial" charset="0"/>
              </a:rPr>
              <a:t>Raith</a:t>
            </a:r>
            <a:r>
              <a:rPr kumimoji="1" lang="en-US" kern="1200" dirty="0" smtClean="0">
                <a:solidFill>
                  <a:schemeClr val="tx1"/>
                </a:solidFill>
                <a:effectLst/>
                <a:latin typeface="+mn-lt"/>
                <a:ea typeface="Arial" charset="0"/>
                <a:cs typeface="Arial" charset="0"/>
              </a:rPr>
              <a:t>, 2012). Alternatively, more creative decision-making approaches such as effectuation may bring advantages created ventures under conditions of uncertainty (Alvarez and Barney, 2005).</a:t>
            </a:r>
            <a:endParaRPr kumimoji="1" lang="ru-RU" kern="1200" dirty="0" smtClean="0">
              <a:solidFill>
                <a:schemeClr val="tx1"/>
              </a:solidFill>
              <a:effectLst/>
              <a:latin typeface="+mn-lt"/>
              <a:ea typeface="Arial" charset="0"/>
              <a:cs typeface="Arial" charset="0"/>
            </a:endParaRPr>
          </a:p>
          <a:p>
            <a:r>
              <a:rPr kumimoji="1" lang="en-US" kern="1200" dirty="0" smtClean="0">
                <a:solidFill>
                  <a:schemeClr val="tx1"/>
                </a:solidFill>
                <a:effectLst/>
                <a:latin typeface="+mn-lt"/>
                <a:ea typeface="Arial" charset="0"/>
                <a:cs typeface="Arial" charset="0"/>
              </a:rPr>
              <a:t>Causal decision-making contains definitely much more in itself than rationality and planning logic. However, we review of pros and cons of causation by focusing on planning pattern mostly as it is the most investigated and developed part of decision-making processes in both management and entrepreneurship. Furthermore, marketing efforts and competitive analysis cannot be done without careful planning. So, planning activities cover all the actions within causal decision-making, which is planning-based logic (</a:t>
            </a:r>
            <a:r>
              <a:rPr kumimoji="1" lang="en-US" kern="1200" dirty="0" err="1" smtClean="0">
                <a:solidFill>
                  <a:schemeClr val="tx1"/>
                </a:solidFill>
                <a:effectLst/>
                <a:latin typeface="+mn-lt"/>
                <a:ea typeface="Arial" charset="0"/>
                <a:cs typeface="Arial" charset="0"/>
              </a:rPr>
              <a:t>Reymen</a:t>
            </a:r>
            <a:r>
              <a:rPr kumimoji="1" lang="en-US" kern="1200" dirty="0" smtClean="0">
                <a:solidFill>
                  <a:schemeClr val="tx1"/>
                </a:solidFill>
                <a:effectLst/>
                <a:latin typeface="+mn-lt"/>
                <a:ea typeface="Arial" charset="0"/>
                <a:cs typeface="Arial" charset="0"/>
              </a:rPr>
              <a:t> et al., 2015), and that is why we pay greater attention to it.</a:t>
            </a:r>
            <a:endParaRPr kumimoji="1" lang="ru-RU" kern="1200" dirty="0" smtClean="0">
              <a:solidFill>
                <a:schemeClr val="tx1"/>
              </a:solidFill>
              <a:effectLst/>
              <a:latin typeface="+mn-lt"/>
              <a:ea typeface="Arial" charset="0"/>
              <a:cs typeface="Arial" charset="0"/>
            </a:endParaRPr>
          </a:p>
          <a:p>
            <a:r>
              <a:rPr kumimoji="1" lang="en-US" kern="1200" dirty="0" smtClean="0">
                <a:solidFill>
                  <a:schemeClr val="tx1"/>
                </a:solidFill>
                <a:effectLst/>
                <a:latin typeface="+mn-lt"/>
                <a:ea typeface="Arial" charset="0"/>
                <a:cs typeface="Arial" charset="0"/>
              </a:rPr>
              <a:t>While formal business planning activities and procedures have been investigated by management and entrepreneurship scholars for decades, alternative approaches in both fields nowadays attract much more attention. It doesn’t mean, however, that planning-based approach became less beneficial or relevant. There are a lot of research dedicated to the usefulness of planning activities for business development and growth in both strategic management (Gruber, 2007; Miller and Cardinal, 1994) and entrepreneurship literature (Delmar and Shane, 2003; Liao and Gartner, 2006; </a:t>
            </a:r>
            <a:r>
              <a:rPr kumimoji="1" lang="en-US" kern="1200" dirty="0" err="1" smtClean="0">
                <a:solidFill>
                  <a:schemeClr val="tx1"/>
                </a:solidFill>
                <a:effectLst/>
                <a:latin typeface="+mn-lt"/>
                <a:ea typeface="Arial" charset="0"/>
                <a:cs typeface="Arial" charset="0"/>
              </a:rPr>
              <a:t>Osiyevskyy</a:t>
            </a:r>
            <a:r>
              <a:rPr kumimoji="1" lang="en-US" kern="1200" dirty="0" smtClean="0">
                <a:solidFill>
                  <a:schemeClr val="tx1"/>
                </a:solidFill>
                <a:effectLst/>
                <a:latin typeface="+mn-lt"/>
                <a:ea typeface="Arial" charset="0"/>
                <a:cs typeface="Arial" charset="0"/>
              </a:rPr>
              <a:t> et al., 2013). </a:t>
            </a:r>
            <a:endParaRPr kumimoji="1" lang="ru-RU" kern="1200" dirty="0" smtClean="0">
              <a:solidFill>
                <a:schemeClr val="tx1"/>
              </a:solidFill>
              <a:effectLst/>
              <a:latin typeface="+mn-lt"/>
              <a:ea typeface="Arial" charset="0"/>
              <a:cs typeface="Arial" charset="0"/>
            </a:endParaRPr>
          </a:p>
        </p:txBody>
      </p:sp>
      <p:sp>
        <p:nvSpPr>
          <p:cNvPr id="22531" name="Номер слайда 3"/>
          <p:cNvSpPr>
            <a:spLocks noGrp="1"/>
          </p:cNvSpPr>
          <p:nvPr>
            <p:ph type="sldNum" sz="quarter" idx="5"/>
          </p:nvPr>
        </p:nvSpPr>
        <p:spPr bwMode="auto">
          <a:noFill/>
          <a:ln>
            <a:miter lim="800000"/>
            <a:headEnd/>
            <a:tailEnd/>
          </a:ln>
        </p:spPr>
        <p:txBody>
          <a:bodyPr/>
          <a:lstStyle/>
          <a:p>
            <a:fld id="{FCEE1147-79DD-40E3-A2BB-05DEB3889101}" type="slidenum">
              <a:rPr lang="ru-RU" smtClean="0">
                <a:latin typeface="Arial" charset="0"/>
                <a:cs typeface="Arial" charset="0"/>
              </a:rPr>
              <a:pPr/>
              <a:t>5</a:t>
            </a:fld>
            <a:endParaRPr lang="ru-RU" smtClean="0">
              <a:latin typeface="Arial" charset="0"/>
              <a:cs typeface="Arial" charset="0"/>
            </a:endParaRPr>
          </a:p>
        </p:txBody>
      </p:sp>
    </p:spTree>
    <p:extLst>
      <p:ext uri="{BB962C8B-B14F-4D97-AF65-F5344CB8AC3E}">
        <p14:creationId xmlns:p14="http://schemas.microsoft.com/office/powerpoint/2010/main" val="3571645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Образ слайда 1"/>
          <p:cNvSpPr>
            <a:spLocks noGrp="1" noRot="1" noChangeAspect="1" noTextEdit="1"/>
          </p:cNvSpPr>
          <p:nvPr>
            <p:ph type="sldImg"/>
          </p:nvPr>
        </p:nvSpPr>
        <p:spPr bwMode="auto">
          <a:noFill/>
          <a:ln>
            <a:solidFill>
              <a:srgbClr val="000000"/>
            </a:solidFill>
            <a:miter lim="800000"/>
            <a:headEnd/>
            <a:tailEnd/>
          </a:ln>
        </p:spPr>
      </p:sp>
      <p:sp>
        <p:nvSpPr>
          <p:cNvPr id="22530" name="Заметки 2"/>
          <p:cNvSpPr>
            <a:spLocks noGrp="1"/>
          </p:cNvSpPr>
          <p:nvPr>
            <p:ph type="body" idx="1"/>
          </p:nvPr>
        </p:nvSpPr>
        <p:spPr bwMode="auto">
          <a:noFill/>
        </p:spPr>
        <p:txBody>
          <a:bodyPr>
            <a:noAutofit/>
          </a:bodyPr>
          <a:lstStyle/>
          <a:p>
            <a:r>
              <a:rPr kumimoji="1" lang="en-US" i="1" kern="1200" dirty="0" smtClean="0">
                <a:solidFill>
                  <a:schemeClr val="tx1"/>
                </a:solidFill>
                <a:effectLst/>
                <a:latin typeface="+mn-lt"/>
                <a:ea typeface="Arial" charset="0"/>
                <a:cs typeface="Arial" charset="0"/>
              </a:rPr>
              <a:t>Institutions and venture cognitive logic</a:t>
            </a:r>
            <a:endParaRPr kumimoji="1" lang="ru-RU" kern="1200" dirty="0" smtClean="0">
              <a:solidFill>
                <a:schemeClr val="tx1"/>
              </a:solidFill>
              <a:effectLst/>
              <a:latin typeface="+mn-lt"/>
              <a:ea typeface="Arial" charset="0"/>
              <a:cs typeface="Arial" charset="0"/>
            </a:endParaRPr>
          </a:p>
          <a:p>
            <a:r>
              <a:rPr kumimoji="1" lang="en-US" kern="1200" dirty="0" smtClean="0">
                <a:solidFill>
                  <a:schemeClr val="tx1"/>
                </a:solidFill>
                <a:effectLst/>
                <a:latin typeface="+mn-lt"/>
                <a:ea typeface="Arial" charset="0"/>
                <a:cs typeface="Arial" charset="0"/>
              </a:rPr>
              <a:t>In line with the most entrepreneurship research, effectuation literature focuses primarily on micro-level aspects of entrepreneurial behavior such as individual experience or perception of external environment (</a:t>
            </a:r>
            <a:r>
              <a:rPr kumimoji="1" lang="en-US" kern="1200" dirty="0" err="1" smtClean="0">
                <a:solidFill>
                  <a:schemeClr val="tx1"/>
                </a:solidFill>
                <a:effectLst/>
                <a:latin typeface="+mn-lt"/>
                <a:ea typeface="Arial" charset="0"/>
                <a:cs typeface="Arial" charset="0"/>
              </a:rPr>
              <a:t>Sarasvathy</a:t>
            </a:r>
            <a:r>
              <a:rPr kumimoji="1" lang="en-US" kern="1200" dirty="0" smtClean="0">
                <a:solidFill>
                  <a:schemeClr val="tx1"/>
                </a:solidFill>
                <a:effectLst/>
                <a:latin typeface="+mn-lt"/>
                <a:ea typeface="Arial" charset="0"/>
                <a:cs typeface="Arial" charset="0"/>
              </a:rPr>
              <a:t>, 2001). Simultaneously, there is growing interest and the evidence in the literature about the role of context in entrepreneurial behavior, which includes cultural, political and economic settings (Shane, 2003). Entrepreneurs behave and run their businesses in accordance with their sociocultural and politico-institutional surroundings (</a:t>
            </a:r>
            <a:r>
              <a:rPr kumimoji="1" lang="en-US" kern="1200" dirty="0" err="1" smtClean="0">
                <a:solidFill>
                  <a:schemeClr val="tx1"/>
                </a:solidFill>
                <a:effectLst/>
                <a:latin typeface="+mn-lt"/>
                <a:ea typeface="Arial" charset="0"/>
                <a:cs typeface="Arial" charset="0"/>
              </a:rPr>
              <a:t>Martinelli</a:t>
            </a:r>
            <a:r>
              <a:rPr kumimoji="1" lang="en-US" kern="1200" dirty="0" smtClean="0">
                <a:solidFill>
                  <a:schemeClr val="tx1"/>
                </a:solidFill>
                <a:effectLst/>
                <a:latin typeface="+mn-lt"/>
                <a:ea typeface="Arial" charset="0"/>
                <a:cs typeface="Arial" charset="0"/>
              </a:rPr>
              <a:t>, 2004). Institutional context plays a significant role in those environments characterized higher level of turbulence and uncertainty (Welter and </a:t>
            </a:r>
            <a:r>
              <a:rPr kumimoji="1" lang="en-US" kern="1200" dirty="0" err="1" smtClean="0">
                <a:solidFill>
                  <a:schemeClr val="tx1"/>
                </a:solidFill>
                <a:effectLst/>
                <a:latin typeface="+mn-lt"/>
                <a:ea typeface="Arial" charset="0"/>
                <a:cs typeface="Arial" charset="0"/>
              </a:rPr>
              <a:t>Smallbone</a:t>
            </a:r>
            <a:r>
              <a:rPr kumimoji="1" lang="en-US" kern="1200" dirty="0" smtClean="0">
                <a:solidFill>
                  <a:schemeClr val="tx1"/>
                </a:solidFill>
                <a:effectLst/>
                <a:latin typeface="+mn-lt"/>
                <a:ea typeface="Arial" charset="0"/>
                <a:cs typeface="Arial" charset="0"/>
              </a:rPr>
              <a:t>, 2011). Enterprises’ behavior was found is contingent upon external environment and particularly upon the institutional milieu (Peng and Heath, 1996; Welter and </a:t>
            </a:r>
            <a:r>
              <a:rPr kumimoji="1" lang="en-US" kern="1200" dirty="0" err="1" smtClean="0">
                <a:solidFill>
                  <a:schemeClr val="tx1"/>
                </a:solidFill>
                <a:effectLst/>
                <a:latin typeface="+mn-lt"/>
                <a:ea typeface="Arial" charset="0"/>
                <a:cs typeface="Arial" charset="0"/>
              </a:rPr>
              <a:t>Smallbone</a:t>
            </a:r>
            <a:r>
              <a:rPr kumimoji="1" lang="en-US" kern="1200" dirty="0" smtClean="0">
                <a:solidFill>
                  <a:schemeClr val="tx1"/>
                </a:solidFill>
                <a:effectLst/>
                <a:latin typeface="+mn-lt"/>
                <a:ea typeface="Arial" charset="0"/>
                <a:cs typeface="Arial" charset="0"/>
              </a:rPr>
              <a:t>, 2003). Institutions are considered as entities that may on the one side promote entrepreneurship by giving ventures opportunities to reduce transaction costs and uncertainty, and on the other side impede entrepreneurial behavior (North, 1990). The powerful influence of external environment on entrepreneurial behavior fosters the adoption of institutional perspective in many entrepreneurship studies as it adduces singular view on “organization–environment relations and the ways in which organizations react to institutional processes” (Oliver 1991, p. 151).</a:t>
            </a:r>
            <a:endParaRPr kumimoji="1" lang="ru-RU" kern="1200" dirty="0" smtClean="0">
              <a:solidFill>
                <a:schemeClr val="tx1"/>
              </a:solidFill>
              <a:effectLst/>
              <a:latin typeface="+mn-lt"/>
              <a:ea typeface="Arial" charset="0"/>
              <a:cs typeface="Arial" charset="0"/>
            </a:endParaRPr>
          </a:p>
          <a:p>
            <a:r>
              <a:rPr kumimoji="1" lang="en-US" kern="1200" dirty="0" smtClean="0">
                <a:solidFill>
                  <a:schemeClr val="tx1"/>
                </a:solidFill>
                <a:effectLst/>
                <a:latin typeface="+mn-lt"/>
                <a:ea typeface="Arial" charset="0"/>
                <a:cs typeface="Arial" charset="0"/>
              </a:rPr>
              <a:t>Entrepreneurial behavior in all countries is influenced by the relevancy and actions of formal institutions (Welter and </a:t>
            </a:r>
            <a:r>
              <a:rPr kumimoji="1" lang="en-US" kern="1200" dirty="0" err="1" smtClean="0">
                <a:solidFill>
                  <a:schemeClr val="tx1"/>
                </a:solidFill>
                <a:effectLst/>
                <a:latin typeface="+mn-lt"/>
                <a:ea typeface="Arial" charset="0"/>
                <a:cs typeface="Arial" charset="0"/>
              </a:rPr>
              <a:t>Smallbone</a:t>
            </a:r>
            <a:r>
              <a:rPr kumimoji="1" lang="en-US" kern="1200" dirty="0" smtClean="0">
                <a:solidFill>
                  <a:schemeClr val="tx1"/>
                </a:solidFill>
                <a:effectLst/>
                <a:latin typeface="+mn-lt"/>
                <a:ea typeface="Arial" charset="0"/>
                <a:cs typeface="Arial" charset="0"/>
              </a:rPr>
              <a:t>, 2011). Formal institutions are political, economic and legal rules that determine individual behavior (North, 1990). Establishing “rules of the game in a society” (North, 1990), institutions manage to control unexpected events and environmental uncertainty. Some scholars stated entrepreneurial decision-making is context dependent; and the level of uncertainty in external environment is very important for effectual logic’ implementation (</a:t>
            </a:r>
            <a:r>
              <a:rPr kumimoji="1" lang="en-US" kern="1200" dirty="0" err="1" smtClean="0">
                <a:solidFill>
                  <a:schemeClr val="tx1"/>
                </a:solidFill>
                <a:effectLst/>
                <a:latin typeface="+mn-lt"/>
                <a:ea typeface="Arial" charset="0"/>
                <a:cs typeface="Arial" charset="0"/>
              </a:rPr>
              <a:t>Arend</a:t>
            </a:r>
            <a:r>
              <a:rPr kumimoji="1" lang="en-US" kern="1200" dirty="0" smtClean="0">
                <a:solidFill>
                  <a:schemeClr val="tx1"/>
                </a:solidFill>
                <a:effectLst/>
                <a:latin typeface="+mn-lt"/>
                <a:ea typeface="Arial" charset="0"/>
                <a:cs typeface="Arial" charset="0"/>
              </a:rPr>
              <a:t> et al., 2015; </a:t>
            </a:r>
            <a:r>
              <a:rPr kumimoji="1" lang="en-US" kern="1200" dirty="0" err="1" smtClean="0">
                <a:solidFill>
                  <a:schemeClr val="tx1"/>
                </a:solidFill>
                <a:effectLst/>
                <a:latin typeface="+mn-lt"/>
                <a:ea typeface="Arial" charset="0"/>
                <a:cs typeface="Arial" charset="0"/>
              </a:rPr>
              <a:t>Gabrielsson</a:t>
            </a:r>
            <a:r>
              <a:rPr kumimoji="1" lang="en-US" kern="1200" dirty="0" smtClean="0">
                <a:solidFill>
                  <a:schemeClr val="tx1"/>
                </a:solidFill>
                <a:effectLst/>
                <a:latin typeface="+mn-lt"/>
                <a:ea typeface="Arial" charset="0"/>
                <a:cs typeface="Arial" charset="0"/>
              </a:rPr>
              <a:t> and </a:t>
            </a:r>
            <a:r>
              <a:rPr kumimoji="1" lang="en-US" kern="1200" dirty="0" err="1" smtClean="0">
                <a:solidFill>
                  <a:schemeClr val="tx1"/>
                </a:solidFill>
                <a:effectLst/>
                <a:latin typeface="+mn-lt"/>
                <a:ea typeface="Arial" charset="0"/>
                <a:cs typeface="Arial" charset="0"/>
              </a:rPr>
              <a:t>Politis</a:t>
            </a:r>
            <a:r>
              <a:rPr kumimoji="1" lang="en-US" kern="1200" dirty="0" smtClean="0">
                <a:solidFill>
                  <a:schemeClr val="tx1"/>
                </a:solidFill>
                <a:effectLst/>
                <a:latin typeface="+mn-lt"/>
                <a:ea typeface="Arial" charset="0"/>
                <a:cs typeface="Arial" charset="0"/>
              </a:rPr>
              <a:t>, 2011; </a:t>
            </a:r>
            <a:r>
              <a:rPr kumimoji="1" lang="en-US" kern="1200" dirty="0" err="1" smtClean="0">
                <a:solidFill>
                  <a:schemeClr val="tx1"/>
                </a:solidFill>
                <a:effectLst/>
                <a:latin typeface="+mn-lt"/>
                <a:ea typeface="Arial" charset="0"/>
                <a:cs typeface="Arial" charset="0"/>
              </a:rPr>
              <a:t>Politis</a:t>
            </a:r>
            <a:r>
              <a:rPr kumimoji="1" lang="en-US" kern="1200" dirty="0" smtClean="0">
                <a:solidFill>
                  <a:schemeClr val="tx1"/>
                </a:solidFill>
                <a:effectLst/>
                <a:latin typeface="+mn-lt"/>
                <a:ea typeface="Arial" charset="0"/>
                <a:cs typeface="Arial" charset="0"/>
              </a:rPr>
              <a:t> et al., 2012). Additionally, there are arguments in favor of acceptance of institutional perspective for planning-based approach benefits examination (Delmar and Shane, 2004; </a:t>
            </a:r>
            <a:r>
              <a:rPr kumimoji="1" lang="en-US" kern="1200" dirty="0" err="1" smtClean="0">
                <a:solidFill>
                  <a:schemeClr val="tx1"/>
                </a:solidFill>
                <a:effectLst/>
                <a:latin typeface="+mn-lt"/>
                <a:ea typeface="Arial" charset="0"/>
                <a:cs typeface="Arial" charset="0"/>
              </a:rPr>
              <a:t>Honig</a:t>
            </a:r>
            <a:r>
              <a:rPr kumimoji="1" lang="en-US" kern="1200" dirty="0" smtClean="0">
                <a:solidFill>
                  <a:schemeClr val="tx1"/>
                </a:solidFill>
                <a:effectLst/>
                <a:latin typeface="+mn-lt"/>
                <a:ea typeface="Arial" charset="0"/>
                <a:cs typeface="Arial" charset="0"/>
              </a:rPr>
              <a:t> and </a:t>
            </a:r>
            <a:r>
              <a:rPr kumimoji="1" lang="en-US" kern="1200" dirty="0" err="1" smtClean="0">
                <a:solidFill>
                  <a:schemeClr val="tx1"/>
                </a:solidFill>
                <a:effectLst/>
                <a:latin typeface="+mn-lt"/>
                <a:ea typeface="Arial" charset="0"/>
                <a:cs typeface="Arial" charset="0"/>
              </a:rPr>
              <a:t>Karlsson</a:t>
            </a:r>
            <a:r>
              <a:rPr kumimoji="1" lang="en-US" kern="1200" dirty="0" smtClean="0">
                <a:solidFill>
                  <a:schemeClr val="tx1"/>
                </a:solidFill>
                <a:effectLst/>
                <a:latin typeface="+mn-lt"/>
                <a:ea typeface="Arial" charset="0"/>
                <a:cs typeface="Arial" charset="0"/>
              </a:rPr>
              <a:t>, 2013). Assuming the importance of external environment, and ambiguity component in particular, for decision-making processes of entrepreneurs, we are trying to identify in what institutional milieus causal and effectual logics will be more beneficial for ventures (</a:t>
            </a:r>
            <a:r>
              <a:rPr kumimoji="1" lang="en-US" kern="1200" dirty="0" err="1" smtClean="0">
                <a:solidFill>
                  <a:schemeClr val="tx1"/>
                </a:solidFill>
                <a:effectLst/>
                <a:latin typeface="+mn-lt"/>
                <a:ea typeface="Arial" charset="0"/>
                <a:cs typeface="Arial" charset="0"/>
              </a:rPr>
              <a:t>Smolka</a:t>
            </a:r>
            <a:r>
              <a:rPr kumimoji="1" lang="en-US" kern="1200" dirty="0" smtClean="0">
                <a:solidFill>
                  <a:schemeClr val="tx1"/>
                </a:solidFill>
                <a:effectLst/>
                <a:latin typeface="+mn-lt"/>
                <a:ea typeface="Arial" charset="0"/>
                <a:cs typeface="Arial" charset="0"/>
              </a:rPr>
              <a:t> et al., 2015).</a:t>
            </a:r>
            <a:endParaRPr kumimoji="1" lang="ru-RU" kern="1200" dirty="0" smtClean="0">
              <a:solidFill>
                <a:schemeClr val="tx1"/>
              </a:solidFill>
              <a:effectLst/>
              <a:latin typeface="+mn-lt"/>
              <a:ea typeface="Arial" charset="0"/>
              <a:cs typeface="Arial" charset="0"/>
            </a:endParaRPr>
          </a:p>
          <a:p>
            <a:r>
              <a:rPr kumimoji="1" lang="en-US" kern="1200" dirty="0" smtClean="0">
                <a:solidFill>
                  <a:schemeClr val="tx1"/>
                </a:solidFill>
                <a:effectLst/>
                <a:latin typeface="+mn-lt"/>
                <a:ea typeface="Arial" charset="0"/>
                <a:cs typeface="Arial" charset="0"/>
              </a:rPr>
              <a:t>In the current study, we based our argumentation on the conjecture that individuals make their decisions in accordance with their perceptions of uncertainty level and future predictability (</a:t>
            </a:r>
            <a:r>
              <a:rPr kumimoji="1" lang="en-US" kern="1200" dirty="0" err="1" smtClean="0">
                <a:solidFill>
                  <a:schemeClr val="tx1"/>
                </a:solidFill>
                <a:effectLst/>
                <a:latin typeface="+mn-lt"/>
                <a:ea typeface="Arial" charset="0"/>
                <a:cs typeface="Arial" charset="0"/>
              </a:rPr>
              <a:t>Sarasvathy</a:t>
            </a:r>
            <a:r>
              <a:rPr kumimoji="1" lang="en-US" kern="1200" dirty="0" smtClean="0">
                <a:solidFill>
                  <a:schemeClr val="tx1"/>
                </a:solidFill>
                <a:effectLst/>
                <a:latin typeface="+mn-lt"/>
                <a:ea typeface="Arial" charset="0"/>
                <a:cs typeface="Arial" charset="0"/>
              </a:rPr>
              <a:t>, 2001). Starting with uncertain context individuals choose whether they will use causal or effectual principles during venture creation. In environments with the highest level of ambiguity, long-term prediction of the future does not work anymore (</a:t>
            </a:r>
            <a:r>
              <a:rPr kumimoji="1" lang="en-US" kern="1200" dirty="0" err="1" smtClean="0">
                <a:solidFill>
                  <a:schemeClr val="tx1"/>
                </a:solidFill>
                <a:effectLst/>
                <a:latin typeface="+mn-lt"/>
                <a:ea typeface="Arial" charset="0"/>
                <a:cs typeface="Arial" charset="0"/>
              </a:rPr>
              <a:t>Arend</a:t>
            </a:r>
            <a:r>
              <a:rPr kumimoji="1" lang="en-US" kern="1200" dirty="0" smtClean="0">
                <a:solidFill>
                  <a:schemeClr val="tx1"/>
                </a:solidFill>
                <a:effectLst/>
                <a:latin typeface="+mn-lt"/>
                <a:ea typeface="Arial" charset="0"/>
                <a:cs typeface="Arial" charset="0"/>
              </a:rPr>
              <a:t> et al., 2015). Thus, specific context determines the decision-making processes of entrepreneurs. We adopt institutional perspective, particular its formal part, in order to control for the nature of the context in which entrepreneur operates. </a:t>
            </a:r>
            <a:endParaRPr kumimoji="1" lang="ru-RU" kern="1200" dirty="0" smtClean="0">
              <a:solidFill>
                <a:schemeClr val="tx1"/>
              </a:solidFill>
              <a:effectLst/>
              <a:latin typeface="+mn-lt"/>
              <a:ea typeface="Arial" charset="0"/>
              <a:cs typeface="Arial" charset="0"/>
            </a:endParaRPr>
          </a:p>
          <a:p>
            <a:r>
              <a:rPr kumimoji="1" lang="en-US" kern="1200" dirty="0" smtClean="0">
                <a:solidFill>
                  <a:schemeClr val="tx1"/>
                </a:solidFill>
                <a:effectLst/>
                <a:latin typeface="+mn-lt"/>
                <a:ea typeface="Arial" charset="0"/>
                <a:cs typeface="Arial" charset="0"/>
              </a:rPr>
              <a:t>Effectual logic was offered as an improvement of creating a new firm in contexts characterized by uncertainty (</a:t>
            </a:r>
            <a:r>
              <a:rPr kumimoji="1" lang="en-US" kern="1200" dirty="0" err="1" smtClean="0">
                <a:solidFill>
                  <a:schemeClr val="tx1"/>
                </a:solidFill>
                <a:effectLst/>
                <a:latin typeface="+mn-lt"/>
                <a:ea typeface="Arial" charset="0"/>
                <a:cs typeface="Arial" charset="0"/>
              </a:rPr>
              <a:t>Arend</a:t>
            </a:r>
            <a:r>
              <a:rPr kumimoji="1" lang="en-US" kern="1200" dirty="0" smtClean="0">
                <a:solidFill>
                  <a:schemeClr val="tx1"/>
                </a:solidFill>
                <a:effectLst/>
                <a:latin typeface="+mn-lt"/>
                <a:ea typeface="Arial" charset="0"/>
                <a:cs typeface="Arial" charset="0"/>
              </a:rPr>
              <a:t> et al., 2015; </a:t>
            </a:r>
            <a:r>
              <a:rPr kumimoji="1" lang="en-US" kern="1200" dirty="0" err="1" smtClean="0">
                <a:solidFill>
                  <a:schemeClr val="tx1"/>
                </a:solidFill>
                <a:effectLst/>
                <a:latin typeface="+mn-lt"/>
                <a:ea typeface="Arial" charset="0"/>
                <a:cs typeface="Arial" charset="0"/>
              </a:rPr>
              <a:t>Sarasvathy</a:t>
            </a:r>
            <a:r>
              <a:rPr kumimoji="1" lang="en-US" kern="1200" dirty="0" smtClean="0">
                <a:solidFill>
                  <a:schemeClr val="tx1"/>
                </a:solidFill>
                <a:effectLst/>
                <a:latin typeface="+mn-lt"/>
                <a:ea typeface="Arial" charset="0"/>
                <a:cs typeface="Arial" charset="0"/>
              </a:rPr>
              <a:t>, 2001). In this study we conceptualize uncertainty at the macro-level where each country characterized by a particular level of social environment development in terms of institutions, which “reduce uncertainty by providing a structure to everyday life” (North, 1990: 3). The level of uncertainty increases when institutional gaps appear in social life or economics (Li et al., 2015). We utilize a number of indicators of formal institutions development as characteristics of uncertainty level in external environment. Focusing on three indicators – </a:t>
            </a:r>
            <a:r>
              <a:rPr kumimoji="1" lang="en-US" i="1" kern="1200" dirty="0" smtClean="0">
                <a:solidFill>
                  <a:schemeClr val="tx1"/>
                </a:solidFill>
                <a:effectLst/>
                <a:latin typeface="+mn-lt"/>
                <a:ea typeface="Arial" charset="0"/>
                <a:cs typeface="Arial" charset="0"/>
              </a:rPr>
              <a:t>financial market</a:t>
            </a:r>
            <a:r>
              <a:rPr kumimoji="1" lang="en-US" kern="1200" dirty="0" smtClean="0">
                <a:solidFill>
                  <a:schemeClr val="tx1"/>
                </a:solidFill>
                <a:effectLst/>
                <a:latin typeface="+mn-lt"/>
                <a:ea typeface="Arial" charset="0"/>
                <a:cs typeface="Arial" charset="0"/>
              </a:rPr>
              <a:t> </a:t>
            </a:r>
            <a:r>
              <a:rPr kumimoji="1" lang="en-US" i="1" kern="1200" dirty="0" smtClean="0">
                <a:solidFill>
                  <a:schemeClr val="tx1"/>
                </a:solidFill>
                <a:effectLst/>
                <a:latin typeface="+mn-lt"/>
                <a:ea typeface="Arial" charset="0"/>
                <a:cs typeface="Arial" charset="0"/>
              </a:rPr>
              <a:t>development, legal and political environment, </a:t>
            </a:r>
            <a:r>
              <a:rPr kumimoji="1" lang="en-US" kern="1200" dirty="0" smtClean="0">
                <a:solidFill>
                  <a:schemeClr val="tx1"/>
                </a:solidFill>
                <a:effectLst/>
                <a:latin typeface="+mn-lt"/>
                <a:ea typeface="Arial" charset="0"/>
                <a:cs typeface="Arial" charset="0"/>
              </a:rPr>
              <a:t>and </a:t>
            </a:r>
            <a:r>
              <a:rPr kumimoji="1" lang="en-US" i="1" kern="1200" dirty="0" smtClean="0">
                <a:solidFill>
                  <a:schemeClr val="tx1"/>
                </a:solidFill>
                <a:effectLst/>
                <a:latin typeface="+mn-lt"/>
                <a:ea typeface="Arial" charset="0"/>
                <a:cs typeface="Arial" charset="0"/>
              </a:rPr>
              <a:t>ease of doing business</a:t>
            </a:r>
            <a:r>
              <a:rPr kumimoji="1" lang="en-US" kern="1200" dirty="0" smtClean="0">
                <a:solidFill>
                  <a:schemeClr val="tx1"/>
                </a:solidFill>
                <a:effectLst/>
                <a:latin typeface="+mn-lt"/>
                <a:ea typeface="Arial" charset="0"/>
                <a:cs typeface="Arial" charset="0"/>
              </a:rPr>
              <a:t> – we are trying to estimate the environment in which a venture operates. Ergo, we suppose the higher the level of three aforementioned institutional indexes the less the level of institutional uncertainty is. As effectuation is supposed to be more beneficial under higher uncertainty, causation as rational reasoning will create more advantageous when the external environment is stable. Following the arguments presented, we hypothesize:</a:t>
            </a:r>
            <a:endParaRPr kumimoji="1" lang="ru-RU" kern="1200" dirty="0" smtClean="0">
              <a:solidFill>
                <a:schemeClr val="tx1"/>
              </a:solidFill>
              <a:effectLst/>
              <a:latin typeface="+mn-lt"/>
              <a:ea typeface="Arial" charset="0"/>
              <a:cs typeface="Arial" charset="0"/>
            </a:endParaRPr>
          </a:p>
          <a:p>
            <a:r>
              <a:rPr kumimoji="1" lang="en-US" b="1" i="1" kern="1200" dirty="0" smtClean="0">
                <a:solidFill>
                  <a:schemeClr val="tx1"/>
                </a:solidFill>
                <a:effectLst/>
                <a:latin typeface="+mn-lt"/>
                <a:ea typeface="Arial" charset="0"/>
                <a:cs typeface="Arial" charset="0"/>
              </a:rPr>
              <a:t>Hypothesis 2a.</a:t>
            </a:r>
            <a:r>
              <a:rPr kumimoji="1" lang="en-US" b="1" kern="1200" dirty="0" smtClean="0">
                <a:solidFill>
                  <a:schemeClr val="tx1"/>
                </a:solidFill>
                <a:effectLst/>
                <a:latin typeface="+mn-lt"/>
                <a:ea typeface="Arial" charset="0"/>
                <a:cs typeface="Arial" charset="0"/>
              </a:rPr>
              <a:t> The positive association between causation and venture performance is positively moderated by the level of development of the institutional environment, so that the association is stronger in more developed environments, and weaker in less developed ones.</a:t>
            </a:r>
            <a:endParaRPr kumimoji="1" lang="ru-RU" kern="1200" dirty="0" smtClean="0">
              <a:solidFill>
                <a:schemeClr val="tx1"/>
              </a:solidFill>
              <a:effectLst/>
              <a:latin typeface="+mn-lt"/>
              <a:ea typeface="Arial" charset="0"/>
              <a:cs typeface="Arial" charset="0"/>
            </a:endParaRPr>
          </a:p>
          <a:p>
            <a:r>
              <a:rPr kumimoji="1" lang="en-US" b="1" i="1" kern="1200" dirty="0" smtClean="0">
                <a:solidFill>
                  <a:schemeClr val="tx1"/>
                </a:solidFill>
                <a:effectLst/>
                <a:latin typeface="+mn-lt"/>
                <a:ea typeface="Arial" charset="0"/>
                <a:cs typeface="Arial" charset="0"/>
              </a:rPr>
              <a:t>Hypothesis 2b.</a:t>
            </a:r>
            <a:r>
              <a:rPr kumimoji="1" lang="en-US" b="1" kern="1200" dirty="0" smtClean="0">
                <a:solidFill>
                  <a:schemeClr val="tx1"/>
                </a:solidFill>
                <a:effectLst/>
                <a:latin typeface="+mn-lt"/>
                <a:ea typeface="Arial" charset="0"/>
                <a:cs typeface="Arial" charset="0"/>
              </a:rPr>
              <a:t> The positive association between effectuation and venture performance is negatively moderated by the level of development of the institutional environment, so that the association is weaker in more developed environments, and stronger in less developed ones.</a:t>
            </a:r>
            <a:endParaRPr kumimoji="1" lang="ru-RU" kern="1200" dirty="0" smtClean="0">
              <a:solidFill>
                <a:schemeClr val="tx1"/>
              </a:solidFill>
              <a:effectLst/>
              <a:latin typeface="+mn-lt"/>
              <a:ea typeface="Arial" charset="0"/>
              <a:cs typeface="Arial" charset="0"/>
            </a:endParaRPr>
          </a:p>
        </p:txBody>
      </p:sp>
      <p:sp>
        <p:nvSpPr>
          <p:cNvPr id="22531" name="Номер слайда 3"/>
          <p:cNvSpPr>
            <a:spLocks noGrp="1"/>
          </p:cNvSpPr>
          <p:nvPr>
            <p:ph type="sldNum" sz="quarter" idx="5"/>
          </p:nvPr>
        </p:nvSpPr>
        <p:spPr bwMode="auto">
          <a:noFill/>
          <a:ln>
            <a:miter lim="800000"/>
            <a:headEnd/>
            <a:tailEnd/>
          </a:ln>
        </p:spPr>
        <p:txBody>
          <a:bodyPr/>
          <a:lstStyle/>
          <a:p>
            <a:fld id="{FCEE1147-79DD-40E3-A2BB-05DEB3889101}" type="slidenum">
              <a:rPr lang="ru-RU" smtClean="0">
                <a:latin typeface="Arial" charset="0"/>
                <a:cs typeface="Arial" charset="0"/>
              </a:rPr>
              <a:pPr/>
              <a:t>6</a:t>
            </a:fld>
            <a:endParaRPr lang="ru-RU" smtClean="0">
              <a:latin typeface="Arial" charset="0"/>
              <a:cs typeface="Arial" charset="0"/>
            </a:endParaRPr>
          </a:p>
        </p:txBody>
      </p:sp>
    </p:spTree>
    <p:extLst>
      <p:ext uri="{BB962C8B-B14F-4D97-AF65-F5344CB8AC3E}">
        <p14:creationId xmlns:p14="http://schemas.microsoft.com/office/powerpoint/2010/main" val="395914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Образ слайда 1"/>
          <p:cNvSpPr>
            <a:spLocks noGrp="1" noRot="1" noChangeAspect="1" noTextEdit="1"/>
          </p:cNvSpPr>
          <p:nvPr>
            <p:ph type="sldImg"/>
          </p:nvPr>
        </p:nvSpPr>
        <p:spPr bwMode="auto">
          <a:noFill/>
          <a:ln>
            <a:solidFill>
              <a:srgbClr val="000000"/>
            </a:solidFill>
            <a:miter lim="800000"/>
            <a:headEnd/>
            <a:tailEnd/>
          </a:ln>
        </p:spPr>
      </p:sp>
      <p:sp>
        <p:nvSpPr>
          <p:cNvPr id="32770" name="Заметки 2"/>
          <p:cNvSpPr>
            <a:spLocks noGrp="1"/>
          </p:cNvSpPr>
          <p:nvPr>
            <p:ph type="body" idx="1"/>
          </p:nvPr>
        </p:nvSpPr>
        <p:spPr bwMode="auto">
          <a:noFill/>
        </p:spPr>
        <p:txBody>
          <a:bodyPr/>
          <a:lstStyle/>
          <a:p>
            <a:endParaRPr kumimoji="0" lang="ru-RU" dirty="0" smtClean="0"/>
          </a:p>
        </p:txBody>
      </p:sp>
      <p:sp>
        <p:nvSpPr>
          <p:cNvPr id="32771" name="Номер слайда 3"/>
          <p:cNvSpPr>
            <a:spLocks noGrp="1"/>
          </p:cNvSpPr>
          <p:nvPr>
            <p:ph type="sldNum" sz="quarter" idx="5"/>
          </p:nvPr>
        </p:nvSpPr>
        <p:spPr bwMode="auto">
          <a:noFill/>
          <a:ln>
            <a:miter lim="800000"/>
            <a:headEnd/>
            <a:tailEnd/>
          </a:ln>
        </p:spPr>
        <p:txBody>
          <a:bodyPr/>
          <a:lstStyle/>
          <a:p>
            <a:fld id="{7D28D2F3-C6EB-4B80-B5AB-5D1DF800E207}" type="slidenum">
              <a:rPr lang="ru-RU" smtClean="0">
                <a:latin typeface="Arial" charset="0"/>
                <a:cs typeface="Arial" charset="0"/>
              </a:rPr>
              <a:pPr/>
              <a:t>7</a:t>
            </a:fld>
            <a:endParaRPr lang="ru-RU" smtClean="0">
              <a:latin typeface="Arial" charset="0"/>
              <a:cs typeface="Arial" charset="0"/>
            </a:endParaRPr>
          </a:p>
        </p:txBody>
      </p:sp>
    </p:spTree>
    <p:extLst>
      <p:ext uri="{BB962C8B-B14F-4D97-AF65-F5344CB8AC3E}">
        <p14:creationId xmlns:p14="http://schemas.microsoft.com/office/powerpoint/2010/main" val="2891095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Образ слайда 1"/>
          <p:cNvSpPr>
            <a:spLocks noGrp="1" noRot="1" noChangeAspect="1" noTextEdit="1"/>
          </p:cNvSpPr>
          <p:nvPr>
            <p:ph type="sldImg"/>
          </p:nvPr>
        </p:nvSpPr>
        <p:spPr bwMode="auto">
          <a:noFill/>
          <a:ln>
            <a:solidFill>
              <a:srgbClr val="000000"/>
            </a:solidFill>
            <a:miter lim="800000"/>
            <a:headEnd/>
            <a:tailEnd/>
          </a:ln>
        </p:spPr>
      </p:sp>
      <p:sp>
        <p:nvSpPr>
          <p:cNvPr id="34818" name="Заметки 2"/>
          <p:cNvSpPr>
            <a:spLocks noGrp="1"/>
          </p:cNvSpPr>
          <p:nvPr>
            <p:ph type="body" idx="1"/>
          </p:nvPr>
        </p:nvSpPr>
        <p:spPr bwMode="auto">
          <a:noFill/>
        </p:spPr>
        <p:txBody>
          <a:bodyPr>
            <a:normAutofit fontScale="47500" lnSpcReduction="20000"/>
          </a:bodyPr>
          <a:lstStyle/>
          <a:p>
            <a:r>
              <a:rPr kumimoji="1" lang="en-US" sz="1200" b="1" kern="1200" dirty="0" smtClean="0">
                <a:solidFill>
                  <a:schemeClr val="tx1"/>
                </a:solidFill>
                <a:effectLst/>
                <a:latin typeface="+mn-lt"/>
                <a:ea typeface="Arial" charset="0"/>
                <a:cs typeface="Arial" charset="0"/>
              </a:rPr>
              <a:t>Methodology</a:t>
            </a:r>
            <a:endParaRPr kumimoji="1" lang="ru-RU" sz="1200" kern="1200" dirty="0" smtClean="0">
              <a:solidFill>
                <a:schemeClr val="tx1"/>
              </a:solidFill>
              <a:effectLst/>
              <a:latin typeface="+mn-lt"/>
              <a:ea typeface="Arial" charset="0"/>
              <a:cs typeface="Arial" charset="0"/>
            </a:endParaRPr>
          </a:p>
          <a:p>
            <a:r>
              <a:rPr kumimoji="1" lang="en-US" sz="1200" i="1" kern="1200" dirty="0" smtClean="0">
                <a:solidFill>
                  <a:schemeClr val="tx1"/>
                </a:solidFill>
                <a:effectLst/>
                <a:latin typeface="+mn-lt"/>
                <a:ea typeface="Arial" charset="0"/>
                <a:cs typeface="Arial" charset="0"/>
              </a:rPr>
              <a:t>Sample</a:t>
            </a:r>
            <a:endParaRPr kumimoji="1" lang="ru-RU" sz="1200" kern="1200" dirty="0" smtClean="0">
              <a:solidFill>
                <a:schemeClr val="tx1"/>
              </a:solidFill>
              <a:effectLst/>
              <a:latin typeface="+mn-lt"/>
              <a:ea typeface="Arial" charset="0"/>
              <a:cs typeface="Arial" charset="0"/>
            </a:endParaRPr>
          </a:p>
          <a:p>
            <a:r>
              <a:rPr kumimoji="1" lang="en-US" sz="1200" kern="1200" dirty="0" smtClean="0">
                <a:solidFill>
                  <a:schemeClr val="tx1"/>
                </a:solidFill>
                <a:effectLst/>
                <a:latin typeface="+mn-lt"/>
                <a:ea typeface="Arial" charset="0"/>
                <a:cs typeface="Arial" charset="0"/>
              </a:rPr>
              <a:t>In our study we utilize the data from Global University Entrepreneurial Spirit Students’ Survey (GUESSS) 2013-2014. This survey was launched in 2003 by the Swiss Research Institute of Small Business and Entrepreneurship at the University of St. </a:t>
            </a:r>
            <a:r>
              <a:rPr kumimoji="1" lang="en-US" sz="1200" kern="1200" dirty="0" err="1" smtClean="0">
                <a:solidFill>
                  <a:schemeClr val="tx1"/>
                </a:solidFill>
                <a:effectLst/>
                <a:latin typeface="+mn-lt"/>
                <a:ea typeface="Arial" charset="0"/>
                <a:cs typeface="Arial" charset="0"/>
              </a:rPr>
              <a:t>Gallen</a:t>
            </a:r>
            <a:r>
              <a:rPr kumimoji="1" lang="en-US" sz="1200" kern="1200" dirty="0" smtClean="0">
                <a:solidFill>
                  <a:schemeClr val="tx1"/>
                </a:solidFill>
                <a:effectLst/>
                <a:latin typeface="+mn-lt"/>
                <a:ea typeface="Arial" charset="0"/>
                <a:cs typeface="Arial" charset="0"/>
              </a:rPr>
              <a:t>. The data were collected through online survey from 759 universities from 34 countries. The resulting full sample of </a:t>
            </a:r>
            <a:r>
              <a:rPr kumimoji="1" lang="en-GB" sz="1200" kern="1200" dirty="0" smtClean="0">
                <a:solidFill>
                  <a:schemeClr val="tx1"/>
                </a:solidFill>
                <a:effectLst/>
                <a:latin typeface="+mn-lt"/>
                <a:ea typeface="Arial" charset="0"/>
                <a:cs typeface="Arial" charset="0"/>
              </a:rPr>
              <a:t>103,010 students was divided into the following categories according to their attitude towards entrepreneurship: students with no intention to found their own business, intentional founders, and active founders. </a:t>
            </a:r>
            <a:r>
              <a:rPr kumimoji="1" lang="en-US" sz="1200" kern="1200" dirty="0" smtClean="0">
                <a:solidFill>
                  <a:schemeClr val="tx1"/>
                </a:solidFill>
                <a:effectLst/>
                <a:latin typeface="+mn-lt"/>
                <a:ea typeface="Arial" charset="0"/>
                <a:cs typeface="Arial" charset="0"/>
              </a:rPr>
              <a:t>For the purposes of our study, we have selected the subsample of active founders. To allow for within-country variability, we excluded the cases with less than 10 observations per country. This resulted in the final sample size of 4413 ventures founded by student entrepreneurs from 27 countries. The students in our sample were on average 25.58 (SD=4.47) years old, and 38% of them were female. The majority of the students were undergraduates (72%) with the rest 28% master and doctoral students (24% and 4% respectively). 27% of the sample were student in Business and Management field, 13% of students specialize in engineering and architecture and 8% in Information science and IT, with other fields counted less than 8% of the whole sample each. The firms in the sample aged in average 3.5 years old with 4 employees in average (SD=21). The most of the firms were active in Trade industry (19,8%), Information technology and communication (14%) and Advertising/Marketing/Design (9,5%). </a:t>
            </a:r>
            <a:endParaRPr kumimoji="1" lang="ru-RU" sz="1200" kern="1200" dirty="0" smtClean="0">
              <a:solidFill>
                <a:schemeClr val="tx1"/>
              </a:solidFill>
              <a:effectLst/>
              <a:latin typeface="+mn-lt"/>
              <a:ea typeface="Arial" charset="0"/>
              <a:cs typeface="Arial" charset="0"/>
            </a:endParaRPr>
          </a:p>
          <a:p>
            <a:r>
              <a:rPr kumimoji="1" lang="en-US" sz="1200" i="1" kern="1200" dirty="0" smtClean="0">
                <a:solidFill>
                  <a:schemeClr val="tx1"/>
                </a:solidFill>
                <a:effectLst/>
                <a:latin typeface="+mn-lt"/>
                <a:ea typeface="Arial" charset="0"/>
                <a:cs typeface="Arial" charset="0"/>
              </a:rPr>
              <a:t>Variables</a:t>
            </a:r>
            <a:endParaRPr kumimoji="1" lang="ru-RU" sz="1200" kern="1200" dirty="0" smtClean="0">
              <a:solidFill>
                <a:schemeClr val="tx1"/>
              </a:solidFill>
              <a:effectLst/>
              <a:latin typeface="+mn-lt"/>
              <a:ea typeface="Arial" charset="0"/>
              <a:cs typeface="Arial" charset="0"/>
            </a:endParaRPr>
          </a:p>
          <a:p>
            <a:r>
              <a:rPr kumimoji="1" lang="en-US" sz="1200" i="1" kern="1200" dirty="0" smtClean="0">
                <a:solidFill>
                  <a:schemeClr val="tx1"/>
                </a:solidFill>
                <a:effectLst/>
                <a:latin typeface="+mn-lt"/>
                <a:ea typeface="Arial" charset="0"/>
                <a:cs typeface="Arial" charset="0"/>
              </a:rPr>
              <a:t>Dependent variable</a:t>
            </a:r>
            <a:r>
              <a:rPr kumimoji="1" lang="en-US" sz="1200" kern="1200" dirty="0" smtClean="0">
                <a:solidFill>
                  <a:schemeClr val="tx1"/>
                </a:solidFill>
                <a:effectLst/>
                <a:latin typeface="+mn-lt"/>
                <a:ea typeface="Arial" charset="0"/>
                <a:cs typeface="Arial" charset="0"/>
              </a:rPr>
              <a:t>. As a dependent variable, we use subjective performance indicator based on self-reported performance measures. Venture performance was operationalized as a summative index of three indicators –  sales growth, profit growth and market share growth, – which respondents were offered to assess in comparison to competitors since company establishment using a 7-point Likert scale (form 1=worse to 7=better). The subjective measure of firm performance has been demonstrated to be a reliable indicator of the objective performance, because of the high correlations among objective and subjective measures of firm performance (Ling and </a:t>
            </a:r>
            <a:r>
              <a:rPr kumimoji="1" lang="en-US" sz="1200" kern="1200" dirty="0" err="1" smtClean="0">
                <a:solidFill>
                  <a:schemeClr val="tx1"/>
                </a:solidFill>
                <a:effectLst/>
                <a:latin typeface="+mn-lt"/>
                <a:ea typeface="Arial" charset="0"/>
                <a:cs typeface="Arial" charset="0"/>
              </a:rPr>
              <a:t>Kellermanns</a:t>
            </a:r>
            <a:r>
              <a:rPr kumimoji="1" lang="en-US" sz="1200" kern="1200" dirty="0" smtClean="0">
                <a:solidFill>
                  <a:schemeClr val="tx1"/>
                </a:solidFill>
                <a:effectLst/>
                <a:latin typeface="+mn-lt"/>
                <a:ea typeface="Arial" charset="0"/>
                <a:cs typeface="Arial" charset="0"/>
              </a:rPr>
              <a:t>, 2010; Schulze et al., 2001) and convergent validity of subjective measures (</a:t>
            </a:r>
            <a:r>
              <a:rPr kumimoji="1" lang="en-US" sz="1200" kern="1200" dirty="0" err="1" smtClean="0">
                <a:solidFill>
                  <a:schemeClr val="tx1"/>
                </a:solidFill>
                <a:effectLst/>
                <a:latin typeface="+mn-lt"/>
                <a:ea typeface="Arial" charset="0"/>
                <a:cs typeface="Arial" charset="0"/>
              </a:rPr>
              <a:t>Dess</a:t>
            </a:r>
            <a:r>
              <a:rPr kumimoji="1" lang="en-US" sz="1200" kern="1200" dirty="0" smtClean="0">
                <a:solidFill>
                  <a:schemeClr val="tx1"/>
                </a:solidFill>
                <a:effectLst/>
                <a:latin typeface="+mn-lt"/>
                <a:ea typeface="Arial" charset="0"/>
                <a:cs typeface="Arial" charset="0"/>
              </a:rPr>
              <a:t> and Robinson, 1984). </a:t>
            </a:r>
            <a:endParaRPr kumimoji="1" lang="ru-RU" sz="1200" kern="1200" dirty="0" smtClean="0">
              <a:solidFill>
                <a:schemeClr val="tx1"/>
              </a:solidFill>
              <a:effectLst/>
              <a:latin typeface="+mn-lt"/>
              <a:ea typeface="Arial" charset="0"/>
              <a:cs typeface="Arial" charset="0"/>
            </a:endParaRPr>
          </a:p>
          <a:p>
            <a:r>
              <a:rPr kumimoji="1" lang="en-US" sz="1200" i="1" kern="1200" dirty="0" smtClean="0">
                <a:solidFill>
                  <a:schemeClr val="tx1"/>
                </a:solidFill>
                <a:effectLst/>
                <a:latin typeface="+mn-lt"/>
                <a:ea typeface="Arial" charset="0"/>
                <a:cs typeface="Arial" charset="0"/>
              </a:rPr>
              <a:t>Independent variables</a:t>
            </a:r>
            <a:r>
              <a:rPr kumimoji="1" lang="en-US" sz="1200" kern="1200" dirty="0" smtClean="0">
                <a:solidFill>
                  <a:schemeClr val="tx1"/>
                </a:solidFill>
                <a:effectLst/>
                <a:latin typeface="+mn-lt"/>
                <a:ea typeface="Arial" charset="0"/>
                <a:cs typeface="Arial" charset="0"/>
              </a:rPr>
              <a:t>. For measuring venture cognitive logic, we use established scale adapted from Chandler et al. (2011), except for pre-commitments dimension, which was found to be shared between effectuation and causation, and hence cannot be used to distinguish between the two (Chandler et al., 2011). </a:t>
            </a:r>
            <a:endParaRPr kumimoji="1" lang="ru-RU" sz="1200" kern="1200" dirty="0" smtClean="0">
              <a:solidFill>
                <a:schemeClr val="tx1"/>
              </a:solidFill>
              <a:effectLst/>
              <a:latin typeface="+mn-lt"/>
              <a:ea typeface="Arial" charset="0"/>
              <a:cs typeface="Arial" charset="0"/>
            </a:endParaRPr>
          </a:p>
          <a:p>
            <a:r>
              <a:rPr kumimoji="1" lang="en-US" sz="1200" kern="1200" dirty="0" smtClean="0">
                <a:solidFill>
                  <a:schemeClr val="tx1"/>
                </a:solidFill>
                <a:effectLst/>
                <a:latin typeface="+mn-lt"/>
                <a:ea typeface="Arial" charset="0"/>
                <a:cs typeface="Arial" charset="0"/>
              </a:rPr>
              <a:t>Based on exploratory factor analysis we had to exclude two items from effectuation scale (referring to the experimentation facet in Chandler et al.’s (2011) operationalization) because of high cross-loadings with causation items and low loading with the effectuation construct in our context. Effectuation and causation were included in the model as summative indexes on corresponding items. Overall, the reliability and validity of multi-item scales included in this study hold at appropriate levels (Table 1).</a:t>
            </a:r>
            <a:endParaRPr kumimoji="1" lang="ru-RU" sz="1200" kern="1200" dirty="0" smtClean="0">
              <a:solidFill>
                <a:schemeClr val="tx1"/>
              </a:solidFill>
              <a:effectLst/>
              <a:latin typeface="+mn-lt"/>
              <a:ea typeface="Arial" charset="0"/>
              <a:cs typeface="Arial" charset="0"/>
            </a:endParaRPr>
          </a:p>
          <a:p>
            <a:r>
              <a:rPr kumimoji="1" lang="en-US" sz="1200" kern="1200" dirty="0" smtClean="0">
                <a:solidFill>
                  <a:schemeClr val="tx1"/>
                </a:solidFill>
                <a:effectLst/>
                <a:latin typeface="+mn-lt"/>
                <a:ea typeface="Arial" charset="0"/>
                <a:cs typeface="Arial" charset="0"/>
              </a:rPr>
              <a:t>To estimate the effect of venture cognitive logic on venture performance in different institutional settings, we use objective indicators of formal institutions from global databases. At the beginning, we considered multiple indicators of formal institutions development (e.g., Distance to Frontier, Infrastructure, Corruption perception index, Property rights etc.), but due to collinearity between them we select only three indicators for our study: financial market development, legal and political environment and ease of doing business. The </a:t>
            </a:r>
            <a:r>
              <a:rPr kumimoji="1" lang="en-US" sz="1200" i="1" kern="1200" dirty="0" smtClean="0">
                <a:solidFill>
                  <a:schemeClr val="tx1"/>
                </a:solidFill>
                <a:effectLst/>
                <a:latin typeface="+mn-lt"/>
                <a:ea typeface="Arial" charset="0"/>
                <a:cs typeface="Arial" charset="0"/>
              </a:rPr>
              <a:t>development of financial markets</a:t>
            </a:r>
            <a:r>
              <a:rPr kumimoji="1" lang="en-US" sz="1200" kern="1200" dirty="0" smtClean="0">
                <a:solidFill>
                  <a:schemeClr val="tx1"/>
                </a:solidFill>
                <a:effectLst/>
                <a:latin typeface="+mn-lt"/>
                <a:ea typeface="Arial" charset="0"/>
                <a:cs typeface="Arial" charset="0"/>
              </a:rPr>
              <a:t> was captured based on the composite index from Global Competitiveness Report that includes the following indicators: availability of financial services, affordability of financial services, ease of access to loans, venture capital availability, soundness of banks, regulation of securities exchanges and legal rights index (Schwab, Sala-</a:t>
            </a:r>
            <a:r>
              <a:rPr kumimoji="1" lang="en-US" sz="1200" kern="1200" dirty="0" err="1" smtClean="0">
                <a:solidFill>
                  <a:schemeClr val="tx1"/>
                </a:solidFill>
                <a:effectLst/>
                <a:latin typeface="+mn-lt"/>
                <a:ea typeface="Arial" charset="0"/>
                <a:cs typeface="Arial" charset="0"/>
              </a:rPr>
              <a:t>i</a:t>
            </a:r>
            <a:r>
              <a:rPr kumimoji="1" lang="en-US" sz="1200" kern="1200" dirty="0" smtClean="0">
                <a:solidFill>
                  <a:schemeClr val="tx1"/>
                </a:solidFill>
                <a:effectLst/>
                <a:latin typeface="+mn-lt"/>
                <a:ea typeface="Arial" charset="0"/>
                <a:cs typeface="Arial" charset="0"/>
              </a:rPr>
              <a:t>-Martín, 2013-2014). </a:t>
            </a:r>
            <a:r>
              <a:rPr kumimoji="1" lang="en-US" sz="1200" i="1" kern="1200" dirty="0" smtClean="0">
                <a:solidFill>
                  <a:schemeClr val="tx1"/>
                </a:solidFill>
                <a:effectLst/>
                <a:latin typeface="+mn-lt"/>
                <a:ea typeface="Arial" charset="0"/>
                <a:cs typeface="Arial" charset="0"/>
              </a:rPr>
              <a:t>Legal and political environment</a:t>
            </a:r>
            <a:r>
              <a:rPr kumimoji="1" lang="en-US" sz="1200" kern="1200" dirty="0" smtClean="0">
                <a:solidFill>
                  <a:schemeClr val="tx1"/>
                </a:solidFill>
                <a:effectLst/>
                <a:latin typeface="+mn-lt"/>
                <a:ea typeface="Arial" charset="0"/>
                <a:cs typeface="Arial" charset="0"/>
              </a:rPr>
              <a:t> evaluated on the basis of judicial independence, rule of law, political stability and control of corruption assessments (The International Property Rights Index, 2013). The quality of economies’ performance captured through the </a:t>
            </a:r>
            <a:r>
              <a:rPr kumimoji="1" lang="en-US" sz="1200" i="1" kern="1200" dirty="0" smtClean="0">
                <a:solidFill>
                  <a:schemeClr val="tx1"/>
                </a:solidFill>
                <a:effectLst/>
                <a:latin typeface="+mn-lt"/>
                <a:ea typeface="Arial" charset="0"/>
                <a:cs typeface="Arial" charset="0"/>
              </a:rPr>
              <a:t>ease of doing business</a:t>
            </a:r>
            <a:r>
              <a:rPr kumimoji="1" lang="en-US" sz="1200" kern="1200" dirty="0" smtClean="0">
                <a:solidFill>
                  <a:schemeClr val="tx1"/>
                </a:solidFill>
                <a:effectLst/>
                <a:latin typeface="+mn-lt"/>
                <a:ea typeface="Arial" charset="0"/>
                <a:cs typeface="Arial" charset="0"/>
              </a:rPr>
              <a:t> ranking that reflects the absolute level of regulatory performance of each country. We included ease of doing business rank as a reverse indicator in order to assign the most developed countries the higher scores (World Bank, 2015). </a:t>
            </a:r>
            <a:endParaRPr kumimoji="1" lang="ru-RU" sz="1200" kern="1200" dirty="0" smtClean="0">
              <a:solidFill>
                <a:schemeClr val="tx1"/>
              </a:solidFill>
              <a:effectLst/>
              <a:latin typeface="+mn-lt"/>
              <a:ea typeface="Arial" charset="0"/>
              <a:cs typeface="Arial" charset="0"/>
            </a:endParaRPr>
          </a:p>
          <a:p>
            <a:r>
              <a:rPr kumimoji="1" lang="en-US" sz="1200" i="1" kern="1200" dirty="0" smtClean="0">
                <a:solidFill>
                  <a:schemeClr val="tx1"/>
                </a:solidFill>
                <a:effectLst/>
                <a:latin typeface="+mn-lt"/>
                <a:ea typeface="Arial" charset="0"/>
                <a:cs typeface="Arial" charset="0"/>
              </a:rPr>
              <a:t>Control variables</a:t>
            </a:r>
            <a:r>
              <a:rPr kumimoji="1" lang="en-US" sz="1200" kern="1200" dirty="0" smtClean="0">
                <a:solidFill>
                  <a:schemeClr val="tx1"/>
                </a:solidFill>
                <a:effectLst/>
                <a:latin typeface="+mn-lt"/>
                <a:ea typeface="Arial" charset="0"/>
                <a:cs typeface="Arial" charset="0"/>
              </a:rPr>
              <a:t>. We include a set of control variables as alternative explanations of venture performance – individual characteristics of founders and company features. The first group of control variables includes such individual characteristics of entrepreneurs as age, gender, work experience, education, number of co-founders and experience of working in own company. Age was measured as the actual age of the respondent (in years). Gender was included as a dummy variable, where 1 ascribed to females and 0 – to males. Work experience was coded as a dummy variable – 1 for those students who worked during their studies and 0 for those who do not. We included education as a field of study where 1 was for Business and Management field and 0 for others. We control for a number of co-founders with whom an entrepreneur has founded the company (from 0 to more than 3). Finally, we add the experience of working in respondent’s own company as an average amount of hours weekly spent by him/her on work at the company.</a:t>
            </a:r>
            <a:endParaRPr kumimoji="1" lang="ru-RU" sz="1200" kern="1200" dirty="0" smtClean="0">
              <a:solidFill>
                <a:schemeClr val="tx1"/>
              </a:solidFill>
              <a:effectLst/>
              <a:latin typeface="+mn-lt"/>
              <a:ea typeface="Arial" charset="0"/>
              <a:cs typeface="Arial" charset="0"/>
            </a:endParaRPr>
          </a:p>
          <a:p>
            <a:r>
              <a:rPr kumimoji="1" lang="en-US" sz="1200" kern="1200" dirty="0" smtClean="0">
                <a:solidFill>
                  <a:schemeClr val="tx1"/>
                </a:solidFill>
                <a:effectLst/>
                <a:latin typeface="+mn-lt"/>
                <a:ea typeface="Arial" charset="0"/>
                <a:cs typeface="Arial" charset="0"/>
              </a:rPr>
              <a:t>The second group of control variables consists of the most widespread firm level characteristics as firm age, firm size and sector in which the company is mainly active in. Firm age was included in the model as number of years the venture had been in existence. The logarithm of employees was used as a measure of firm size. We also control for venture sector with a number of dummy variables: “Information technology and communication”, “Trade (wholesale/retail)”, “Consulting”, “Advertising/Marketing/Design”, “Education and training”, “Tourism and gastronomy”, “Health Services”, “Other services (including finance, insurance, etc.)”, “Architecture and Engineering”, “Construction and manufacturing”, “Others”.</a:t>
            </a:r>
            <a:endParaRPr kumimoji="1" lang="ru-RU" sz="1200" kern="1200" dirty="0">
              <a:solidFill>
                <a:schemeClr val="tx1"/>
              </a:solidFill>
              <a:effectLst/>
              <a:latin typeface="+mn-lt"/>
              <a:ea typeface="Arial" charset="0"/>
              <a:cs typeface="Arial" charset="0"/>
            </a:endParaRPr>
          </a:p>
        </p:txBody>
      </p:sp>
      <p:sp>
        <p:nvSpPr>
          <p:cNvPr id="34819" name="Номер слайда 3"/>
          <p:cNvSpPr>
            <a:spLocks noGrp="1"/>
          </p:cNvSpPr>
          <p:nvPr>
            <p:ph type="sldNum" sz="quarter" idx="5"/>
          </p:nvPr>
        </p:nvSpPr>
        <p:spPr bwMode="auto">
          <a:noFill/>
          <a:ln>
            <a:miter lim="800000"/>
            <a:headEnd/>
            <a:tailEnd/>
          </a:ln>
        </p:spPr>
        <p:txBody>
          <a:bodyPr/>
          <a:lstStyle/>
          <a:p>
            <a:fld id="{D5396F56-A812-4C99-B3BC-F25DE4CA80C7}" type="slidenum">
              <a:rPr lang="ru-RU" smtClean="0">
                <a:latin typeface="Arial" charset="0"/>
                <a:cs typeface="Arial" charset="0"/>
              </a:rPr>
              <a:pPr/>
              <a:t>8</a:t>
            </a:fld>
            <a:endParaRPr lang="ru-RU" smtClean="0">
              <a:latin typeface="Arial" charset="0"/>
              <a:cs typeface="Arial" charset="0"/>
            </a:endParaRPr>
          </a:p>
        </p:txBody>
      </p:sp>
    </p:spTree>
    <p:extLst>
      <p:ext uri="{BB962C8B-B14F-4D97-AF65-F5344CB8AC3E}">
        <p14:creationId xmlns:p14="http://schemas.microsoft.com/office/powerpoint/2010/main" val="2802625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Образ слайда 1"/>
          <p:cNvSpPr>
            <a:spLocks noGrp="1" noRot="1" noChangeAspect="1" noTextEdit="1"/>
          </p:cNvSpPr>
          <p:nvPr>
            <p:ph type="sldImg"/>
          </p:nvPr>
        </p:nvSpPr>
        <p:spPr bwMode="auto">
          <a:noFill/>
          <a:ln>
            <a:solidFill>
              <a:srgbClr val="000000"/>
            </a:solidFill>
            <a:miter lim="800000"/>
            <a:headEnd/>
            <a:tailEnd/>
          </a:ln>
        </p:spPr>
      </p:sp>
      <p:sp>
        <p:nvSpPr>
          <p:cNvPr id="38914" name="Заметки 2"/>
          <p:cNvSpPr>
            <a:spLocks noGrp="1"/>
          </p:cNvSpPr>
          <p:nvPr>
            <p:ph type="body" idx="1"/>
          </p:nvPr>
        </p:nvSpPr>
        <p:spPr bwMode="auto">
          <a:xfrm>
            <a:off x="332656" y="4725988"/>
            <a:ext cx="5976664" cy="4722812"/>
          </a:xfrm>
          <a:noFill/>
        </p:spPr>
        <p:txBody>
          <a:bodyPr>
            <a:noAutofit/>
          </a:bodyPr>
          <a:lstStyle/>
          <a:p>
            <a:r>
              <a:rPr kumimoji="1" lang="en-US" sz="1100" i="1" kern="1200" dirty="0" smtClean="0">
                <a:solidFill>
                  <a:schemeClr val="tx1"/>
                </a:solidFill>
                <a:effectLst/>
                <a:latin typeface="+mn-lt"/>
                <a:ea typeface="Arial" charset="0"/>
                <a:cs typeface="Arial" charset="0"/>
              </a:rPr>
              <a:t>Data analysis</a:t>
            </a:r>
            <a:endParaRPr kumimoji="1" lang="ru-RU" sz="1100" kern="1200" dirty="0" smtClean="0">
              <a:solidFill>
                <a:schemeClr val="tx1"/>
              </a:solidFill>
              <a:effectLst/>
              <a:latin typeface="+mn-lt"/>
              <a:ea typeface="Arial" charset="0"/>
              <a:cs typeface="Arial" charset="0"/>
            </a:endParaRPr>
          </a:p>
          <a:p>
            <a:r>
              <a:rPr kumimoji="1" lang="en-US" sz="1100" kern="1200" dirty="0" smtClean="0">
                <a:solidFill>
                  <a:schemeClr val="tx1"/>
                </a:solidFill>
                <a:effectLst/>
                <a:latin typeface="+mn-lt"/>
                <a:ea typeface="Arial" charset="0"/>
                <a:cs typeface="Arial" charset="0"/>
              </a:rPr>
              <a:t>In order to take into consideration the hierarchical structure of GUESSS data where firms nested in countries, we employ hierarchical linear modeling (HLM) approach.  The use of multilevel data analysis method can help clarify the effects among variables measured at different levels and detect the relationship that previously cannot be identified (</a:t>
            </a:r>
            <a:r>
              <a:rPr kumimoji="1" lang="en-US" sz="1100" kern="1200" dirty="0" err="1" smtClean="0">
                <a:solidFill>
                  <a:schemeClr val="tx1"/>
                </a:solidFill>
                <a:effectLst/>
                <a:latin typeface="+mn-lt"/>
                <a:ea typeface="Arial" charset="0"/>
                <a:cs typeface="Arial" charset="0"/>
              </a:rPr>
              <a:t>Raudenbush</a:t>
            </a:r>
            <a:r>
              <a:rPr kumimoji="1" lang="en-US" sz="1100" kern="1200" dirty="0" smtClean="0">
                <a:solidFill>
                  <a:schemeClr val="tx1"/>
                </a:solidFill>
                <a:effectLst/>
                <a:latin typeface="+mn-lt"/>
                <a:ea typeface="Arial" charset="0"/>
                <a:cs typeface="Arial" charset="0"/>
              </a:rPr>
              <a:t> and </a:t>
            </a:r>
            <a:r>
              <a:rPr kumimoji="1" lang="en-US" sz="1100" kern="1200" dirty="0" err="1" smtClean="0">
                <a:solidFill>
                  <a:schemeClr val="tx1"/>
                </a:solidFill>
                <a:effectLst/>
                <a:latin typeface="+mn-lt"/>
                <a:ea typeface="Arial" charset="0"/>
                <a:cs typeface="Arial" charset="0"/>
              </a:rPr>
              <a:t>Bryk</a:t>
            </a:r>
            <a:r>
              <a:rPr kumimoji="1" lang="en-US" sz="1100" kern="1200" dirty="0" smtClean="0">
                <a:solidFill>
                  <a:schemeClr val="tx1"/>
                </a:solidFill>
                <a:effectLst/>
                <a:latin typeface="+mn-lt"/>
                <a:ea typeface="Arial" charset="0"/>
                <a:cs typeface="Arial" charset="0"/>
              </a:rPr>
              <a:t>, 2002; Todd et al., 2005). In the present study, we estimate two-level regression model counting for firm and country levels. The performed tests reveal significant amount of between-countries variance in the dependent variable (performance): the means for 27 country clusters are significantly different from each other (ANOVA results: F (26, 4386) = 13.69, p&lt;0.001), and the country-level </a:t>
            </a:r>
            <a:r>
              <a:rPr kumimoji="1" lang="en-US" sz="1100" kern="1200" dirty="0" err="1" smtClean="0">
                <a:solidFill>
                  <a:schemeClr val="tx1"/>
                </a:solidFill>
                <a:effectLst/>
                <a:latin typeface="+mn-lt"/>
                <a:ea typeface="Arial" charset="0"/>
                <a:cs typeface="Arial" charset="0"/>
              </a:rPr>
              <a:t>intraclass</a:t>
            </a:r>
            <a:r>
              <a:rPr kumimoji="1" lang="en-US" sz="1100" kern="1200" dirty="0" smtClean="0">
                <a:solidFill>
                  <a:schemeClr val="tx1"/>
                </a:solidFill>
                <a:effectLst/>
                <a:latin typeface="+mn-lt"/>
                <a:ea typeface="Arial" charset="0"/>
                <a:cs typeface="Arial" charset="0"/>
              </a:rPr>
              <a:t> correlation ICC=0.08 (95% CI: 0.02…0.13). This justifies the appropriateness of the multi-level analysis.</a:t>
            </a:r>
            <a:endParaRPr kumimoji="1" lang="ru-RU" sz="1100" kern="1200" dirty="0" smtClean="0">
              <a:solidFill>
                <a:schemeClr val="tx1"/>
              </a:solidFill>
              <a:effectLst/>
              <a:latin typeface="+mn-lt"/>
              <a:ea typeface="Arial" charset="0"/>
              <a:cs typeface="Arial" charset="0"/>
            </a:endParaRPr>
          </a:p>
          <a:p>
            <a:r>
              <a:rPr kumimoji="1" lang="en-US" sz="1100" kern="1200" dirty="0" smtClean="0">
                <a:solidFill>
                  <a:schemeClr val="tx1"/>
                </a:solidFill>
                <a:effectLst/>
                <a:latin typeface="+mn-lt"/>
                <a:ea typeface="Arial" charset="0"/>
                <a:cs typeface="Arial" charset="0"/>
              </a:rPr>
              <a:t>We estimate the effects of variables presented in the theoretical model using mixed-effects linear regression and a number of nested models: all controls (Model 1), main effects (Model 2), and interaction effects (Model 3). The results of hypotheses testing are presented in Table 4.</a:t>
            </a:r>
            <a:endParaRPr kumimoji="1" lang="ru-RU" sz="1100" kern="1200" dirty="0" smtClean="0">
              <a:solidFill>
                <a:schemeClr val="tx1"/>
              </a:solidFill>
              <a:effectLst/>
              <a:latin typeface="+mn-lt"/>
              <a:ea typeface="Arial" charset="0"/>
              <a:cs typeface="Arial" charset="0"/>
            </a:endParaRPr>
          </a:p>
          <a:p>
            <a:r>
              <a:rPr kumimoji="1" lang="en-US" sz="1100" kern="1200" dirty="0" smtClean="0">
                <a:solidFill>
                  <a:schemeClr val="tx1"/>
                </a:solidFill>
                <a:effectLst/>
                <a:latin typeface="+mn-lt"/>
                <a:ea typeface="Arial" charset="0"/>
                <a:cs typeface="Arial" charset="0"/>
              </a:rPr>
              <a:t>The control variables were included in the Model 1.  The most of significant effects of control variables were in line with our expectations, such as positive effects of entrepreneur’s experience and firm size (b=0.266, b=0.015, b=0.598, p&lt;0.001). At the same time, we discovered an unexpected negative effect of age of the respondent on firm performance (b=-0.035, p&lt;0.001). There were also some significant industry effects. All of these effects were stable across model specifications (Models 2-3).</a:t>
            </a:r>
            <a:endParaRPr kumimoji="1" lang="ru-RU" sz="1100" kern="1200" dirty="0" smtClean="0">
              <a:solidFill>
                <a:schemeClr val="tx1"/>
              </a:solidFill>
              <a:effectLst/>
              <a:latin typeface="+mn-lt"/>
              <a:ea typeface="Arial" charset="0"/>
              <a:cs typeface="Arial" charset="0"/>
            </a:endParaRPr>
          </a:p>
          <a:p>
            <a:r>
              <a:rPr kumimoji="1" lang="en-US" sz="1100" kern="1200" dirty="0" smtClean="0">
                <a:solidFill>
                  <a:schemeClr val="tx1"/>
                </a:solidFill>
                <a:effectLst/>
                <a:latin typeface="+mn-lt"/>
                <a:ea typeface="Arial" charset="0"/>
                <a:cs typeface="Arial" charset="0"/>
              </a:rPr>
              <a:t>The next step of analysis tested the main effects of causation and effectuation and indicators of institutional environment (Model 2).  Causation and effectuation both have a statistically significant positive effect on venture performance (b=0.244, b=142, p&lt;0.001). Thus, Hypotheses 1a and 1b were supported.  The result was stable across other model specifications.  The obtained effect is consistent with prior studies on venture cognitive logic’s importance for firm performance.</a:t>
            </a:r>
            <a:endParaRPr kumimoji="1" lang="ru-RU" sz="1100" kern="1200" dirty="0" smtClean="0">
              <a:solidFill>
                <a:schemeClr val="tx1"/>
              </a:solidFill>
              <a:effectLst/>
              <a:latin typeface="+mn-lt"/>
              <a:ea typeface="Arial" charset="0"/>
              <a:cs typeface="Arial" charset="0"/>
            </a:endParaRPr>
          </a:p>
          <a:p>
            <a:r>
              <a:rPr kumimoji="1" lang="en-US" sz="1100" kern="1200" dirty="0" smtClean="0">
                <a:solidFill>
                  <a:schemeClr val="tx1"/>
                </a:solidFill>
                <a:effectLst/>
                <a:latin typeface="+mn-lt"/>
                <a:ea typeface="Arial" charset="0"/>
                <a:cs typeface="Arial" charset="0"/>
              </a:rPr>
              <a:t>Model 3 includes the interaction terms between causation and effectuation and formal institutes’ indicators.  The interaction between causation and financial market development index have shown positive and significant effect on venture performance (b=0.078, p&lt;0.05). Ease of doing business index also provides a positive but smaller effect on causation – performance relationship (b=0.002, p&lt;0.001) while it negatively moderates the link between effectuation and venture performance (b= - 0.002, p&lt;0.05). We also found opposed to our hypothesized relationship that legal and political environment negatively moderates the link between causation and venture performance (b= - 0.068, p&lt;0.001). Thus, hypothesis H2 was partly confirmed with two of three indicators of formal institutions development.</a:t>
            </a:r>
            <a:endParaRPr kumimoji="1" lang="ru-RU" sz="1100" kern="1200" dirty="0" smtClean="0">
              <a:solidFill>
                <a:schemeClr val="tx1"/>
              </a:solidFill>
              <a:effectLst/>
              <a:latin typeface="+mn-lt"/>
              <a:ea typeface="Arial" charset="0"/>
              <a:cs typeface="Arial" charset="0"/>
            </a:endParaRPr>
          </a:p>
        </p:txBody>
      </p:sp>
      <p:sp>
        <p:nvSpPr>
          <p:cNvPr id="38915" name="Номер слайда 3"/>
          <p:cNvSpPr>
            <a:spLocks noGrp="1"/>
          </p:cNvSpPr>
          <p:nvPr>
            <p:ph type="sldNum" sz="quarter" idx="5"/>
          </p:nvPr>
        </p:nvSpPr>
        <p:spPr bwMode="auto">
          <a:noFill/>
          <a:ln>
            <a:miter lim="800000"/>
            <a:headEnd/>
            <a:tailEnd/>
          </a:ln>
        </p:spPr>
        <p:txBody>
          <a:bodyPr/>
          <a:lstStyle/>
          <a:p>
            <a:fld id="{15842E59-32E8-4FE9-89FF-06B3F317C550}" type="slidenum">
              <a:rPr lang="ru-RU" smtClean="0">
                <a:latin typeface="Arial" charset="0"/>
                <a:cs typeface="Arial" charset="0"/>
              </a:rPr>
              <a:pPr/>
              <a:t>9</a:t>
            </a:fld>
            <a:endParaRPr lang="ru-RU" smtClean="0">
              <a:latin typeface="Arial" charset="0"/>
              <a:cs typeface="Arial" charset="0"/>
            </a:endParaRPr>
          </a:p>
        </p:txBody>
      </p:sp>
    </p:spTree>
    <p:extLst>
      <p:ext uri="{BB962C8B-B14F-4D97-AF65-F5344CB8AC3E}">
        <p14:creationId xmlns:p14="http://schemas.microsoft.com/office/powerpoint/2010/main" val="134590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45446D7F-9B15-4FF7-B0D5-2DE24CB996C0}" type="slidenum">
              <a:rPr lang="ru-RU"/>
              <a:pPr>
                <a:defRPr/>
              </a:pPr>
              <a:t>‹#›</a:t>
            </a:fld>
            <a:endParaRPr lang="ru-RU"/>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93B2396C-E5E3-44C9-B3ED-DC2F3EBFF365}" type="slidenum">
              <a:rPr lang="ru-RU"/>
              <a:pPr>
                <a:defRPr/>
              </a:pPr>
              <a:t>‹#›</a:t>
            </a:fld>
            <a:endParaRPr lang="ru-RU"/>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5A6AA77-6AFC-40C3-B40F-52BD85552A77}" type="slidenum">
              <a:rPr lang="ru-RU"/>
              <a:pPr>
                <a:defRPr/>
              </a:pPr>
              <a:t>‹#›</a:t>
            </a:fld>
            <a:endParaRPr lang="ru-RU"/>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CFBB1E97-3909-4450-9743-C60C9DB98E13}" type="slidenum">
              <a:rPr lang="ru-RU"/>
              <a:pPr>
                <a:defRPr/>
              </a:pPr>
              <a:t>‹#›</a:t>
            </a:fld>
            <a:endParaRPr lang="ru-RU"/>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5F66EADB-615E-43A1-A384-78C658747B0D}" type="slidenum">
              <a:rPr lang="ru-RU"/>
              <a:pPr>
                <a:defRPr/>
              </a:pPr>
              <a:t>‹#›</a:t>
            </a:fld>
            <a:endParaRPr lang="ru-RU"/>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B3304DF0-48C1-4BE8-BB31-0B2DA6A41D08}" type="slidenum">
              <a:rPr lang="ru-RU"/>
              <a:pPr>
                <a:defRPr/>
              </a:pPr>
              <a:t>‹#›</a:t>
            </a:fld>
            <a:endParaRPr lang="ru-RU"/>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DD0172AF-133A-447D-9135-C01655F3BC17}" type="slidenum">
              <a:rPr lang="ru-RU"/>
              <a:pPr>
                <a:defRPr/>
              </a:pPr>
              <a:t>‹#›</a:t>
            </a:fld>
            <a:endParaRPr lang="ru-RU"/>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AF34041C-F318-470D-8197-D6D8CDD35EFC}" type="slidenum">
              <a:rPr lang="ru-RU"/>
              <a:pPr>
                <a:defRPr/>
              </a:pPr>
              <a:t>‹#›</a:t>
            </a:fld>
            <a:endParaRPr lang="ru-RU"/>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D7A7BA30-38CC-4B94-8308-FA6E4A9BE949}" type="slidenum">
              <a:rPr lang="ru-RU"/>
              <a:pPr>
                <a:defRPr/>
              </a:pPr>
              <a:t>‹#›</a:t>
            </a:fld>
            <a:endParaRPr lang="ru-RU"/>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39625533-6E28-4099-942C-AA23674D93E8}" type="slidenum">
              <a:rPr lang="ru-RU"/>
              <a:pPr>
                <a:defRPr/>
              </a:pPr>
              <a:t>‹#›</a:t>
            </a:fld>
            <a:endParaRPr lang="ru-RU"/>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A98BC0E1-125E-4E70-9F5F-F894C5B5BF5F}" type="slidenum">
              <a:rPr lang="ru-RU"/>
              <a:pPr>
                <a:defRPr/>
              </a:pPr>
              <a:t>‹#›</a:t>
            </a:fld>
            <a:endParaRPr lang="ru-RU"/>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mn-ea"/>
                <a:cs typeface="+mn-cs"/>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mn-ea"/>
                <a:cs typeface="+mn-cs"/>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cs typeface="Arial" pitchFamily="34" charset="0"/>
              </a:defRPr>
            </a:lvl1pPr>
          </a:lstStyle>
          <a:p>
            <a:pPr>
              <a:defRPr/>
            </a:pPr>
            <a:fld id="{F192FCCB-1FBA-4C1A-9EDB-B6F7CE8FA87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spd="med">
    <p:fade/>
  </p:transition>
  <p:hf hdr="0" ftr="0" dt="0"/>
  <p:txStyles>
    <p:titleStyle>
      <a:lvl1pPr algn="ctr" rtl="0" eaLnBrk="0" fontAlgn="base" hangingPunct="0">
        <a:spcBef>
          <a:spcPct val="0"/>
        </a:spcBef>
        <a:spcAft>
          <a:spcPct val="0"/>
        </a:spcAft>
        <a:defRPr kumimoji="1" sz="4400">
          <a:solidFill>
            <a:schemeClr val="tx2"/>
          </a:solidFill>
          <a:latin typeface="+mj-lt"/>
          <a:ea typeface="Arial" charset="0"/>
          <a:cs typeface="Arial" charset="0"/>
        </a:defRPr>
      </a:lvl1pPr>
      <a:lvl2pPr algn="ctr" rtl="0" eaLnBrk="0" fontAlgn="base" hangingPunct="0">
        <a:spcBef>
          <a:spcPct val="0"/>
        </a:spcBef>
        <a:spcAft>
          <a:spcPct val="0"/>
        </a:spcAft>
        <a:defRPr kumimoji="1" sz="4400">
          <a:solidFill>
            <a:schemeClr val="tx2"/>
          </a:solidFill>
          <a:latin typeface="Arial" charset="0"/>
          <a:ea typeface="Arial" charset="0"/>
          <a:cs typeface="Arial" charset="0"/>
        </a:defRPr>
      </a:lvl2pPr>
      <a:lvl3pPr algn="ctr" rtl="0" eaLnBrk="0" fontAlgn="base" hangingPunct="0">
        <a:spcBef>
          <a:spcPct val="0"/>
        </a:spcBef>
        <a:spcAft>
          <a:spcPct val="0"/>
        </a:spcAft>
        <a:defRPr kumimoji="1" sz="4400">
          <a:solidFill>
            <a:schemeClr val="tx2"/>
          </a:solidFill>
          <a:latin typeface="Arial" charset="0"/>
          <a:ea typeface="Arial" charset="0"/>
          <a:cs typeface="Arial" charset="0"/>
        </a:defRPr>
      </a:lvl3pPr>
      <a:lvl4pPr algn="ctr" rtl="0" eaLnBrk="0" fontAlgn="base" hangingPunct="0">
        <a:spcBef>
          <a:spcPct val="0"/>
        </a:spcBef>
        <a:spcAft>
          <a:spcPct val="0"/>
        </a:spcAft>
        <a:defRPr kumimoji="1" sz="4400">
          <a:solidFill>
            <a:schemeClr val="tx2"/>
          </a:solidFill>
          <a:latin typeface="Arial" charset="0"/>
          <a:ea typeface="Arial" charset="0"/>
          <a:cs typeface="Arial" charset="0"/>
        </a:defRPr>
      </a:lvl4pPr>
      <a:lvl5pPr algn="ctr" rtl="0" eaLnBrk="0" fontAlgn="base" hangingPunct="0">
        <a:spcBef>
          <a:spcPct val="0"/>
        </a:spcBef>
        <a:spcAft>
          <a:spcPct val="0"/>
        </a:spcAft>
        <a:defRPr kumimoji="1" sz="4400">
          <a:solidFill>
            <a:schemeClr val="tx2"/>
          </a:solidFill>
          <a:latin typeface="Arial" charset="0"/>
          <a:ea typeface="Arial" charset="0"/>
          <a:cs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Arial" charset="0"/>
          <a:cs typeface="Arial" charset="0"/>
        </a:defRPr>
      </a:lvl1pPr>
      <a:lvl2pPr marL="742950" indent="-285750" algn="l" rtl="0" eaLnBrk="0" fontAlgn="base" hangingPunct="0">
        <a:spcBef>
          <a:spcPct val="20000"/>
        </a:spcBef>
        <a:spcAft>
          <a:spcPct val="0"/>
        </a:spcAft>
        <a:buChar char="–"/>
        <a:defRPr kumimoji="1" sz="2800">
          <a:solidFill>
            <a:schemeClr val="tx1"/>
          </a:solidFill>
          <a:latin typeface="+mn-lt"/>
          <a:ea typeface="Arial" charset="0"/>
          <a:cs typeface="Arial" pitchFamily="34" charset="0"/>
        </a:defRPr>
      </a:lvl2pPr>
      <a:lvl3pPr marL="1143000" indent="-228600" algn="l" rtl="0" eaLnBrk="0" fontAlgn="base" hangingPunct="0">
        <a:spcBef>
          <a:spcPct val="20000"/>
        </a:spcBef>
        <a:spcAft>
          <a:spcPct val="0"/>
        </a:spcAft>
        <a:buChar char="•"/>
        <a:defRPr kumimoji="1" sz="2400">
          <a:solidFill>
            <a:schemeClr val="tx1"/>
          </a:solidFill>
          <a:latin typeface="+mn-lt"/>
          <a:ea typeface="Arial" charset="0"/>
          <a:cs typeface="Arial" pitchFamily="34" charset="0"/>
        </a:defRPr>
      </a:lvl3pPr>
      <a:lvl4pPr marL="1600200" indent="-228600" algn="l" rtl="0" eaLnBrk="0" fontAlgn="base" hangingPunct="0">
        <a:spcBef>
          <a:spcPct val="20000"/>
        </a:spcBef>
        <a:spcAft>
          <a:spcPct val="0"/>
        </a:spcAft>
        <a:buChar char="–"/>
        <a:defRPr kumimoji="1" sz="2000">
          <a:solidFill>
            <a:schemeClr val="tx1"/>
          </a:solidFill>
          <a:latin typeface="+mn-lt"/>
          <a:ea typeface="Arial" charset="0"/>
          <a:cs typeface="Arial" pitchFamily="34" charset="0"/>
        </a:defRPr>
      </a:lvl4pPr>
      <a:lvl5pPr marL="2057400" indent="-228600" algn="l" rtl="0" eaLnBrk="0" fontAlgn="base" hangingPunct="0">
        <a:spcBef>
          <a:spcPct val="20000"/>
        </a:spcBef>
        <a:spcAft>
          <a:spcPct val="0"/>
        </a:spcAft>
        <a:buChar char="»"/>
        <a:defRPr kumimoji="1" sz="2000">
          <a:solidFill>
            <a:schemeClr val="tx1"/>
          </a:solidFill>
          <a:latin typeface="+mn-lt"/>
          <a:ea typeface="Arial" charset="0"/>
          <a:cs typeface="Arial"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3492500" y="3860800"/>
            <a:ext cx="129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ru-RU" altLang="ru-RU"/>
          </a:p>
        </p:txBody>
      </p:sp>
      <p:sp>
        <p:nvSpPr>
          <p:cNvPr id="2051" name="Text Box 6"/>
          <p:cNvSpPr txBox="1">
            <a:spLocks noChangeArrowheads="1"/>
          </p:cNvSpPr>
          <p:nvPr/>
        </p:nvSpPr>
        <p:spPr bwMode="auto">
          <a:xfrm>
            <a:off x="3132138" y="443706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ru-RU" altLang="ru-RU"/>
          </a:p>
        </p:txBody>
      </p:sp>
      <p:sp>
        <p:nvSpPr>
          <p:cNvPr id="2052" name="Rectangle 10"/>
          <p:cNvSpPr>
            <a:spLocks noChangeArrowheads="1"/>
          </p:cNvSpPr>
          <p:nvPr/>
        </p:nvSpPr>
        <p:spPr bwMode="auto">
          <a:xfrm>
            <a:off x="2627313" y="260350"/>
            <a:ext cx="5832475"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ru-RU" altLang="ru-RU" sz="3000" b="1">
              <a:solidFill>
                <a:srgbClr val="741324"/>
              </a:solidFill>
            </a:endParaRPr>
          </a:p>
        </p:txBody>
      </p:sp>
      <p:sp>
        <p:nvSpPr>
          <p:cNvPr id="2053" name="Rectangle 11"/>
          <p:cNvSpPr>
            <a:spLocks noChangeArrowheads="1"/>
          </p:cNvSpPr>
          <p:nvPr/>
        </p:nvSpPr>
        <p:spPr bwMode="auto">
          <a:xfrm>
            <a:off x="179388" y="1214438"/>
            <a:ext cx="8964612"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80000"/>
              </a:lnSpc>
              <a:spcBef>
                <a:spcPct val="20000"/>
              </a:spcBef>
              <a:buClr>
                <a:srgbClr val="741324"/>
              </a:buClr>
            </a:pPr>
            <a:endParaRPr lang="ru-RU" altLang="ru-RU" sz="2000"/>
          </a:p>
        </p:txBody>
      </p:sp>
      <p:sp>
        <p:nvSpPr>
          <p:cNvPr id="2054" name="Text Box 12"/>
          <p:cNvSpPr txBox="1">
            <a:spLocks noChangeArrowheads="1"/>
          </p:cNvSpPr>
          <p:nvPr/>
        </p:nvSpPr>
        <p:spPr bwMode="auto">
          <a:xfrm>
            <a:off x="6280150" y="611346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ru-RU" altLang="ru-RU"/>
          </a:p>
        </p:txBody>
      </p:sp>
      <p:sp>
        <p:nvSpPr>
          <p:cNvPr id="2055" name="Rectangle 3"/>
          <p:cNvSpPr>
            <a:spLocks noChangeArrowheads="1"/>
          </p:cNvSpPr>
          <p:nvPr/>
        </p:nvSpPr>
        <p:spPr bwMode="auto">
          <a:xfrm>
            <a:off x="395536" y="3386439"/>
            <a:ext cx="8748464" cy="2471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buFontTx/>
              <a:buNone/>
            </a:pPr>
            <a:r>
              <a:rPr lang="ru-RU" altLang="ru-RU" sz="2000" b="1" dirty="0"/>
              <a:t>Галина Широкова</a:t>
            </a:r>
            <a:r>
              <a:rPr lang="en-US" altLang="ru-RU" sz="2000" dirty="0"/>
              <a:t>, </a:t>
            </a:r>
            <a:r>
              <a:rPr lang="ru-RU" altLang="ru-RU" sz="2000" dirty="0"/>
              <a:t>Профессор</a:t>
            </a:r>
            <a:r>
              <a:rPr lang="en-US" altLang="ru-RU" sz="2000" dirty="0"/>
              <a:t>, </a:t>
            </a:r>
            <a:r>
              <a:rPr lang="ru-RU" altLang="ru-RU" sz="2000" dirty="0"/>
              <a:t>ВШМ СПбГУ, Россия</a:t>
            </a:r>
            <a:endParaRPr lang="en-US" sz="2000" dirty="0"/>
          </a:p>
          <a:p>
            <a:pPr algn="ctr"/>
            <a:r>
              <a:rPr lang="ru-RU" altLang="ru-RU" sz="2000" b="1" dirty="0"/>
              <a:t>Анастасия Ласковая</a:t>
            </a:r>
            <a:r>
              <a:rPr lang="en-US" altLang="ru-RU" sz="2000" dirty="0"/>
              <a:t>, </a:t>
            </a:r>
            <a:r>
              <a:rPr lang="ru-RU" altLang="ru-RU" sz="2000" dirty="0"/>
              <a:t>Аспирант</a:t>
            </a:r>
            <a:r>
              <a:rPr lang="en-US" altLang="ru-RU" sz="2000" dirty="0"/>
              <a:t>, </a:t>
            </a:r>
            <a:r>
              <a:rPr lang="ru-RU" altLang="ru-RU" sz="2000" dirty="0"/>
              <a:t>ВШМ СПбГУ, Россия </a:t>
            </a:r>
          </a:p>
          <a:p>
            <a:pPr algn="ctr"/>
            <a:r>
              <a:rPr lang="ru-RU" sz="2000" b="1" dirty="0"/>
              <a:t>Майкл Моррис</a:t>
            </a:r>
            <a:r>
              <a:rPr lang="en-US" sz="2000" dirty="0"/>
              <a:t>, Ph.D., </a:t>
            </a:r>
            <a:r>
              <a:rPr lang="ru-RU" sz="2000" dirty="0"/>
              <a:t>Университет Флориды, США</a:t>
            </a:r>
            <a:endParaRPr lang="en-US" sz="2000" dirty="0"/>
          </a:p>
          <a:p>
            <a:pPr algn="ctr"/>
            <a:r>
              <a:rPr lang="ru-RU" sz="2000" b="1" dirty="0"/>
              <a:t>Алексей </a:t>
            </a:r>
            <a:r>
              <a:rPr lang="ru-RU" sz="2000" b="1" dirty="0" err="1"/>
              <a:t>Осиевский</a:t>
            </a:r>
            <a:r>
              <a:rPr lang="en-US" sz="2000" dirty="0"/>
              <a:t>, </a:t>
            </a:r>
            <a:r>
              <a:rPr lang="ru-RU" sz="2000" dirty="0"/>
              <a:t>Ассистент</a:t>
            </a:r>
            <a:r>
              <a:rPr lang="en-US" sz="2000" dirty="0"/>
              <a:t>, </a:t>
            </a:r>
            <a:r>
              <a:rPr lang="ru-RU" sz="2000" dirty="0"/>
              <a:t>Северо-Восточный университет</a:t>
            </a:r>
            <a:r>
              <a:rPr lang="en-US" sz="2000" dirty="0"/>
              <a:t>, </a:t>
            </a:r>
            <a:r>
              <a:rPr lang="ru-RU" sz="2000" dirty="0"/>
              <a:t>США</a:t>
            </a:r>
            <a:endParaRPr lang="en-US" altLang="ru-RU" sz="2000" dirty="0"/>
          </a:p>
          <a:p>
            <a:pPr algn="ctr"/>
            <a:endParaRPr lang="en-US" sz="2000" dirty="0"/>
          </a:p>
          <a:p>
            <a:pPr algn="ctr" eaLnBrk="1" hangingPunct="1">
              <a:lnSpc>
                <a:spcPct val="80000"/>
              </a:lnSpc>
              <a:spcBef>
                <a:spcPct val="20000"/>
              </a:spcBef>
            </a:pPr>
            <a:endParaRPr lang="en-US" altLang="ru-RU" sz="1600" dirty="0">
              <a:solidFill>
                <a:schemeClr val="tx2"/>
              </a:solidFill>
            </a:endParaRPr>
          </a:p>
          <a:p>
            <a:pPr algn="ctr" eaLnBrk="1" hangingPunct="1">
              <a:lnSpc>
                <a:spcPct val="80000"/>
              </a:lnSpc>
              <a:spcBef>
                <a:spcPct val="20000"/>
              </a:spcBef>
            </a:pPr>
            <a:r>
              <a:rPr lang="ru-RU" altLang="ru-RU" sz="1600" dirty="0" smtClean="0">
                <a:solidFill>
                  <a:schemeClr val="tx2"/>
                </a:solidFill>
              </a:rPr>
              <a:t>Научно-исследовательский семинар</a:t>
            </a:r>
          </a:p>
          <a:p>
            <a:pPr algn="ctr" eaLnBrk="1" hangingPunct="1">
              <a:lnSpc>
                <a:spcPct val="80000"/>
              </a:lnSpc>
              <a:spcBef>
                <a:spcPct val="20000"/>
              </a:spcBef>
            </a:pPr>
            <a:r>
              <a:rPr lang="ru-RU" altLang="ru-RU" sz="1600" dirty="0" smtClean="0">
                <a:solidFill>
                  <a:schemeClr val="tx2"/>
                </a:solidFill>
              </a:rPr>
              <a:t>24.11.2016</a:t>
            </a:r>
            <a:endParaRPr lang="ru-RU" altLang="ru-RU" sz="1600" dirty="0">
              <a:solidFill>
                <a:schemeClr val="tx2"/>
              </a:solidFill>
            </a:endParaRPr>
          </a:p>
          <a:p>
            <a:pPr algn="ctr" eaLnBrk="1" hangingPunct="1">
              <a:lnSpc>
                <a:spcPct val="80000"/>
              </a:lnSpc>
              <a:spcBef>
                <a:spcPct val="20000"/>
              </a:spcBef>
            </a:pPr>
            <a:endParaRPr lang="ru-RU" altLang="ru-RU" sz="1600" dirty="0">
              <a:solidFill>
                <a:srgbClr val="292929"/>
              </a:solidFill>
            </a:endParaRPr>
          </a:p>
        </p:txBody>
      </p:sp>
      <p:sp>
        <p:nvSpPr>
          <p:cNvPr id="9" name="Прямоугольник 8"/>
          <p:cNvSpPr/>
          <p:nvPr/>
        </p:nvSpPr>
        <p:spPr>
          <a:xfrm>
            <a:off x="0" y="1574258"/>
            <a:ext cx="9144000" cy="1441450"/>
          </a:xfrm>
          <a:prstGeom prst="rect">
            <a:avLst/>
          </a:prstGeom>
          <a:solidFill>
            <a:srgbClr val="74132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ru-RU" sz="2400" dirty="0"/>
              <a:t>«Планирование по-прежнему имеет значение: </a:t>
            </a:r>
            <a:r>
              <a:rPr lang="ru-RU" sz="2400" dirty="0" smtClean="0"/>
              <a:t>связь между </a:t>
            </a:r>
            <a:r>
              <a:rPr lang="ru-RU" sz="2400" dirty="0"/>
              <a:t>венчурной когнитивной логикой и результатами </a:t>
            </a:r>
            <a:r>
              <a:rPr lang="ru-RU" sz="2400" dirty="0" smtClean="0"/>
              <a:t>деятельности фирмы </a:t>
            </a:r>
            <a:r>
              <a:rPr lang="ru-RU" sz="2400" dirty="0"/>
              <a:t>в разных институциональных контекстах»</a:t>
            </a:r>
            <a:r>
              <a:rPr lang="en-US" sz="2400" baseline="30000" dirty="0" smtClean="0"/>
              <a:t>1</a:t>
            </a:r>
            <a:endParaRPr lang="ru-RU" sz="2400" baseline="30000" dirty="0"/>
          </a:p>
        </p:txBody>
      </p:sp>
      <p:sp>
        <p:nvSpPr>
          <p:cNvPr id="2060" name="Номер слайда 1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BD4F5F9-EB90-42FB-B5F7-A7F697FD10BF}" type="slidenum">
              <a:rPr lang="ru-RU" altLang="ru-RU" smtClean="0"/>
              <a:pPr eaLnBrk="1" hangingPunct="1"/>
              <a:t>1</a:t>
            </a:fld>
            <a:endParaRPr lang="ru-RU" altLang="ru-RU" smtClean="0"/>
          </a:p>
        </p:txBody>
      </p:sp>
      <p:sp>
        <p:nvSpPr>
          <p:cNvPr id="10" name="TextBox 9"/>
          <p:cNvSpPr txBox="1"/>
          <p:nvPr/>
        </p:nvSpPr>
        <p:spPr>
          <a:xfrm>
            <a:off x="383144" y="5895400"/>
            <a:ext cx="8697787" cy="584775"/>
          </a:xfrm>
          <a:prstGeom prst="rect">
            <a:avLst/>
          </a:prstGeom>
          <a:noFill/>
        </p:spPr>
        <p:txBody>
          <a:bodyPr wrap="square" rtlCol="0">
            <a:spAutoFit/>
          </a:bodyPr>
          <a:lstStyle/>
          <a:p>
            <a:r>
              <a:rPr lang="en-US" sz="1600" baseline="30000" dirty="0"/>
              <a:t>1</a:t>
            </a:r>
            <a:r>
              <a:rPr lang="en-US" sz="1600" dirty="0"/>
              <a:t> </a:t>
            </a:r>
            <a:r>
              <a:rPr lang="ru-RU" sz="1600" dirty="0" smtClean="0"/>
              <a:t>Исследование выполнено за счет гранта Российского научного фонда </a:t>
            </a:r>
            <a:r>
              <a:rPr lang="en-US" sz="1600" dirty="0" smtClean="0"/>
              <a:t>(</a:t>
            </a:r>
            <a:r>
              <a:rPr lang="ru-RU" sz="1600" dirty="0" smtClean="0"/>
              <a:t>проект</a:t>
            </a:r>
            <a:r>
              <a:rPr lang="en-US" sz="1600" dirty="0" smtClean="0"/>
              <a:t> </a:t>
            </a:r>
            <a:r>
              <a:rPr lang="ru-RU" sz="1600" dirty="0" smtClean="0"/>
              <a:t>№ 14‑18‑01093</a:t>
            </a:r>
            <a:r>
              <a:rPr lang="ru-RU" sz="1600" dirty="0"/>
              <a:t>).</a:t>
            </a:r>
          </a:p>
        </p:txBody>
      </p:sp>
    </p:spTree>
    <p:extLst>
      <p:ext uri="{BB962C8B-B14F-4D97-AF65-F5344CB8AC3E}">
        <p14:creationId xmlns:p14="http://schemas.microsoft.com/office/powerpoint/2010/main" val="2766113412"/>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611560" y="-14515"/>
            <a:ext cx="7920880" cy="508372"/>
          </a:xfrm>
          <a:prstGeom prst="rect">
            <a:avLst/>
          </a:prstGeom>
          <a:noFill/>
          <a:ln w="9525">
            <a:noFill/>
            <a:miter lim="800000"/>
            <a:headEnd/>
            <a:tailEnd/>
          </a:ln>
          <a:effectLst/>
        </p:spPr>
        <p:txBody>
          <a:bodyPr anchor="ctr"/>
          <a:lstStyle/>
          <a:p>
            <a:pPr algn="ctr">
              <a:defRPr/>
            </a:pPr>
            <a:r>
              <a:rPr lang="ru-RU" sz="2800" b="1" dirty="0" smtClean="0">
                <a:solidFill>
                  <a:srgbClr val="741324"/>
                </a:solidFill>
                <a:effectLst>
                  <a:outerShdw blurRad="38100" dist="38100" dir="2700000" algn="tl">
                    <a:srgbClr val="C0C0C0"/>
                  </a:outerShdw>
                </a:effectLst>
                <a:cs typeface="+mn-cs"/>
              </a:rPr>
              <a:t>Анализ </a:t>
            </a:r>
            <a:r>
              <a:rPr lang="ru-RU" sz="2800" b="1" dirty="0" err="1" smtClean="0">
                <a:solidFill>
                  <a:srgbClr val="741324"/>
                </a:solidFill>
                <a:effectLst>
                  <a:outerShdw blurRad="38100" dist="38100" dir="2700000" algn="tl">
                    <a:srgbClr val="C0C0C0"/>
                  </a:outerShdw>
                </a:effectLst>
                <a:cs typeface="+mn-cs"/>
              </a:rPr>
              <a:t>модерационных</a:t>
            </a:r>
            <a:r>
              <a:rPr lang="ru-RU" sz="2800" b="1" dirty="0" smtClean="0">
                <a:solidFill>
                  <a:srgbClr val="741324"/>
                </a:solidFill>
                <a:effectLst>
                  <a:outerShdw blurRad="38100" dist="38100" dir="2700000" algn="tl">
                    <a:srgbClr val="C0C0C0"/>
                  </a:outerShdw>
                </a:effectLst>
                <a:cs typeface="+mn-cs"/>
              </a:rPr>
              <a:t> эффектов</a:t>
            </a:r>
            <a:endParaRPr lang="ru-RU" sz="2800" b="1" dirty="0">
              <a:solidFill>
                <a:srgbClr val="741324"/>
              </a:solidFill>
              <a:effectLst>
                <a:outerShdw blurRad="38100" dist="38100" dir="2700000" algn="tl">
                  <a:srgbClr val="C0C0C0"/>
                </a:outerShdw>
              </a:effectLst>
              <a:cs typeface="+mn-cs"/>
            </a:endParaRPr>
          </a:p>
        </p:txBody>
      </p:sp>
      <p:sp>
        <p:nvSpPr>
          <p:cNvPr id="41987" name="Rectangle 19"/>
          <p:cNvSpPr>
            <a:spLocks noChangeArrowheads="1"/>
          </p:cNvSpPr>
          <p:nvPr/>
        </p:nvSpPr>
        <p:spPr bwMode="auto">
          <a:xfrm>
            <a:off x="202963" y="-9736"/>
            <a:ext cx="8642350" cy="496888"/>
          </a:xfrm>
          <a:prstGeom prst="rect">
            <a:avLst/>
          </a:prstGeom>
          <a:noFill/>
          <a:ln w="9525">
            <a:solidFill>
              <a:srgbClr val="800000"/>
            </a:solidFill>
            <a:miter lim="800000"/>
            <a:headEnd/>
            <a:tailEnd/>
          </a:ln>
        </p:spPr>
        <p:txBody>
          <a:bodyPr wrap="none" anchor="ctr"/>
          <a:lstStyle/>
          <a:p>
            <a:endParaRPr lang="ru-RU"/>
          </a:p>
        </p:txBody>
      </p:sp>
      <p:sp>
        <p:nvSpPr>
          <p:cNvPr id="41988" name="Номер слайда 6"/>
          <p:cNvSpPr>
            <a:spLocks noGrp="1"/>
          </p:cNvSpPr>
          <p:nvPr>
            <p:ph type="sldNum" sz="quarter" idx="12"/>
          </p:nvPr>
        </p:nvSpPr>
        <p:spPr>
          <a:noFill/>
        </p:spPr>
        <p:txBody>
          <a:bodyPr/>
          <a:lstStyle/>
          <a:p>
            <a:fld id="{9D1FD118-F88D-4D56-9A07-0273C9EA3926}" type="slidenum">
              <a:rPr lang="ru-RU" smtClean="0">
                <a:latin typeface="Arial" charset="0"/>
                <a:cs typeface="Arial" charset="0"/>
              </a:rPr>
              <a:pPr/>
              <a:t>10</a:t>
            </a:fld>
            <a:endParaRPr lang="ru-RU" smtClean="0">
              <a:latin typeface="Arial" charset="0"/>
              <a:cs typeface="Arial" charset="0"/>
            </a:endParaRPr>
          </a:p>
        </p:txBody>
      </p:sp>
      <p:graphicFrame>
        <p:nvGraphicFramePr>
          <p:cNvPr id="14" name="Chart 1"/>
          <p:cNvGraphicFramePr>
            <a:graphicFrameLocks/>
          </p:cNvGraphicFramePr>
          <p:nvPr>
            <p:extLst>
              <p:ext uri="{D42A27DB-BD31-4B8C-83A1-F6EECF244321}">
                <p14:modId xmlns:p14="http://schemas.microsoft.com/office/powerpoint/2010/main" val="3184117734"/>
              </p:ext>
            </p:extLst>
          </p:nvPr>
        </p:nvGraphicFramePr>
        <p:xfrm>
          <a:off x="-1673" y="493857"/>
          <a:ext cx="4645681" cy="307915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
          <p:cNvGraphicFramePr>
            <a:graphicFrameLocks/>
          </p:cNvGraphicFramePr>
          <p:nvPr>
            <p:extLst>
              <p:ext uri="{D42A27DB-BD31-4B8C-83A1-F6EECF244321}">
                <p14:modId xmlns:p14="http://schemas.microsoft.com/office/powerpoint/2010/main" val="421692933"/>
              </p:ext>
            </p:extLst>
          </p:nvPr>
        </p:nvGraphicFramePr>
        <p:xfrm>
          <a:off x="4346081" y="482373"/>
          <a:ext cx="4838930" cy="309064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
          <p:cNvGraphicFramePr>
            <a:graphicFrameLocks/>
          </p:cNvGraphicFramePr>
          <p:nvPr>
            <p:extLst>
              <p:ext uri="{D42A27DB-BD31-4B8C-83A1-F6EECF244321}">
                <p14:modId xmlns:p14="http://schemas.microsoft.com/office/powerpoint/2010/main" val="2375815593"/>
              </p:ext>
            </p:extLst>
          </p:nvPr>
        </p:nvGraphicFramePr>
        <p:xfrm>
          <a:off x="-1673" y="3641122"/>
          <a:ext cx="4573981" cy="294716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7" name="Chart 1"/>
          <p:cNvGraphicFramePr>
            <a:graphicFrameLocks/>
          </p:cNvGraphicFramePr>
          <p:nvPr>
            <p:extLst>
              <p:ext uri="{D42A27DB-BD31-4B8C-83A1-F6EECF244321}">
                <p14:modId xmlns:p14="http://schemas.microsoft.com/office/powerpoint/2010/main" val="3791956674"/>
              </p:ext>
            </p:extLst>
          </p:nvPr>
        </p:nvGraphicFramePr>
        <p:xfrm>
          <a:off x="4499992" y="3641122"/>
          <a:ext cx="4644008" cy="3080353"/>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08633801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right)">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7"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1830572" y="-14515"/>
            <a:ext cx="5400675" cy="496888"/>
          </a:xfrm>
          <a:prstGeom prst="rect">
            <a:avLst/>
          </a:prstGeom>
          <a:noFill/>
          <a:ln w="9525">
            <a:noFill/>
            <a:miter lim="800000"/>
            <a:headEnd/>
            <a:tailEnd/>
          </a:ln>
          <a:effectLst/>
        </p:spPr>
        <p:txBody>
          <a:bodyPr anchor="ctr"/>
          <a:lstStyle/>
          <a:p>
            <a:pPr algn="ctr">
              <a:defRPr/>
            </a:pPr>
            <a:r>
              <a:rPr lang="ru-RU" sz="2800" b="1" dirty="0" smtClean="0">
                <a:solidFill>
                  <a:srgbClr val="741324"/>
                </a:solidFill>
                <a:effectLst>
                  <a:outerShdw blurRad="38100" dist="38100" dir="2700000" algn="tl">
                    <a:srgbClr val="C0C0C0"/>
                  </a:outerShdw>
                </a:effectLst>
                <a:cs typeface="+mn-cs"/>
              </a:rPr>
              <a:t>Пост-</a:t>
            </a:r>
            <a:r>
              <a:rPr lang="ru-RU" sz="2800" b="1" dirty="0" err="1" smtClean="0">
                <a:solidFill>
                  <a:srgbClr val="741324"/>
                </a:solidFill>
                <a:effectLst>
                  <a:outerShdw blurRad="38100" dist="38100" dir="2700000" algn="tl">
                    <a:srgbClr val="C0C0C0"/>
                  </a:outerShdw>
                </a:effectLst>
                <a:cs typeface="+mn-cs"/>
              </a:rPr>
              <a:t>хок</a:t>
            </a:r>
            <a:r>
              <a:rPr lang="ru-RU" sz="2800" b="1" dirty="0" smtClean="0">
                <a:solidFill>
                  <a:srgbClr val="741324"/>
                </a:solidFill>
                <a:effectLst>
                  <a:outerShdw blurRad="38100" dist="38100" dir="2700000" algn="tl">
                    <a:srgbClr val="C0C0C0"/>
                  </a:outerShdw>
                </a:effectLst>
                <a:cs typeface="+mn-cs"/>
              </a:rPr>
              <a:t> анализ</a:t>
            </a:r>
            <a:endParaRPr lang="ru-RU" sz="2800" b="1" dirty="0">
              <a:solidFill>
                <a:srgbClr val="741324"/>
              </a:solidFill>
              <a:effectLst>
                <a:outerShdw blurRad="38100" dist="38100" dir="2700000" algn="tl">
                  <a:srgbClr val="C0C0C0"/>
                </a:outerShdw>
              </a:effectLst>
              <a:cs typeface="+mn-cs"/>
            </a:endParaRPr>
          </a:p>
        </p:txBody>
      </p:sp>
      <p:sp>
        <p:nvSpPr>
          <p:cNvPr id="41987" name="Rectangle 19"/>
          <p:cNvSpPr>
            <a:spLocks noChangeArrowheads="1"/>
          </p:cNvSpPr>
          <p:nvPr/>
        </p:nvSpPr>
        <p:spPr bwMode="auto">
          <a:xfrm>
            <a:off x="202963" y="-9736"/>
            <a:ext cx="8642350" cy="496888"/>
          </a:xfrm>
          <a:prstGeom prst="rect">
            <a:avLst/>
          </a:prstGeom>
          <a:noFill/>
          <a:ln w="9525">
            <a:solidFill>
              <a:srgbClr val="800000"/>
            </a:solidFill>
            <a:miter lim="800000"/>
            <a:headEnd/>
            <a:tailEnd/>
          </a:ln>
        </p:spPr>
        <p:txBody>
          <a:bodyPr wrap="none" anchor="ctr"/>
          <a:lstStyle/>
          <a:p>
            <a:endParaRPr lang="ru-RU"/>
          </a:p>
        </p:txBody>
      </p:sp>
      <p:sp>
        <p:nvSpPr>
          <p:cNvPr id="41988" name="Номер слайда 6"/>
          <p:cNvSpPr>
            <a:spLocks noGrp="1"/>
          </p:cNvSpPr>
          <p:nvPr>
            <p:ph type="sldNum" sz="quarter" idx="12"/>
          </p:nvPr>
        </p:nvSpPr>
        <p:spPr>
          <a:noFill/>
        </p:spPr>
        <p:txBody>
          <a:bodyPr/>
          <a:lstStyle/>
          <a:p>
            <a:fld id="{9D1FD118-F88D-4D56-9A07-0273C9EA3926}" type="slidenum">
              <a:rPr lang="ru-RU" smtClean="0">
                <a:latin typeface="Arial" charset="0"/>
                <a:cs typeface="Arial" charset="0"/>
              </a:rPr>
              <a:pPr/>
              <a:t>11</a:t>
            </a:fld>
            <a:endParaRPr lang="ru-RU" smtClean="0">
              <a:latin typeface="Arial" charset="0"/>
              <a:cs typeface="Arial" charset="0"/>
            </a:endParaRPr>
          </a:p>
        </p:txBody>
      </p:sp>
      <mc:AlternateContent xmlns:mc="http://schemas.openxmlformats.org/markup-compatibility/2006" xmlns:a14="http://schemas.microsoft.com/office/drawing/2010/main">
        <mc:Choice Requires="a14">
          <p:sp>
            <p:nvSpPr>
              <p:cNvPr id="2" name="TextBox 1"/>
              <p:cNvSpPr txBox="1"/>
              <p:nvPr/>
            </p:nvSpPr>
            <p:spPr>
              <a:xfrm>
                <a:off x="323528" y="836712"/>
                <a:ext cx="8642350" cy="4364656"/>
              </a:xfrm>
              <a:prstGeom prst="rect">
                <a:avLst/>
              </a:prstGeom>
              <a:noFill/>
            </p:spPr>
            <p:txBody>
              <a:bodyPr wrap="square" rtlCol="0">
                <a:spAutoFit/>
              </a:bodyPr>
              <a:lstStyle/>
              <a:p>
                <a:r>
                  <a:rPr lang="ru-RU" sz="2400" b="1" i="1" dirty="0" smtClean="0"/>
                  <a:t>Соотношение каузативной и </a:t>
                </a:r>
                <a:r>
                  <a:rPr lang="ru-RU" sz="2400" b="1" i="1" dirty="0" err="1" smtClean="0"/>
                  <a:t>эффектуационной</a:t>
                </a:r>
                <a:r>
                  <a:rPr lang="ru-RU" sz="2400" b="1" i="1" dirty="0" smtClean="0"/>
                  <a:t> логик</a:t>
                </a:r>
                <a:r>
                  <a:rPr lang="en-US" sz="2400" dirty="0" smtClean="0"/>
                  <a:t> – </a:t>
                </a:r>
                <a:r>
                  <a:rPr lang="ru-RU" sz="2400" dirty="0"/>
                  <a:t>относительная доля </a:t>
                </a:r>
                <a:r>
                  <a:rPr lang="ru-RU" sz="2400" dirty="0" err="1" smtClean="0"/>
                  <a:t>каузации</a:t>
                </a:r>
                <a:r>
                  <a:rPr lang="ru-RU" sz="2400" dirty="0" smtClean="0"/>
                  <a:t> в </a:t>
                </a:r>
                <a:r>
                  <a:rPr lang="ru-RU" sz="2400" dirty="0"/>
                  <a:t>когнитивной </a:t>
                </a:r>
                <a:r>
                  <a:rPr lang="ru-RU" sz="2400" dirty="0" smtClean="0"/>
                  <a:t>логике студентов-предпринимателей</a:t>
                </a:r>
                <a:r>
                  <a:rPr lang="en-US" sz="2400" dirty="0" smtClean="0"/>
                  <a:t>:</a:t>
                </a:r>
              </a:p>
              <a:p>
                <a:endParaRPr lang="en-US" sz="2400" dirty="0" smtClean="0"/>
              </a:p>
              <a:p>
                <a:pPr marL="457200" indent="-457200">
                  <a:buFont typeface="+mj-lt"/>
                  <a:buAutoNum type="arabicPeriod"/>
                </a:pPr>
                <a14:m>
                  <m:oMath xmlns:m="http://schemas.openxmlformats.org/officeDocument/2006/math">
                    <m:r>
                      <a:rPr lang="ru-RU" sz="2400" i="1">
                        <a:latin typeface="Cambria Math" panose="02040503050406030204" pitchFamily="18" charset="0"/>
                      </a:rPr>
                      <m:t>𝑟𝑎𝑡𝑖𝑜</m:t>
                    </m:r>
                    <m:r>
                      <a:rPr lang="ru-RU" sz="2400" i="1">
                        <a:latin typeface="Cambria Math" panose="02040503050406030204" pitchFamily="18" charset="0"/>
                      </a:rPr>
                      <m:t>=</m:t>
                    </m:r>
                    <m:r>
                      <a:rPr lang="ru-RU" sz="2400" i="1">
                        <a:latin typeface="Cambria Math" panose="02040503050406030204" pitchFamily="18" charset="0"/>
                      </a:rPr>
                      <m:t>𝑐𝑎𝑢𝑠𝑎𝑡𝑖𝑜𝑛</m:t>
                    </m:r>
                    <m:r>
                      <a:rPr lang="ru-RU" sz="2400" i="1">
                        <a:latin typeface="Cambria Math" panose="02040503050406030204" pitchFamily="18" charset="0"/>
                      </a:rPr>
                      <m:t>−</m:t>
                    </m:r>
                    <m:r>
                      <a:rPr lang="ru-RU" sz="2400" i="1">
                        <a:latin typeface="Cambria Math" panose="02040503050406030204" pitchFamily="18" charset="0"/>
                      </a:rPr>
                      <m:t>𝑒𝑓𝑓𝑒𝑐𝑡𝑢𝑎𝑡𝑖𝑜𝑛</m:t>
                    </m:r>
                  </m:oMath>
                </a14:m>
                <a:r>
                  <a:rPr lang="en-US" sz="2400" i="1" dirty="0" smtClean="0"/>
                  <a:t> (</a:t>
                </a:r>
                <a:r>
                  <a:rPr lang="en-US" sz="2400" i="1" dirty="0"/>
                  <a:t>b = </a:t>
                </a:r>
                <a:r>
                  <a:rPr lang="en-US" sz="2400" i="1" dirty="0" smtClean="0"/>
                  <a:t>0.1</a:t>
                </a:r>
                <a:r>
                  <a:rPr lang="ru-RU" sz="2400" i="1" dirty="0" smtClean="0"/>
                  <a:t>30</a:t>
                </a:r>
                <a:r>
                  <a:rPr lang="en-US" sz="2400" i="1" dirty="0" smtClean="0"/>
                  <a:t>, </a:t>
                </a:r>
                <a:r>
                  <a:rPr lang="en-US" sz="2400" i="1" dirty="0"/>
                  <a:t>p&lt;0.001</a:t>
                </a:r>
                <a:r>
                  <a:rPr lang="en-US" sz="2400" i="1" dirty="0" smtClean="0"/>
                  <a:t>)</a:t>
                </a:r>
              </a:p>
              <a:p>
                <a:pPr marL="457200" indent="-457200">
                  <a:buFont typeface="+mj-lt"/>
                  <a:buAutoNum type="arabicPeriod"/>
                </a:pPr>
                <a:endParaRPr lang="ru-RU" sz="2400" i="1" dirty="0" smtClean="0"/>
              </a:p>
              <a:p>
                <a:pPr marL="457200" indent="-457200">
                  <a:buFont typeface="+mj-lt"/>
                  <a:buAutoNum type="arabicPeriod" startAt="2"/>
                </a:pPr>
                <a14:m>
                  <m:oMath xmlns:m="http://schemas.openxmlformats.org/officeDocument/2006/math">
                    <m:r>
                      <a:rPr lang="ru-RU" sz="2400" i="1">
                        <a:latin typeface="Cambria Math" panose="02040503050406030204" pitchFamily="18" charset="0"/>
                      </a:rPr>
                      <m:t>𝑟𝑎𝑡𝑖𝑜</m:t>
                    </m:r>
                    <m:r>
                      <a:rPr lang="ru-RU" sz="2400" i="1">
                        <a:latin typeface="Cambria Math" panose="02040503050406030204" pitchFamily="18" charset="0"/>
                      </a:rPr>
                      <m:t>=</m:t>
                    </m:r>
                    <m:f>
                      <m:fPr>
                        <m:ctrlPr>
                          <a:rPr lang="ru-RU" sz="2400" i="1">
                            <a:latin typeface="Cambria Math" panose="02040503050406030204" pitchFamily="18" charset="0"/>
                          </a:rPr>
                        </m:ctrlPr>
                      </m:fPr>
                      <m:num>
                        <m:r>
                          <a:rPr lang="en-US" sz="2400" i="1">
                            <a:latin typeface="Cambria Math" panose="02040503050406030204" pitchFamily="18" charset="0"/>
                          </a:rPr>
                          <m:t>𝑐𝑎𝑢𝑠𝑎𝑡𝑖𝑜𝑛</m:t>
                        </m:r>
                        <m:r>
                          <a:rPr lang="en-US" sz="2400" i="1">
                            <a:latin typeface="Cambria Math" panose="02040503050406030204" pitchFamily="18" charset="0"/>
                          </a:rPr>
                          <m:t>−</m:t>
                        </m:r>
                        <m:r>
                          <a:rPr lang="en-US" sz="2400" i="1">
                            <a:latin typeface="Cambria Math" panose="02040503050406030204" pitchFamily="18" charset="0"/>
                          </a:rPr>
                          <m:t>𝑒𝑓𝑓𝑒𝑐𝑡𝑢𝑎𝑡𝑖𝑜𝑛</m:t>
                        </m:r>
                      </m:num>
                      <m:den>
                        <m:r>
                          <a:rPr lang="ru-RU" sz="2400" i="1">
                            <a:latin typeface="Cambria Math" panose="02040503050406030204" pitchFamily="18" charset="0"/>
                          </a:rPr>
                          <m:t>𝑐𝑎𝑢𝑠𝑎𝑡𝑖𝑜𝑛</m:t>
                        </m:r>
                        <m:r>
                          <a:rPr lang="ru-RU" sz="2400" i="1">
                            <a:latin typeface="Cambria Math" panose="02040503050406030204" pitchFamily="18" charset="0"/>
                          </a:rPr>
                          <m:t>+</m:t>
                        </m:r>
                        <m:r>
                          <a:rPr lang="ru-RU" sz="2400" i="1">
                            <a:latin typeface="Cambria Math" panose="02040503050406030204" pitchFamily="18" charset="0"/>
                          </a:rPr>
                          <m:t>𝑒𝑓𝑓𝑒𝑐𝑡𝑢𝑎𝑡𝑖𝑜𝑛</m:t>
                        </m:r>
                      </m:den>
                    </m:f>
                  </m:oMath>
                </a14:m>
                <a:r>
                  <a:rPr lang="en-US" sz="2400" i="1" dirty="0" smtClean="0"/>
                  <a:t>  (</a:t>
                </a:r>
                <a:r>
                  <a:rPr lang="en-US" sz="2400" i="1" dirty="0"/>
                  <a:t>b = </a:t>
                </a:r>
                <a:r>
                  <a:rPr lang="en-US" sz="2400" i="1" dirty="0" smtClean="0"/>
                  <a:t>1.138, </a:t>
                </a:r>
                <a:r>
                  <a:rPr lang="en-US" sz="2400" i="1" dirty="0"/>
                  <a:t>p&lt;0.001)</a:t>
                </a:r>
              </a:p>
              <a:p>
                <a:pPr marL="285750" indent="-285750">
                  <a:buFont typeface="Arial" panose="020B0604020202020204" pitchFamily="34" charset="0"/>
                  <a:buChar char="•"/>
                </a:pPr>
                <a:endParaRPr lang="en-US" sz="2400" i="1" dirty="0" smtClean="0"/>
              </a:p>
              <a:p>
                <a:r>
                  <a:rPr lang="ru-RU" sz="2400" i="1" dirty="0" err="1" smtClean="0">
                    <a:solidFill>
                      <a:srgbClr val="C00000"/>
                    </a:solidFill>
                  </a:rPr>
                  <a:t>Модерационные</a:t>
                </a:r>
                <a:r>
                  <a:rPr lang="ru-RU" sz="2400" i="1" dirty="0" smtClean="0">
                    <a:solidFill>
                      <a:srgbClr val="C00000"/>
                    </a:solidFill>
                  </a:rPr>
                  <a:t> эффекты сохранили свою значимость во всех моделях.</a:t>
                </a:r>
                <a:endParaRPr lang="en-US" sz="2400" i="1" dirty="0">
                  <a:solidFill>
                    <a:srgbClr val="C00000"/>
                  </a:solidFill>
                </a:endParaRPr>
              </a:p>
              <a:p>
                <a:pPr marL="285750" indent="-285750">
                  <a:buFont typeface="Arial" panose="020B0604020202020204" pitchFamily="34" charset="0"/>
                  <a:buChar char="•"/>
                </a:pPr>
                <a:endParaRPr lang="ru-RU" sz="2400" i="1" dirty="0"/>
              </a:p>
            </p:txBody>
          </p:sp>
        </mc:Choice>
        <mc:Fallback xmlns="">
          <p:sp>
            <p:nvSpPr>
              <p:cNvPr id="2" name="TextBox 1"/>
              <p:cNvSpPr txBox="1">
                <a:spLocks noRot="1" noChangeAspect="1" noMove="1" noResize="1" noEditPoints="1" noAdjustHandles="1" noChangeArrowheads="1" noChangeShapeType="1" noTextEdit="1"/>
              </p:cNvSpPr>
              <p:nvPr/>
            </p:nvSpPr>
            <p:spPr>
              <a:xfrm>
                <a:off x="323528" y="836712"/>
                <a:ext cx="8642350" cy="4364656"/>
              </a:xfrm>
              <a:prstGeom prst="rect">
                <a:avLst/>
              </a:prstGeom>
              <a:blipFill rotWithShape="0">
                <a:blip r:embed="rId3"/>
                <a:stretch>
                  <a:fillRect l="-1058" t="-978"/>
                </a:stretch>
              </a:blipFill>
            </p:spPr>
            <p:txBody>
              <a:bodyPr/>
              <a:lstStyle/>
              <a:p>
                <a:r>
                  <a:rPr lang="ru-RU">
                    <a:noFill/>
                  </a:rPr>
                  <a:t> </a:t>
                </a:r>
              </a:p>
            </p:txBody>
          </p:sp>
        </mc:Fallback>
      </mc:AlternateContent>
    </p:spTree>
    <p:extLst>
      <p:ext uri="{BB962C8B-B14F-4D97-AF65-F5344CB8AC3E}">
        <p14:creationId xmlns:p14="http://schemas.microsoft.com/office/powerpoint/2010/main" val="2996967794"/>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5"/>
          <p:cNvSpPr>
            <a:spLocks noChangeArrowheads="1"/>
          </p:cNvSpPr>
          <p:nvPr/>
        </p:nvSpPr>
        <p:spPr bwMode="auto">
          <a:xfrm>
            <a:off x="153723" y="989087"/>
            <a:ext cx="8766308" cy="5111675"/>
          </a:xfrm>
          <a:prstGeom prst="rect">
            <a:avLst/>
          </a:prstGeom>
          <a:noFill/>
          <a:ln w="9525">
            <a:noFill/>
            <a:miter lim="800000"/>
            <a:headEnd/>
            <a:tailEnd/>
          </a:ln>
        </p:spPr>
        <p:txBody>
          <a:bodyPr/>
          <a:lstStyle/>
          <a:p>
            <a:pPr marL="285750" indent="-285750">
              <a:spcBef>
                <a:spcPts val="0"/>
              </a:spcBef>
              <a:spcAft>
                <a:spcPts val="0"/>
              </a:spcAft>
              <a:buSzPct val="70000"/>
              <a:buFont typeface="Wingdings" panose="05000000000000000000" pitchFamily="2" charset="2"/>
              <a:buChar char="Ø"/>
            </a:pPr>
            <a:r>
              <a:rPr lang="ru-RU" sz="2200" dirty="0" err="1" smtClean="0">
                <a:latin typeface="Times New Roman" panose="02020603050405020304" pitchFamily="18" charset="0"/>
                <a:cs typeface="Times New Roman" panose="02020603050405020304" pitchFamily="18" charset="0"/>
              </a:rPr>
              <a:t>Каузация</a:t>
            </a:r>
            <a:r>
              <a:rPr lang="ru-RU" sz="2200" dirty="0" smtClean="0">
                <a:latin typeface="Times New Roman" panose="02020603050405020304" pitchFamily="18" charset="0"/>
                <a:cs typeface="Times New Roman" panose="02020603050405020304" pitchFamily="18" charset="0"/>
              </a:rPr>
              <a:t> и </a:t>
            </a:r>
            <a:r>
              <a:rPr lang="ru-RU" sz="2200" dirty="0" err="1" smtClean="0">
                <a:latin typeface="Times New Roman" panose="02020603050405020304" pitchFamily="18" charset="0"/>
                <a:cs typeface="Times New Roman" panose="02020603050405020304" pitchFamily="18" charset="0"/>
              </a:rPr>
              <a:t>эффектуация</a:t>
            </a:r>
            <a:r>
              <a:rPr lang="ru-RU" sz="2200" dirty="0" smtClean="0">
                <a:latin typeface="Times New Roman" panose="02020603050405020304" pitchFamily="18" charset="0"/>
                <a:cs typeface="Times New Roman" panose="02020603050405020304" pitchFamily="18" charset="0"/>
              </a:rPr>
              <a:t> обе положительно связаны с результатами деятельности фирмы, и, при прочих равных условиях, </a:t>
            </a:r>
            <a:r>
              <a:rPr lang="ru-RU" sz="2200" dirty="0" err="1" smtClean="0">
                <a:latin typeface="Times New Roman" panose="02020603050405020304" pitchFamily="18" charset="0"/>
                <a:cs typeface="Times New Roman" panose="02020603050405020304" pitchFamily="18" charset="0"/>
              </a:rPr>
              <a:t>каузация</a:t>
            </a:r>
            <a:r>
              <a:rPr lang="ru-RU" sz="2200" dirty="0" smtClean="0">
                <a:latin typeface="Times New Roman" panose="02020603050405020304" pitchFamily="18" charset="0"/>
                <a:cs typeface="Times New Roman" panose="02020603050405020304" pitchFamily="18" charset="0"/>
              </a:rPr>
              <a:t> имеет более сильную связь</a:t>
            </a:r>
            <a:r>
              <a:rPr lang="en-US" sz="2200" dirty="0" smtClean="0">
                <a:latin typeface="Times New Roman" panose="02020603050405020304" pitchFamily="18" charset="0"/>
                <a:cs typeface="Times New Roman" panose="02020603050405020304" pitchFamily="18" charset="0"/>
              </a:rPr>
              <a:t> </a:t>
            </a:r>
            <a:r>
              <a:rPr lang="en-US" sz="2200" dirty="0" smtClean="0">
                <a:solidFill>
                  <a:srgbClr val="990000"/>
                </a:solidFill>
                <a:latin typeface="Times New Roman" panose="02020603050405020304" pitchFamily="18" charset="0"/>
                <a:cs typeface="Times New Roman" panose="02020603050405020304" pitchFamily="18" charset="0"/>
              </a:rPr>
              <a:t>(b=0.244, p&lt;0.001; b=0.142, p&lt;0.05)</a:t>
            </a:r>
            <a:r>
              <a:rPr lang="en-US" sz="2200" dirty="0" smtClean="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marL="285750" indent="-285750">
              <a:spcBef>
                <a:spcPts val="0"/>
              </a:spcBef>
              <a:spcAft>
                <a:spcPts val="0"/>
              </a:spcAft>
              <a:buSzPct val="70000"/>
              <a:buFont typeface="Wingdings" panose="05000000000000000000" pitchFamily="2" charset="2"/>
              <a:buChar char="Ø"/>
            </a:pPr>
            <a:r>
              <a:rPr lang="ru-RU" sz="2200" dirty="0" smtClean="0">
                <a:latin typeface="Times New Roman" panose="02020603050405020304" pitchFamily="18" charset="0"/>
                <a:cs typeface="Times New Roman" panose="02020603050405020304" pitchFamily="18" charset="0"/>
              </a:rPr>
              <a:t>Результаты эмпирического анализа частично подтвердили гипотезы нашего исследования, демонстрируя положительные </a:t>
            </a:r>
            <a:r>
              <a:rPr lang="ru-RU" sz="2200" dirty="0" err="1" smtClean="0">
                <a:latin typeface="Times New Roman" panose="02020603050405020304" pitchFamily="18" charset="0"/>
                <a:cs typeface="Times New Roman" panose="02020603050405020304" pitchFamily="18" charset="0"/>
              </a:rPr>
              <a:t>модерационные</a:t>
            </a:r>
            <a:r>
              <a:rPr lang="ru-RU" sz="2200" dirty="0" smtClean="0">
                <a:latin typeface="Times New Roman" panose="02020603050405020304" pitchFamily="18" charset="0"/>
                <a:cs typeface="Times New Roman" panose="02020603050405020304" pitchFamily="18" charset="0"/>
              </a:rPr>
              <a:t> эффекты институтов на связь между </a:t>
            </a:r>
            <a:r>
              <a:rPr lang="ru-RU" sz="2200" dirty="0" err="1" smtClean="0">
                <a:latin typeface="Times New Roman" panose="02020603050405020304" pitchFamily="18" charset="0"/>
                <a:cs typeface="Times New Roman" panose="02020603050405020304" pitchFamily="18" charset="0"/>
              </a:rPr>
              <a:t>каузацией</a:t>
            </a:r>
            <a:r>
              <a:rPr lang="ru-RU" sz="2200" dirty="0" smtClean="0">
                <a:latin typeface="Times New Roman" panose="02020603050405020304" pitchFamily="18" charset="0"/>
                <a:cs typeface="Times New Roman" panose="02020603050405020304" pitchFamily="18" charset="0"/>
              </a:rPr>
              <a:t> и результатами деятельности фирмы, и отрицательные – на связь между </a:t>
            </a:r>
            <a:r>
              <a:rPr lang="ru-RU" sz="2200" dirty="0" err="1" smtClean="0">
                <a:latin typeface="Times New Roman" panose="02020603050405020304" pitchFamily="18" charset="0"/>
                <a:cs typeface="Times New Roman" panose="02020603050405020304" pitchFamily="18" charset="0"/>
              </a:rPr>
              <a:t>эффектуацией</a:t>
            </a:r>
            <a:r>
              <a:rPr lang="ru-RU" sz="2200" dirty="0" smtClean="0">
                <a:latin typeface="Times New Roman" panose="02020603050405020304" pitchFamily="18" charset="0"/>
                <a:cs typeface="Times New Roman" panose="02020603050405020304" pitchFamily="18" charset="0"/>
              </a:rPr>
              <a:t> и результатами деятельности фирмы</a:t>
            </a:r>
            <a:r>
              <a:rPr lang="en-US" sz="2200" dirty="0" smtClean="0">
                <a:latin typeface="Times New Roman" panose="02020603050405020304" pitchFamily="18" charset="0"/>
                <a:cs typeface="Times New Roman" panose="02020603050405020304" pitchFamily="18" charset="0"/>
              </a:rPr>
              <a:t>. </a:t>
            </a:r>
            <a:endParaRPr lang="ru-RU" sz="2200" dirty="0" smtClean="0">
              <a:latin typeface="Times New Roman" panose="02020603050405020304" pitchFamily="18" charset="0"/>
              <a:cs typeface="Times New Roman" panose="02020603050405020304" pitchFamily="18" charset="0"/>
            </a:endParaRPr>
          </a:p>
          <a:p>
            <a:pPr marL="285750" indent="-285750">
              <a:spcBef>
                <a:spcPts val="0"/>
              </a:spcBef>
              <a:spcAft>
                <a:spcPts val="0"/>
              </a:spcAft>
              <a:buSzPct val="70000"/>
              <a:buFont typeface="Wingdings" panose="05000000000000000000" pitchFamily="2" charset="2"/>
              <a:buChar char="Ø"/>
            </a:pPr>
            <a:r>
              <a:rPr lang="ru-RU" sz="2200" dirty="0" smtClean="0">
                <a:latin typeface="Times New Roman" panose="02020603050405020304" pitchFamily="18" charset="0"/>
                <a:cs typeface="Times New Roman" panose="02020603050405020304" pitchFamily="18" charset="0"/>
              </a:rPr>
              <a:t>В частности, мы обнаружили, что уровень развития финансовых рынков положительно </a:t>
            </a:r>
            <a:r>
              <a:rPr lang="ru-RU" sz="2200" dirty="0" err="1" smtClean="0">
                <a:latin typeface="Times New Roman" panose="02020603050405020304" pitchFamily="18" charset="0"/>
                <a:cs typeface="Times New Roman" panose="02020603050405020304" pitchFamily="18" charset="0"/>
              </a:rPr>
              <a:t>модерирует</a:t>
            </a:r>
            <a:r>
              <a:rPr lang="ru-RU" sz="2200" dirty="0" smtClean="0">
                <a:latin typeface="Times New Roman" panose="02020603050405020304" pitchFamily="18" charset="0"/>
                <a:cs typeface="Times New Roman" panose="02020603050405020304" pitchFamily="18" charset="0"/>
              </a:rPr>
              <a:t> связь между </a:t>
            </a:r>
            <a:r>
              <a:rPr lang="ru-RU" sz="2200" dirty="0" err="1" smtClean="0">
                <a:latin typeface="Times New Roman" panose="02020603050405020304" pitchFamily="18" charset="0"/>
                <a:cs typeface="Times New Roman" panose="02020603050405020304" pitchFamily="18" charset="0"/>
              </a:rPr>
              <a:t>каузацией</a:t>
            </a:r>
            <a:r>
              <a:rPr lang="ru-RU" sz="2200" dirty="0" smtClean="0">
                <a:latin typeface="Times New Roman" panose="02020603050405020304" pitchFamily="18" charset="0"/>
                <a:cs typeface="Times New Roman" panose="02020603050405020304" pitchFamily="18" charset="0"/>
              </a:rPr>
              <a:t> и результатами деятельности </a:t>
            </a:r>
            <a:r>
              <a:rPr lang="en-US" sz="2200" dirty="0" smtClean="0">
                <a:solidFill>
                  <a:srgbClr val="990000"/>
                </a:solidFill>
                <a:latin typeface="Times New Roman" panose="02020603050405020304" pitchFamily="18" charset="0"/>
                <a:cs typeface="Times New Roman" panose="02020603050405020304" pitchFamily="18" charset="0"/>
              </a:rPr>
              <a:t>(b=0.078</a:t>
            </a:r>
            <a:r>
              <a:rPr lang="en-US" sz="2200" dirty="0">
                <a:solidFill>
                  <a:srgbClr val="990000"/>
                </a:solidFill>
                <a:latin typeface="Times New Roman" panose="02020603050405020304" pitchFamily="18" charset="0"/>
                <a:cs typeface="Times New Roman" panose="02020603050405020304" pitchFamily="18" charset="0"/>
              </a:rPr>
              <a:t>, p&lt;0.05</a:t>
            </a:r>
            <a:r>
              <a:rPr lang="en-US" sz="2200" dirty="0" smtClean="0">
                <a:solidFill>
                  <a:srgbClr val="990000"/>
                </a:solidFill>
                <a:latin typeface="Times New Roman" panose="02020603050405020304" pitchFamily="18" charset="0"/>
                <a:cs typeface="Times New Roman" panose="02020603050405020304" pitchFamily="18" charset="0"/>
              </a:rPr>
              <a:t>)</a:t>
            </a:r>
            <a:r>
              <a:rPr lang="ru-RU" sz="2200" dirty="0" smtClean="0">
                <a:solidFill>
                  <a:srgbClr val="990000"/>
                </a:solidFill>
                <a:latin typeface="Times New Roman" panose="02020603050405020304" pitchFamily="18" charset="0"/>
                <a:cs typeface="Times New Roman" panose="02020603050405020304" pitchFamily="18" charset="0"/>
              </a:rPr>
              <a:t>, </a:t>
            </a:r>
            <a:r>
              <a:rPr lang="ru-RU" sz="2200" dirty="0" smtClean="0">
                <a:latin typeface="Times New Roman" panose="02020603050405020304" pitchFamily="18" charset="0"/>
                <a:cs typeface="Times New Roman" panose="02020603050405020304" pitchFamily="18" charset="0"/>
              </a:rPr>
              <a:t>как и легкость ведения бизнеса </a:t>
            </a:r>
            <a:r>
              <a:rPr lang="en-US" sz="2200" dirty="0" smtClean="0">
                <a:solidFill>
                  <a:srgbClr val="990000"/>
                </a:solidFill>
                <a:latin typeface="Times New Roman" panose="02020603050405020304" pitchFamily="18" charset="0"/>
                <a:cs typeface="Times New Roman" panose="02020603050405020304" pitchFamily="18" charset="0"/>
              </a:rPr>
              <a:t>(b=0.002</a:t>
            </a:r>
            <a:r>
              <a:rPr lang="en-US" sz="2200" dirty="0">
                <a:solidFill>
                  <a:srgbClr val="990000"/>
                </a:solidFill>
                <a:latin typeface="Times New Roman" panose="02020603050405020304" pitchFamily="18" charset="0"/>
                <a:cs typeface="Times New Roman" panose="02020603050405020304" pitchFamily="18" charset="0"/>
              </a:rPr>
              <a:t>, p&lt;0.001)</a:t>
            </a:r>
            <a:r>
              <a:rPr lang="en-US" sz="2200" dirty="0">
                <a:latin typeface="Times New Roman" panose="02020603050405020304" pitchFamily="18" charset="0"/>
                <a:cs typeface="Times New Roman" panose="02020603050405020304" pitchFamily="18" charset="0"/>
              </a:rPr>
              <a:t>. </a:t>
            </a:r>
            <a:r>
              <a:rPr lang="ru-RU" sz="2200" dirty="0" smtClean="0">
                <a:latin typeface="Times New Roman" panose="02020603050405020304" pitchFamily="18" charset="0"/>
                <a:cs typeface="Times New Roman" panose="02020603050405020304" pitchFamily="18" charset="0"/>
              </a:rPr>
              <a:t>В то же время легкость ведения бизнеса отрицательно </a:t>
            </a:r>
            <a:r>
              <a:rPr lang="ru-RU" sz="2200" dirty="0" err="1" smtClean="0">
                <a:latin typeface="Times New Roman" panose="02020603050405020304" pitchFamily="18" charset="0"/>
                <a:cs typeface="Times New Roman" panose="02020603050405020304" pitchFamily="18" charset="0"/>
              </a:rPr>
              <a:t>модерирует</a:t>
            </a:r>
            <a:r>
              <a:rPr lang="ru-RU" sz="2200" dirty="0" smtClean="0">
                <a:latin typeface="Times New Roman" panose="02020603050405020304" pitchFamily="18" charset="0"/>
                <a:cs typeface="Times New Roman" panose="02020603050405020304" pitchFamily="18" charset="0"/>
              </a:rPr>
              <a:t> связь между </a:t>
            </a:r>
            <a:r>
              <a:rPr lang="ru-RU" sz="2200" dirty="0" err="1" smtClean="0">
                <a:latin typeface="Times New Roman" panose="02020603050405020304" pitchFamily="18" charset="0"/>
                <a:cs typeface="Times New Roman" panose="02020603050405020304" pitchFamily="18" charset="0"/>
              </a:rPr>
              <a:t>эффектуацией</a:t>
            </a:r>
            <a:r>
              <a:rPr lang="ru-RU" sz="2200" dirty="0" smtClean="0">
                <a:latin typeface="Times New Roman" panose="02020603050405020304" pitchFamily="18" charset="0"/>
                <a:cs typeface="Times New Roman" panose="02020603050405020304" pitchFamily="18" charset="0"/>
              </a:rPr>
              <a:t> и результатами деятельности </a:t>
            </a:r>
            <a:r>
              <a:rPr lang="en-US" sz="2200" dirty="0" smtClean="0">
                <a:solidFill>
                  <a:srgbClr val="990000"/>
                </a:solidFill>
                <a:latin typeface="Times New Roman" panose="02020603050405020304" pitchFamily="18" charset="0"/>
                <a:cs typeface="Times New Roman" panose="02020603050405020304" pitchFamily="18" charset="0"/>
              </a:rPr>
              <a:t>(b</a:t>
            </a:r>
            <a:r>
              <a:rPr lang="en-US" sz="2200" dirty="0">
                <a:solidFill>
                  <a:srgbClr val="990000"/>
                </a:solidFill>
                <a:latin typeface="Times New Roman" panose="02020603050405020304" pitchFamily="18" charset="0"/>
                <a:cs typeface="Times New Roman" panose="02020603050405020304" pitchFamily="18" charset="0"/>
              </a:rPr>
              <a:t>= - 0.002, p&lt;0.05)</a:t>
            </a:r>
            <a:r>
              <a:rPr lang="en-US" sz="2200" dirty="0">
                <a:latin typeface="Times New Roman" panose="02020603050405020304" pitchFamily="18" charset="0"/>
                <a:cs typeface="Times New Roman" panose="02020603050405020304" pitchFamily="18" charset="0"/>
              </a:rPr>
              <a:t>. </a:t>
            </a:r>
            <a:endParaRPr lang="ru-RU" sz="2200" dirty="0" smtClean="0">
              <a:latin typeface="Times New Roman" panose="02020603050405020304" pitchFamily="18" charset="0"/>
              <a:cs typeface="Times New Roman" panose="02020603050405020304" pitchFamily="18" charset="0"/>
            </a:endParaRPr>
          </a:p>
          <a:p>
            <a:pPr marL="285750" indent="-285750">
              <a:spcBef>
                <a:spcPts val="0"/>
              </a:spcBef>
              <a:spcAft>
                <a:spcPts val="0"/>
              </a:spcAft>
              <a:buSzPct val="70000"/>
              <a:buFont typeface="Wingdings" panose="05000000000000000000" pitchFamily="2" charset="2"/>
              <a:buChar char="Ø"/>
            </a:pPr>
            <a:r>
              <a:rPr lang="ru-RU" sz="2200" i="1" dirty="0" smtClean="0">
                <a:latin typeface="Times New Roman" panose="02020603050405020304" pitchFamily="18" charset="0"/>
                <a:cs typeface="Times New Roman" panose="02020603050405020304" pitchFamily="18" charset="0"/>
              </a:rPr>
              <a:t>Неожиданный результат</a:t>
            </a:r>
            <a:r>
              <a:rPr lang="en-US" sz="2200" dirty="0" smtClean="0">
                <a:latin typeface="Times New Roman" panose="02020603050405020304" pitchFamily="18" charset="0"/>
                <a:cs typeface="Times New Roman" panose="02020603050405020304" pitchFamily="18" charset="0"/>
              </a:rPr>
              <a:t>: </a:t>
            </a:r>
            <a:r>
              <a:rPr lang="ru-RU" sz="2200" dirty="0" smtClean="0">
                <a:latin typeface="Times New Roman" panose="02020603050405020304" pitchFamily="18" charset="0"/>
                <a:cs typeface="Times New Roman" panose="02020603050405020304" pitchFamily="18" charset="0"/>
              </a:rPr>
              <a:t>отрицательный </a:t>
            </a:r>
            <a:r>
              <a:rPr lang="ru-RU" sz="2200" dirty="0" err="1" smtClean="0">
                <a:latin typeface="Times New Roman" panose="02020603050405020304" pitchFamily="18" charset="0"/>
                <a:cs typeface="Times New Roman" panose="02020603050405020304" pitchFamily="18" charset="0"/>
              </a:rPr>
              <a:t>модерационный</a:t>
            </a:r>
            <a:r>
              <a:rPr lang="ru-RU" sz="2200" dirty="0" smtClean="0">
                <a:latin typeface="Times New Roman" panose="02020603050405020304" pitchFamily="18" charset="0"/>
                <a:cs typeface="Times New Roman" panose="02020603050405020304" pitchFamily="18" charset="0"/>
              </a:rPr>
              <a:t> эффект правовой и политической среды на связь между </a:t>
            </a:r>
            <a:r>
              <a:rPr lang="ru-RU" sz="2200" dirty="0" err="1" smtClean="0">
                <a:latin typeface="Times New Roman" panose="02020603050405020304" pitchFamily="18" charset="0"/>
                <a:cs typeface="Times New Roman" panose="02020603050405020304" pitchFamily="18" charset="0"/>
              </a:rPr>
              <a:t>каузацией</a:t>
            </a:r>
            <a:r>
              <a:rPr lang="ru-RU" sz="2200" dirty="0" smtClean="0">
                <a:latin typeface="Times New Roman" panose="02020603050405020304" pitchFamily="18" charset="0"/>
                <a:cs typeface="Times New Roman" panose="02020603050405020304" pitchFamily="18" charset="0"/>
              </a:rPr>
              <a:t> и результатами деятельности </a:t>
            </a:r>
            <a:r>
              <a:rPr lang="en-US" sz="2200" dirty="0" smtClean="0">
                <a:solidFill>
                  <a:srgbClr val="990000"/>
                </a:solidFill>
                <a:latin typeface="Times New Roman" panose="02020603050405020304" pitchFamily="18" charset="0"/>
                <a:cs typeface="Times New Roman" panose="02020603050405020304" pitchFamily="18" charset="0"/>
              </a:rPr>
              <a:t>(b</a:t>
            </a:r>
            <a:r>
              <a:rPr lang="en-US" sz="2200" dirty="0">
                <a:solidFill>
                  <a:srgbClr val="990000"/>
                </a:solidFill>
                <a:latin typeface="Times New Roman" panose="02020603050405020304" pitchFamily="18" charset="0"/>
                <a:cs typeface="Times New Roman" panose="02020603050405020304" pitchFamily="18" charset="0"/>
              </a:rPr>
              <a:t>= - 0.068, p&lt;0.001)</a:t>
            </a:r>
            <a:r>
              <a:rPr lang="en-US" sz="2200" dirty="0">
                <a:latin typeface="Times New Roman" panose="02020603050405020304" pitchFamily="18" charset="0"/>
                <a:cs typeface="Times New Roman" panose="02020603050405020304" pitchFamily="18" charset="0"/>
              </a:rPr>
              <a:t>. </a:t>
            </a:r>
            <a:endParaRPr lang="en-US" sz="2200" dirty="0" smtClean="0">
              <a:latin typeface="Times New Roman" panose="02020603050405020304" pitchFamily="18" charset="0"/>
              <a:cs typeface="Times New Roman" panose="02020603050405020304" pitchFamily="18" charset="0"/>
            </a:endParaRPr>
          </a:p>
          <a:p>
            <a:pPr marL="285750" indent="-285750">
              <a:spcBef>
                <a:spcPts val="0"/>
              </a:spcBef>
              <a:spcAft>
                <a:spcPts val="0"/>
              </a:spcAft>
              <a:buSzPct val="70000"/>
              <a:buFont typeface="Wingdings" panose="05000000000000000000" pitchFamily="2" charset="2"/>
              <a:buChar char="Ø"/>
            </a:pPr>
            <a:endParaRPr lang="en-US" sz="2200" dirty="0" smtClean="0">
              <a:latin typeface="Times New Roman" panose="02020603050405020304" pitchFamily="18" charset="0"/>
              <a:cs typeface="Times New Roman" panose="02020603050405020304" pitchFamily="18" charset="0"/>
            </a:endParaRPr>
          </a:p>
          <a:p>
            <a:pPr marL="285750" indent="-285750">
              <a:spcBef>
                <a:spcPts val="0"/>
              </a:spcBef>
              <a:spcAft>
                <a:spcPts val="0"/>
              </a:spcAft>
              <a:buSzPct val="70000"/>
              <a:buFont typeface="Wingdings" panose="05000000000000000000" pitchFamily="2" charset="2"/>
              <a:buChar char="Ø"/>
            </a:pPr>
            <a:endParaRPr lang="en-US" sz="2200" dirty="0" smtClean="0">
              <a:latin typeface="Times New Roman" panose="02020603050405020304" pitchFamily="18" charset="0"/>
              <a:cs typeface="Times New Roman" panose="02020603050405020304" pitchFamily="18" charset="0"/>
            </a:endParaRPr>
          </a:p>
          <a:p>
            <a:pPr marL="285750" indent="-285750">
              <a:spcBef>
                <a:spcPts val="0"/>
              </a:spcBef>
              <a:spcAft>
                <a:spcPts val="0"/>
              </a:spcAft>
              <a:buSzPct val="70000"/>
              <a:buFont typeface="Wingdings" panose="05000000000000000000" pitchFamily="2" charset="2"/>
              <a:buChar char="Ø"/>
            </a:pPr>
            <a:endParaRPr lang="en-US" sz="2200" dirty="0" smtClean="0">
              <a:latin typeface="Times New Roman" panose="02020603050405020304" pitchFamily="18" charset="0"/>
              <a:cs typeface="Times New Roman" panose="02020603050405020304" pitchFamily="18" charset="0"/>
            </a:endParaRPr>
          </a:p>
          <a:p>
            <a:pPr marL="285750" indent="-285750">
              <a:spcBef>
                <a:spcPts val="0"/>
              </a:spcBef>
              <a:spcAft>
                <a:spcPts val="0"/>
              </a:spcAft>
              <a:buSzPct val="70000"/>
              <a:buFont typeface="Wingdings" panose="05000000000000000000" pitchFamily="2" charset="2"/>
              <a:buChar char="Ø"/>
            </a:pPr>
            <a:endParaRPr lang="en-US" sz="2200" dirty="0">
              <a:latin typeface="Times New Roman" panose="02020603050405020304" pitchFamily="18" charset="0"/>
              <a:cs typeface="Times New Roman" panose="02020603050405020304" pitchFamily="18" charset="0"/>
            </a:endParaRPr>
          </a:p>
        </p:txBody>
      </p:sp>
      <p:sp>
        <p:nvSpPr>
          <p:cNvPr id="10244" name="Rectangle 4"/>
          <p:cNvSpPr>
            <a:spLocks noChangeArrowheads="1"/>
          </p:cNvSpPr>
          <p:nvPr/>
        </p:nvSpPr>
        <p:spPr bwMode="auto">
          <a:xfrm>
            <a:off x="1790320" y="372690"/>
            <a:ext cx="5400675" cy="496888"/>
          </a:xfrm>
          <a:prstGeom prst="rect">
            <a:avLst/>
          </a:prstGeom>
          <a:noFill/>
          <a:ln w="9525">
            <a:noFill/>
            <a:miter lim="800000"/>
            <a:headEnd/>
            <a:tailEnd/>
          </a:ln>
          <a:effectLst/>
        </p:spPr>
        <p:txBody>
          <a:bodyPr anchor="ctr"/>
          <a:lstStyle/>
          <a:p>
            <a:pPr algn="ctr">
              <a:defRPr/>
            </a:pPr>
            <a:r>
              <a:rPr lang="ru-RU" sz="2800" b="1" dirty="0" smtClean="0">
                <a:solidFill>
                  <a:srgbClr val="741324"/>
                </a:solidFill>
                <a:effectLst>
                  <a:outerShdw blurRad="38100" dist="38100" dir="2700000" algn="tl">
                    <a:srgbClr val="C0C0C0"/>
                  </a:outerShdw>
                </a:effectLst>
                <a:cs typeface="+mn-cs"/>
              </a:rPr>
              <a:t>Результаты исследования</a:t>
            </a:r>
            <a:endParaRPr lang="ru-RU" sz="2800" b="1" dirty="0">
              <a:solidFill>
                <a:srgbClr val="741324"/>
              </a:solidFill>
              <a:effectLst>
                <a:outerShdw blurRad="38100" dist="38100" dir="2700000" algn="tl">
                  <a:srgbClr val="C0C0C0"/>
                </a:outerShdw>
              </a:effectLst>
              <a:cs typeface="+mn-cs"/>
            </a:endParaRPr>
          </a:p>
        </p:txBody>
      </p:sp>
      <p:sp>
        <p:nvSpPr>
          <p:cNvPr id="41987" name="Rectangle 19"/>
          <p:cNvSpPr>
            <a:spLocks noChangeArrowheads="1"/>
          </p:cNvSpPr>
          <p:nvPr/>
        </p:nvSpPr>
        <p:spPr bwMode="auto">
          <a:xfrm>
            <a:off x="169483" y="228228"/>
            <a:ext cx="8642350" cy="785813"/>
          </a:xfrm>
          <a:prstGeom prst="rect">
            <a:avLst/>
          </a:prstGeom>
          <a:noFill/>
          <a:ln w="9525">
            <a:solidFill>
              <a:srgbClr val="800000"/>
            </a:solidFill>
            <a:miter lim="800000"/>
            <a:headEnd/>
            <a:tailEnd/>
          </a:ln>
        </p:spPr>
        <p:txBody>
          <a:bodyPr wrap="none" anchor="ctr"/>
          <a:lstStyle/>
          <a:p>
            <a:endParaRPr lang="ru-RU"/>
          </a:p>
        </p:txBody>
      </p:sp>
      <p:sp>
        <p:nvSpPr>
          <p:cNvPr id="41988" name="Номер слайда 6"/>
          <p:cNvSpPr>
            <a:spLocks noGrp="1"/>
          </p:cNvSpPr>
          <p:nvPr>
            <p:ph type="sldNum" sz="quarter" idx="12"/>
          </p:nvPr>
        </p:nvSpPr>
        <p:spPr>
          <a:noFill/>
        </p:spPr>
        <p:txBody>
          <a:bodyPr/>
          <a:lstStyle/>
          <a:p>
            <a:fld id="{9D1FD118-F88D-4D56-9A07-0273C9EA3926}" type="slidenum">
              <a:rPr lang="ru-RU" smtClean="0">
                <a:latin typeface="Arial" charset="0"/>
                <a:cs typeface="Arial" charset="0"/>
              </a:rPr>
              <a:pPr/>
              <a:t>12</a:t>
            </a:fld>
            <a:endParaRPr lang="ru-RU" dirty="0" smtClean="0">
              <a:latin typeface="Arial" charset="0"/>
              <a:cs typeface="Arial" charset="0"/>
            </a:endParaRPr>
          </a:p>
        </p:txBody>
      </p:sp>
    </p:spTree>
    <p:extLst>
      <p:ext uri="{BB962C8B-B14F-4D97-AF65-F5344CB8AC3E}">
        <p14:creationId xmlns:p14="http://schemas.microsoft.com/office/powerpoint/2010/main" val="1058817873"/>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2124075" y="549275"/>
            <a:ext cx="5400675" cy="496888"/>
          </a:xfrm>
          <a:prstGeom prst="rect">
            <a:avLst/>
          </a:prstGeom>
          <a:noFill/>
          <a:ln w="9525">
            <a:noFill/>
            <a:miter lim="800000"/>
            <a:headEnd/>
            <a:tailEnd/>
          </a:ln>
          <a:effectLst/>
        </p:spPr>
        <p:txBody>
          <a:bodyPr anchor="ctr"/>
          <a:lstStyle/>
          <a:p>
            <a:pPr algn="ctr">
              <a:defRPr/>
            </a:pPr>
            <a:r>
              <a:rPr lang="ru-RU" sz="2800" b="1" dirty="0" smtClean="0">
                <a:solidFill>
                  <a:srgbClr val="741324"/>
                </a:solidFill>
                <a:effectLst>
                  <a:outerShdw blurRad="38100" dist="38100" dir="2700000" algn="tl">
                    <a:srgbClr val="C0C0C0"/>
                  </a:outerShdw>
                </a:effectLst>
                <a:cs typeface="+mn-cs"/>
              </a:rPr>
              <a:t>Теоретическая значимость исследования</a:t>
            </a:r>
            <a:endParaRPr lang="ru-RU" sz="2800" b="1" dirty="0">
              <a:solidFill>
                <a:srgbClr val="741324"/>
              </a:solidFill>
              <a:effectLst>
                <a:outerShdw blurRad="38100" dist="38100" dir="2700000" algn="tl">
                  <a:srgbClr val="C0C0C0"/>
                </a:outerShdw>
              </a:effectLst>
              <a:cs typeface="+mn-cs"/>
            </a:endParaRPr>
          </a:p>
        </p:txBody>
      </p:sp>
      <p:sp>
        <p:nvSpPr>
          <p:cNvPr id="44035" name="Rectangle 19"/>
          <p:cNvSpPr>
            <a:spLocks noChangeArrowheads="1"/>
          </p:cNvSpPr>
          <p:nvPr/>
        </p:nvSpPr>
        <p:spPr bwMode="auto">
          <a:xfrm>
            <a:off x="250825" y="260350"/>
            <a:ext cx="8642350" cy="1081088"/>
          </a:xfrm>
          <a:prstGeom prst="rect">
            <a:avLst/>
          </a:prstGeom>
          <a:noFill/>
          <a:ln w="9525">
            <a:solidFill>
              <a:srgbClr val="800000"/>
            </a:solidFill>
            <a:miter lim="800000"/>
            <a:headEnd/>
            <a:tailEnd/>
          </a:ln>
        </p:spPr>
        <p:txBody>
          <a:bodyPr wrap="none" anchor="ctr"/>
          <a:lstStyle/>
          <a:p>
            <a:endParaRPr lang="ru-RU"/>
          </a:p>
        </p:txBody>
      </p:sp>
      <p:sp>
        <p:nvSpPr>
          <p:cNvPr id="44036" name="Номер слайда 6"/>
          <p:cNvSpPr>
            <a:spLocks noGrp="1"/>
          </p:cNvSpPr>
          <p:nvPr>
            <p:ph type="sldNum" sz="quarter" idx="12"/>
          </p:nvPr>
        </p:nvSpPr>
        <p:spPr>
          <a:noFill/>
        </p:spPr>
        <p:txBody>
          <a:bodyPr/>
          <a:lstStyle/>
          <a:p>
            <a:fld id="{147C3649-45AA-4C81-AAA9-478A82A195AC}" type="slidenum">
              <a:rPr lang="ru-RU" smtClean="0">
                <a:latin typeface="Arial" charset="0"/>
                <a:cs typeface="Arial" charset="0"/>
              </a:rPr>
              <a:pPr/>
              <a:t>13</a:t>
            </a:fld>
            <a:endParaRPr lang="ru-RU" smtClean="0">
              <a:latin typeface="Arial" charset="0"/>
              <a:cs typeface="Arial" charset="0"/>
            </a:endParaRPr>
          </a:p>
        </p:txBody>
      </p:sp>
      <p:sp>
        <p:nvSpPr>
          <p:cNvPr id="6" name="Rectangle 5"/>
          <p:cNvSpPr>
            <a:spLocks noChangeArrowheads="1"/>
          </p:cNvSpPr>
          <p:nvPr/>
        </p:nvSpPr>
        <p:spPr bwMode="auto">
          <a:xfrm>
            <a:off x="250825" y="1630363"/>
            <a:ext cx="8640927" cy="4822973"/>
          </a:xfrm>
          <a:prstGeom prst="rect">
            <a:avLst/>
          </a:prstGeom>
          <a:noFill/>
          <a:ln w="9525">
            <a:noFill/>
            <a:miter lim="800000"/>
            <a:headEnd/>
            <a:tailEnd/>
          </a:ln>
        </p:spPr>
        <p:txBody>
          <a:bodyPr/>
          <a:lstStyle/>
          <a:p>
            <a:pPr>
              <a:spcAft>
                <a:spcPts val="1200"/>
              </a:spcAft>
              <a:buFont typeface="Arial" pitchFamily="34" charset="0"/>
              <a:buChar char="•"/>
            </a:pPr>
            <a:r>
              <a:rPr lang="en-US" sz="2400" dirty="0" smtClean="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Мы вносим свой вклад в литературу по предпринимательству, показывая, что планово-ориентированный подход к принятию решения о создании бизнеса по-прежнему имеет свои преимущества в стабильных и развитых контекстах</a:t>
            </a:r>
            <a:r>
              <a:rPr lang="en-US" sz="2400" dirty="0" smtClean="0">
                <a:latin typeface="Times New Roman" panose="02020603050405020304" pitchFamily="18" charset="0"/>
                <a:cs typeface="Times New Roman" panose="02020603050405020304" pitchFamily="18" charset="0"/>
              </a:rPr>
              <a:t>. </a:t>
            </a:r>
          </a:p>
          <a:p>
            <a:pPr>
              <a:spcAft>
                <a:spcPts val="1200"/>
              </a:spcAft>
              <a:buFont typeface="Arial" pitchFamily="34" charset="0"/>
              <a:buChar char="•"/>
            </a:pPr>
            <a:r>
              <a:rPr lang="en-US"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Мы эмпирически подтверждаем теорию </a:t>
            </a:r>
            <a:r>
              <a:rPr lang="ru-RU" sz="2400" dirty="0" err="1" smtClean="0">
                <a:latin typeface="Times New Roman" panose="02020603050405020304" pitchFamily="18" charset="0"/>
                <a:cs typeface="Times New Roman" panose="02020603050405020304" pitchFamily="18" charset="0"/>
              </a:rPr>
              <a:t>эффектуации</a:t>
            </a:r>
            <a:r>
              <a:rPr lang="ru-RU" sz="2400" dirty="0" smtClean="0">
                <a:latin typeface="Times New Roman" panose="02020603050405020304" pitchFamily="18" charset="0"/>
                <a:cs typeface="Times New Roman" panose="02020603050405020304" pitchFamily="18" charset="0"/>
              </a:rPr>
              <a:t>, показывая, что выгоды от использования </a:t>
            </a:r>
            <a:r>
              <a:rPr lang="ru-RU" sz="2400" dirty="0" err="1" smtClean="0">
                <a:latin typeface="Times New Roman" panose="02020603050405020304" pitchFamily="18" charset="0"/>
                <a:cs typeface="Times New Roman" panose="02020603050405020304" pitchFamily="18" charset="0"/>
              </a:rPr>
              <a:t>каузации</a:t>
            </a:r>
            <a:r>
              <a:rPr lang="ru-RU" sz="2400" dirty="0" smtClean="0">
                <a:latin typeface="Times New Roman" panose="02020603050405020304" pitchFamily="18" charset="0"/>
                <a:cs typeface="Times New Roman" panose="02020603050405020304" pitchFamily="18" charset="0"/>
              </a:rPr>
              <a:t> или </a:t>
            </a:r>
            <a:r>
              <a:rPr lang="ru-RU" sz="2400" dirty="0" err="1" smtClean="0">
                <a:latin typeface="Times New Roman" panose="02020603050405020304" pitchFamily="18" charset="0"/>
                <a:cs typeface="Times New Roman" panose="02020603050405020304" pitchFamily="18" charset="0"/>
              </a:rPr>
              <a:t>эффектуации</a:t>
            </a:r>
            <a:r>
              <a:rPr lang="ru-RU" sz="2400" dirty="0" smtClean="0">
                <a:latin typeface="Times New Roman" panose="02020603050405020304" pitchFamily="18" charset="0"/>
                <a:cs typeface="Times New Roman" panose="02020603050405020304" pitchFamily="18" charset="0"/>
              </a:rPr>
              <a:t> зависят от уровня развития институтов в определенной среде (уровня неопределенности)</a:t>
            </a:r>
            <a:r>
              <a:rPr lang="en-US" sz="2400" dirty="0" smtClean="0">
                <a:latin typeface="Times New Roman" panose="02020603050405020304" pitchFamily="18" charset="0"/>
                <a:cs typeface="Times New Roman" panose="02020603050405020304" pitchFamily="18" charset="0"/>
              </a:rPr>
              <a:t>.</a:t>
            </a:r>
          </a:p>
          <a:p>
            <a:pPr>
              <a:spcAft>
                <a:spcPts val="1200"/>
              </a:spcAft>
              <a:buFont typeface="Arial" pitchFamily="34" charset="0"/>
              <a:buChar char="•"/>
            </a:pPr>
            <a:r>
              <a:rPr lang="en-US"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О</a:t>
            </a:r>
            <a:r>
              <a:rPr lang="ru-RU" sz="2400" dirty="0" smtClean="0">
                <a:latin typeface="Times New Roman" panose="02020603050405020304" pitchFamily="18" charset="0"/>
                <a:cs typeface="Times New Roman" panose="02020603050405020304" pitchFamily="18" charset="0"/>
              </a:rPr>
              <a:t>бъединяя две теории – институциональную и </a:t>
            </a:r>
            <a:r>
              <a:rPr lang="ru-RU" sz="2400" dirty="0" err="1" smtClean="0">
                <a:latin typeface="Times New Roman" panose="02020603050405020304" pitchFamily="18" charset="0"/>
                <a:cs typeface="Times New Roman" panose="02020603050405020304" pitchFamily="18" charset="0"/>
              </a:rPr>
              <a:t>эффектуации</a:t>
            </a:r>
            <a:r>
              <a:rPr lang="ru-RU" sz="2400" dirty="0" smtClean="0">
                <a:latin typeface="Times New Roman" panose="02020603050405020304" pitchFamily="18" charset="0"/>
                <a:cs typeface="Times New Roman" panose="02020603050405020304" pitchFamily="18" charset="0"/>
              </a:rPr>
              <a:t> – мы открываем новое перспективное пространство для дальнейших исследований о важности внешних факторов, формирующих внешнюю </a:t>
            </a:r>
            <a:r>
              <a:rPr lang="ru-RU" sz="2400" smtClean="0">
                <a:latin typeface="Times New Roman" panose="02020603050405020304" pitchFamily="18" charset="0"/>
                <a:cs typeface="Times New Roman" panose="02020603050405020304" pitchFamily="18" charset="0"/>
              </a:rPr>
              <a:t>среду бизнеса</a:t>
            </a:r>
            <a:r>
              <a:rPr lang="en-US" sz="240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1354137" y="2928937"/>
            <a:ext cx="6265863" cy="496887"/>
          </a:xfrm>
          <a:prstGeom prst="rect">
            <a:avLst/>
          </a:prstGeom>
          <a:noFill/>
          <a:ln w="9525">
            <a:noFill/>
            <a:miter lim="800000"/>
            <a:headEnd/>
            <a:tailEnd/>
          </a:ln>
          <a:effectLst/>
        </p:spPr>
        <p:txBody>
          <a:bodyPr anchor="ctr"/>
          <a:lstStyle/>
          <a:p>
            <a:pPr algn="ctr">
              <a:defRPr/>
            </a:pPr>
            <a:r>
              <a:rPr lang="ru-RU" sz="2800" b="1" dirty="0" smtClean="0">
                <a:solidFill>
                  <a:srgbClr val="741324"/>
                </a:solidFill>
                <a:effectLst>
                  <a:outerShdw blurRad="38100" dist="38100" dir="2700000" algn="tl">
                    <a:srgbClr val="C0C0C0"/>
                  </a:outerShdw>
                </a:effectLst>
                <a:cs typeface="+mn-cs"/>
              </a:rPr>
              <a:t>Спасибо за внимание!</a:t>
            </a:r>
            <a:endParaRPr lang="ru-RU" sz="2800" b="1" dirty="0">
              <a:solidFill>
                <a:srgbClr val="741324"/>
              </a:solidFill>
              <a:effectLst>
                <a:outerShdw blurRad="38100" dist="38100" dir="2700000" algn="tl">
                  <a:srgbClr val="C0C0C0"/>
                </a:outerShdw>
              </a:effectLst>
              <a:cs typeface="+mn-cs"/>
            </a:endParaRPr>
          </a:p>
        </p:txBody>
      </p:sp>
      <p:sp>
        <p:nvSpPr>
          <p:cNvPr id="46082" name="Rectangle 19"/>
          <p:cNvSpPr>
            <a:spLocks noChangeArrowheads="1"/>
          </p:cNvSpPr>
          <p:nvPr/>
        </p:nvSpPr>
        <p:spPr bwMode="auto">
          <a:xfrm>
            <a:off x="539750" y="2636838"/>
            <a:ext cx="7561263" cy="1081087"/>
          </a:xfrm>
          <a:prstGeom prst="rect">
            <a:avLst/>
          </a:prstGeom>
          <a:noFill/>
          <a:ln w="9525">
            <a:solidFill>
              <a:srgbClr val="800000"/>
            </a:solidFill>
            <a:miter lim="800000"/>
            <a:headEnd/>
            <a:tailEnd/>
          </a:ln>
        </p:spPr>
        <p:txBody>
          <a:bodyPr wrap="none" anchor="ctr"/>
          <a:lstStyle/>
          <a:p>
            <a:endParaRPr lang="ru-RU"/>
          </a:p>
        </p:txBody>
      </p:sp>
      <p:sp>
        <p:nvSpPr>
          <p:cNvPr id="46083" name="Номер слайда 5"/>
          <p:cNvSpPr>
            <a:spLocks noGrp="1"/>
          </p:cNvSpPr>
          <p:nvPr>
            <p:ph type="sldNum" sz="quarter" idx="12"/>
          </p:nvPr>
        </p:nvSpPr>
        <p:spPr>
          <a:noFill/>
        </p:spPr>
        <p:txBody>
          <a:bodyPr/>
          <a:lstStyle/>
          <a:p>
            <a:fld id="{23309B4A-8D7F-4140-BB89-74FE12DD48E2}" type="slidenum">
              <a:rPr lang="ru-RU" smtClean="0">
                <a:latin typeface="Arial" charset="0"/>
                <a:cs typeface="Arial" charset="0"/>
              </a:rPr>
              <a:pPr/>
              <a:t>14</a:t>
            </a:fld>
            <a:endParaRPr lang="ru-RU" smtClean="0">
              <a:latin typeface="Arial" charset="0"/>
              <a:cs typeface="Arial" charset="0"/>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D7A7BA30-38CC-4B94-8308-FA6E4A9BE949}" type="slidenum">
              <a:rPr lang="ru-RU" smtClean="0"/>
              <a:pPr>
                <a:defRPr/>
              </a:pPr>
              <a:t>2</a:t>
            </a:fld>
            <a:endParaRPr lang="ru-RU"/>
          </a:p>
        </p:txBody>
      </p:sp>
      <p:sp>
        <p:nvSpPr>
          <p:cNvPr id="3" name="Rectangle 29"/>
          <p:cNvSpPr>
            <a:spLocks noChangeArrowheads="1"/>
          </p:cNvSpPr>
          <p:nvPr/>
        </p:nvSpPr>
        <p:spPr bwMode="auto">
          <a:xfrm>
            <a:off x="179512" y="33817"/>
            <a:ext cx="8640960" cy="650718"/>
          </a:xfrm>
          <a:prstGeom prst="rect">
            <a:avLst/>
          </a:prstGeom>
          <a:noFill/>
          <a:ln w="9525">
            <a:solidFill>
              <a:srgbClr val="800000"/>
            </a:solidFill>
            <a:miter lim="800000"/>
            <a:headEnd/>
            <a:tailEnd/>
          </a:ln>
        </p:spPr>
        <p:txBody>
          <a:bodyPr wrap="none" anchor="ctr"/>
          <a:lstStyle/>
          <a:p>
            <a:endParaRPr lang="ru-RU"/>
          </a:p>
        </p:txBody>
      </p:sp>
      <p:sp>
        <p:nvSpPr>
          <p:cNvPr id="4" name="Rectangle 31"/>
          <p:cNvSpPr>
            <a:spLocks noChangeArrowheads="1"/>
          </p:cNvSpPr>
          <p:nvPr/>
        </p:nvSpPr>
        <p:spPr bwMode="auto">
          <a:xfrm>
            <a:off x="1516917" y="94574"/>
            <a:ext cx="5832475" cy="523220"/>
          </a:xfrm>
          <a:prstGeom prst="rect">
            <a:avLst/>
          </a:prstGeom>
          <a:noFill/>
          <a:ln w="9525">
            <a:noFill/>
            <a:miter lim="800000"/>
            <a:headEnd/>
            <a:tailEnd/>
          </a:ln>
          <a:effectLst/>
        </p:spPr>
        <p:txBody>
          <a:bodyPr>
            <a:spAutoFit/>
          </a:bodyPr>
          <a:lstStyle/>
          <a:p>
            <a:pPr algn="ctr">
              <a:defRPr/>
            </a:pPr>
            <a:r>
              <a:rPr lang="ru-RU" sz="2800" b="1" dirty="0" smtClean="0">
                <a:solidFill>
                  <a:srgbClr val="741324"/>
                </a:solidFill>
                <a:effectLst>
                  <a:outerShdw blurRad="38100" dist="38100" dir="2700000" algn="tl">
                    <a:srgbClr val="C0C0C0"/>
                  </a:outerShdw>
                </a:effectLst>
              </a:rPr>
              <a:t>Теория </a:t>
            </a:r>
            <a:r>
              <a:rPr lang="ru-RU" sz="2800" b="1" dirty="0" err="1" smtClean="0">
                <a:solidFill>
                  <a:srgbClr val="741324"/>
                </a:solidFill>
                <a:effectLst>
                  <a:outerShdw blurRad="38100" dist="38100" dir="2700000" algn="tl">
                    <a:srgbClr val="C0C0C0"/>
                  </a:outerShdw>
                </a:effectLst>
              </a:rPr>
              <a:t>эффектуации</a:t>
            </a:r>
            <a:endParaRPr lang="ru-RU" sz="2800" b="1" dirty="0">
              <a:solidFill>
                <a:srgbClr val="741324"/>
              </a:solidFill>
              <a:effectLst>
                <a:outerShdw blurRad="38100" dist="38100" dir="2700000" algn="tl">
                  <a:srgbClr val="C0C0C0"/>
                </a:outerShdw>
              </a:effectLst>
            </a:endParaRPr>
          </a:p>
        </p:txBody>
      </p:sp>
      <p:sp>
        <p:nvSpPr>
          <p:cNvPr id="5" name="Прямоугольник 4"/>
          <p:cNvSpPr/>
          <p:nvPr/>
        </p:nvSpPr>
        <p:spPr>
          <a:xfrm>
            <a:off x="146093" y="893775"/>
            <a:ext cx="8707798" cy="5586145"/>
          </a:xfrm>
          <a:prstGeom prst="rect">
            <a:avLst/>
          </a:prstGeom>
        </p:spPr>
        <p:txBody>
          <a:bodyPr wrap="square">
            <a:spAutoFit/>
          </a:bodyPr>
          <a:lstStyle/>
          <a:p>
            <a:pPr marL="342900" indent="-342900">
              <a:buFont typeface="Arial" panose="020B0604020202020204" pitchFamily="34" charset="0"/>
              <a:buChar char="•"/>
            </a:pPr>
            <a:r>
              <a:rPr lang="ru-RU" sz="2100" dirty="0" err="1">
                <a:latin typeface="Times New Roman" panose="02020603050405020304" pitchFamily="18" charset="0"/>
                <a:cs typeface="Times New Roman" panose="02020603050405020304" pitchFamily="18" charset="0"/>
              </a:rPr>
              <a:t>Эффектуация</a:t>
            </a:r>
            <a:r>
              <a:rPr lang="ru-RU" sz="2100" dirty="0">
                <a:latin typeface="Times New Roman" panose="02020603050405020304" pitchFamily="18" charset="0"/>
                <a:cs typeface="Times New Roman" panose="02020603050405020304" pitchFamily="18" charset="0"/>
              </a:rPr>
              <a:t> — процесс предпринимательского мышления, когда </a:t>
            </a:r>
            <a:r>
              <a:rPr lang="ru-RU" sz="2100" dirty="0" smtClean="0">
                <a:latin typeface="Times New Roman" panose="02020603050405020304" pitchFamily="18" charset="0"/>
                <a:cs typeface="Times New Roman" panose="02020603050405020304" pitchFamily="18" charset="0"/>
              </a:rPr>
              <a:t>предприниматель</a:t>
            </a:r>
            <a:r>
              <a:rPr lang="ru-RU" sz="2100" dirty="0">
                <a:latin typeface="Times New Roman" panose="02020603050405020304" pitchFamily="18" charset="0"/>
                <a:cs typeface="Times New Roman" panose="02020603050405020304" pitchFamily="18" charset="0"/>
              </a:rPr>
              <a:t>, основываясь на имеющихся в его распоряжении ресурсах, выбирает </a:t>
            </a:r>
            <a:r>
              <a:rPr lang="ru-RU" sz="2100" dirty="0" smtClean="0">
                <a:latin typeface="Times New Roman" panose="02020603050405020304" pitchFamily="18" charset="0"/>
                <a:cs typeface="Times New Roman" panose="02020603050405020304" pitchFamily="18" charset="0"/>
              </a:rPr>
              <a:t>из возможных </a:t>
            </a:r>
            <a:r>
              <a:rPr lang="ru-RU" sz="2100" dirty="0">
                <a:latin typeface="Times New Roman" panose="02020603050405020304" pitchFamily="18" charset="0"/>
                <a:cs typeface="Times New Roman" panose="02020603050405020304" pitchFamily="18" charset="0"/>
              </a:rPr>
              <a:t>результатов те, которые могут быть достигнуты с этим набором </a:t>
            </a:r>
            <a:r>
              <a:rPr lang="ru-RU" sz="2100" dirty="0" smtClean="0">
                <a:latin typeface="Times New Roman" panose="02020603050405020304" pitchFamily="18" charset="0"/>
                <a:cs typeface="Times New Roman" panose="02020603050405020304" pitchFamily="18" charset="0"/>
              </a:rPr>
              <a:t>ресурсов </a:t>
            </a:r>
            <a:r>
              <a:rPr lang="ru-RU" sz="2100" dirty="0" smtClean="0">
                <a:solidFill>
                  <a:srgbClr val="C00000"/>
                </a:solidFill>
                <a:latin typeface="Times New Roman" panose="02020603050405020304" pitchFamily="18" charset="0"/>
                <a:cs typeface="Times New Roman" panose="02020603050405020304" pitchFamily="18" charset="0"/>
              </a:rPr>
              <a:t>(</a:t>
            </a:r>
            <a:r>
              <a:rPr lang="en-GB" sz="2100" dirty="0" err="1" smtClean="0">
                <a:solidFill>
                  <a:srgbClr val="C00000"/>
                </a:solidFill>
                <a:latin typeface="Times New Roman" panose="02020603050405020304" pitchFamily="18" charset="0"/>
                <a:cs typeface="Times New Roman" panose="02020603050405020304" pitchFamily="18" charset="0"/>
              </a:rPr>
              <a:t>Sarasvathy</a:t>
            </a:r>
            <a:r>
              <a:rPr lang="en-GB" sz="2100" dirty="0">
                <a:solidFill>
                  <a:srgbClr val="C00000"/>
                </a:solidFill>
                <a:latin typeface="Times New Roman" panose="02020603050405020304" pitchFamily="18" charset="0"/>
                <a:cs typeface="Times New Roman" panose="02020603050405020304" pitchFamily="18" charset="0"/>
              </a:rPr>
              <a:t>, </a:t>
            </a:r>
            <a:r>
              <a:rPr lang="en-GB" sz="2100" dirty="0" smtClean="0">
                <a:solidFill>
                  <a:srgbClr val="C00000"/>
                </a:solidFill>
                <a:latin typeface="Times New Roman" panose="02020603050405020304" pitchFamily="18" charset="0"/>
                <a:cs typeface="Times New Roman" panose="02020603050405020304" pitchFamily="18" charset="0"/>
              </a:rPr>
              <a:t>2001</a:t>
            </a:r>
            <a:r>
              <a:rPr lang="ru-RU" sz="2100" dirty="0">
                <a:solidFill>
                  <a:srgbClr val="C00000"/>
                </a:solidFill>
                <a:latin typeface="Times New Roman" panose="02020603050405020304" pitchFamily="18" charset="0"/>
                <a:cs typeface="Times New Roman" panose="02020603050405020304" pitchFamily="18" charset="0"/>
              </a:rPr>
              <a:t>)</a:t>
            </a:r>
            <a:r>
              <a:rPr lang="en-GB" sz="2100" dirty="0" smtClean="0">
                <a:latin typeface="Times New Roman" panose="02020603050405020304" pitchFamily="18" charset="0"/>
                <a:cs typeface="Times New Roman" panose="02020603050405020304" pitchFamily="18" charset="0"/>
              </a:rPr>
              <a:t>.</a:t>
            </a:r>
            <a:endParaRPr lang="ru-RU" sz="21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ru-RU" sz="2100" dirty="0" err="1" smtClean="0">
                <a:latin typeface="Times New Roman" panose="02020603050405020304" pitchFamily="18" charset="0"/>
                <a:cs typeface="Times New Roman" panose="02020603050405020304" pitchFamily="18" charset="0"/>
              </a:rPr>
              <a:t>Каузация</a:t>
            </a:r>
            <a:r>
              <a:rPr lang="ru-RU" sz="2100" dirty="0" smtClean="0">
                <a:latin typeface="Times New Roman" panose="02020603050405020304" pitchFamily="18" charset="0"/>
                <a:cs typeface="Times New Roman" panose="02020603050405020304" pitchFamily="18" charset="0"/>
              </a:rPr>
              <a:t> </a:t>
            </a:r>
            <a:r>
              <a:rPr lang="ru-RU" sz="2100" dirty="0">
                <a:latin typeface="Times New Roman" panose="02020603050405020304" pitchFamily="18" charset="0"/>
                <a:cs typeface="Times New Roman" panose="02020603050405020304" pitchFamily="18" charset="0"/>
              </a:rPr>
              <a:t>— процесс предпринимательского мышления, когда </a:t>
            </a:r>
            <a:r>
              <a:rPr lang="ru-RU" sz="2100" dirty="0" smtClean="0">
                <a:latin typeface="Times New Roman" panose="02020603050405020304" pitchFamily="18" charset="0"/>
                <a:cs typeface="Times New Roman" panose="02020603050405020304" pitchFamily="18" charset="0"/>
              </a:rPr>
              <a:t>предприниматель </a:t>
            </a:r>
            <a:r>
              <a:rPr lang="ru-RU" sz="2100" dirty="0">
                <a:latin typeface="Times New Roman" panose="02020603050405020304" pitchFamily="18" charset="0"/>
                <a:cs typeface="Times New Roman" panose="02020603050405020304" pitchFamily="18" charset="0"/>
              </a:rPr>
              <a:t>ставит определенную цель, которую он желает достичь, и выбирает </a:t>
            </a:r>
            <a:r>
              <a:rPr lang="ru-RU" sz="2100" dirty="0" smtClean="0">
                <a:latin typeface="Times New Roman" panose="02020603050405020304" pitchFamily="18" charset="0"/>
                <a:cs typeface="Times New Roman" panose="02020603050405020304" pitchFamily="18" charset="0"/>
              </a:rPr>
              <a:t>ресурсы, которые </a:t>
            </a:r>
            <a:r>
              <a:rPr lang="ru-RU" sz="2100" dirty="0">
                <a:latin typeface="Times New Roman" panose="02020603050405020304" pitchFamily="18" charset="0"/>
                <a:cs typeface="Times New Roman" panose="02020603050405020304" pitchFamily="18" charset="0"/>
              </a:rPr>
              <a:t>могут способствовать ее достижению </a:t>
            </a:r>
            <a:r>
              <a:rPr lang="ru-RU" sz="2100" dirty="0" smtClean="0">
                <a:solidFill>
                  <a:srgbClr val="C00000"/>
                </a:solidFill>
                <a:latin typeface="Times New Roman" panose="02020603050405020304" pitchFamily="18" charset="0"/>
                <a:cs typeface="Times New Roman" panose="02020603050405020304" pitchFamily="18" charset="0"/>
              </a:rPr>
              <a:t>(</a:t>
            </a:r>
            <a:r>
              <a:rPr lang="ru-RU" sz="2100" dirty="0" err="1" smtClean="0">
                <a:solidFill>
                  <a:srgbClr val="C00000"/>
                </a:solidFill>
                <a:latin typeface="Times New Roman" panose="02020603050405020304" pitchFamily="18" charset="0"/>
                <a:cs typeface="Times New Roman" panose="02020603050405020304" pitchFamily="18" charset="0"/>
              </a:rPr>
              <a:t>Sarasvathy</a:t>
            </a:r>
            <a:r>
              <a:rPr lang="ru-RU" sz="2100" dirty="0">
                <a:solidFill>
                  <a:srgbClr val="C00000"/>
                </a:solidFill>
                <a:latin typeface="Times New Roman" panose="02020603050405020304" pitchFamily="18" charset="0"/>
                <a:cs typeface="Times New Roman" panose="02020603050405020304" pitchFamily="18" charset="0"/>
              </a:rPr>
              <a:t>, </a:t>
            </a:r>
            <a:r>
              <a:rPr lang="ru-RU" sz="2100" dirty="0" smtClean="0">
                <a:solidFill>
                  <a:srgbClr val="C00000"/>
                </a:solidFill>
                <a:latin typeface="Times New Roman" panose="02020603050405020304" pitchFamily="18" charset="0"/>
                <a:cs typeface="Times New Roman" panose="02020603050405020304" pitchFamily="18" charset="0"/>
              </a:rPr>
              <a:t>2001</a:t>
            </a:r>
            <a:r>
              <a:rPr lang="ru-RU" sz="2100" dirty="0" smtClean="0">
                <a:solidFill>
                  <a:srgbClr val="C00000"/>
                </a:solidFill>
                <a:latin typeface="Times New Roman" panose="02020603050405020304" pitchFamily="18" charset="0"/>
                <a:cs typeface="Times New Roman" panose="02020603050405020304" pitchFamily="18" charset="0"/>
              </a:rPr>
              <a:t>)</a:t>
            </a:r>
            <a:r>
              <a:rPr lang="ru-RU" sz="2100" dirty="0" smtClean="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ru-RU" sz="2100" dirty="0" smtClean="0">
              <a:latin typeface="Times New Roman" panose="02020603050405020304" pitchFamily="18" charset="0"/>
              <a:cs typeface="Times New Roman" panose="02020603050405020304" pitchFamily="18" charset="0"/>
            </a:endParaRPr>
          </a:p>
          <a:p>
            <a:r>
              <a:rPr kumimoji="1" lang="ru-RU" sz="2100" dirty="0">
                <a:latin typeface="Times New Roman" panose="02020603050405020304" pitchFamily="18" charset="0"/>
                <a:ea typeface="Arial" charset="0"/>
                <a:cs typeface="Times New Roman" panose="02020603050405020304" pitchFamily="18" charset="0"/>
              </a:rPr>
              <a:t>Отличительные особенности </a:t>
            </a:r>
            <a:r>
              <a:rPr kumimoji="1" lang="ru-RU" sz="2100" dirty="0" err="1">
                <a:latin typeface="Times New Roman" panose="02020603050405020304" pitchFamily="18" charset="0"/>
                <a:ea typeface="Arial" charset="0"/>
                <a:cs typeface="Times New Roman" panose="02020603050405020304" pitchFamily="18" charset="0"/>
              </a:rPr>
              <a:t>эффектуационной</a:t>
            </a:r>
            <a:r>
              <a:rPr kumimoji="1" lang="ru-RU" sz="2100" dirty="0">
                <a:latin typeface="Times New Roman" panose="02020603050405020304" pitchFamily="18" charset="0"/>
                <a:ea typeface="Arial" charset="0"/>
                <a:cs typeface="Times New Roman" panose="02020603050405020304" pitchFamily="18" charset="0"/>
              </a:rPr>
              <a:t> логики в предпринимательском поведении отражены в так называемых принципах </a:t>
            </a:r>
            <a:r>
              <a:rPr kumimoji="1" lang="ru-RU" sz="2100" dirty="0" err="1">
                <a:latin typeface="Times New Roman" panose="02020603050405020304" pitchFamily="18" charset="0"/>
                <a:ea typeface="Arial" charset="0"/>
                <a:cs typeface="Times New Roman" panose="02020603050405020304" pitchFamily="18" charset="0"/>
              </a:rPr>
              <a:t>эффектуации</a:t>
            </a:r>
            <a:r>
              <a:rPr kumimoji="1" lang="ru-RU" sz="2100" dirty="0" smtClean="0">
                <a:latin typeface="Times New Roman" panose="02020603050405020304" pitchFamily="18" charset="0"/>
                <a:ea typeface="Arial" charset="0"/>
                <a:cs typeface="Times New Roman" panose="02020603050405020304" pitchFamily="18" charset="0"/>
              </a:rPr>
              <a:t>. </a:t>
            </a:r>
            <a:r>
              <a:rPr kumimoji="1" lang="ru-RU" sz="2100" dirty="0">
                <a:latin typeface="Times New Roman" panose="02020603050405020304" pitchFamily="18" charset="0"/>
                <a:ea typeface="Arial" charset="0"/>
                <a:cs typeface="Times New Roman" panose="02020603050405020304" pitchFamily="18" charset="0"/>
              </a:rPr>
              <a:t>Всего таких принципов пять </a:t>
            </a:r>
            <a:r>
              <a:rPr kumimoji="1" lang="ru-RU" sz="2100" dirty="0" smtClean="0">
                <a:solidFill>
                  <a:srgbClr val="C00000"/>
                </a:solidFill>
                <a:latin typeface="Times New Roman" panose="02020603050405020304" pitchFamily="18" charset="0"/>
                <a:ea typeface="Arial" charset="0"/>
                <a:cs typeface="Times New Roman" panose="02020603050405020304" pitchFamily="18" charset="0"/>
              </a:rPr>
              <a:t>(Рид </a:t>
            </a:r>
            <a:r>
              <a:rPr kumimoji="1" lang="ru-RU" sz="2100" dirty="0">
                <a:solidFill>
                  <a:srgbClr val="C00000"/>
                </a:solidFill>
                <a:latin typeface="Times New Roman" panose="02020603050405020304" pitchFamily="18" charset="0"/>
                <a:ea typeface="Arial" charset="0"/>
                <a:cs typeface="Times New Roman" panose="02020603050405020304" pitchFamily="18" charset="0"/>
              </a:rPr>
              <a:t>и др., 2013, с. </a:t>
            </a:r>
            <a:r>
              <a:rPr kumimoji="1" lang="ru-RU" sz="2100" dirty="0" smtClean="0">
                <a:solidFill>
                  <a:srgbClr val="C00000"/>
                </a:solidFill>
                <a:latin typeface="Times New Roman" panose="02020603050405020304" pitchFamily="18" charset="0"/>
                <a:ea typeface="Arial" charset="0"/>
                <a:cs typeface="Times New Roman" panose="02020603050405020304" pitchFamily="18" charset="0"/>
              </a:rPr>
              <a:t>11–12)</a:t>
            </a:r>
            <a:r>
              <a:rPr kumimoji="1" lang="ru-RU" sz="2100" dirty="0" smtClean="0">
                <a:latin typeface="Times New Roman" panose="02020603050405020304" pitchFamily="18" charset="0"/>
                <a:ea typeface="Arial" charset="0"/>
                <a:cs typeface="Times New Roman" panose="02020603050405020304" pitchFamily="18" charset="0"/>
              </a:rPr>
              <a:t>:</a:t>
            </a:r>
            <a:endParaRPr kumimoji="1" lang="ru-RU" sz="2100" dirty="0">
              <a:latin typeface="Times New Roman" panose="02020603050405020304" pitchFamily="18" charset="0"/>
              <a:ea typeface="Arial" charset="0"/>
              <a:cs typeface="Times New Roman" panose="02020603050405020304" pitchFamily="18" charset="0"/>
            </a:endParaRPr>
          </a:p>
          <a:p>
            <a:r>
              <a:rPr kumimoji="1" lang="ru-RU" sz="2100" dirty="0">
                <a:latin typeface="Times New Roman" panose="02020603050405020304" pitchFamily="18" charset="0"/>
                <a:ea typeface="Arial" charset="0"/>
                <a:cs typeface="Times New Roman" panose="02020603050405020304" pitchFamily="18" charset="0"/>
              </a:rPr>
              <a:t>1) ≪принцип синицы в руке: начинай с тем, что имеешь≫;</a:t>
            </a:r>
          </a:p>
          <a:p>
            <a:r>
              <a:rPr kumimoji="1" lang="ru-RU" sz="2100" dirty="0">
                <a:latin typeface="Times New Roman" panose="02020603050405020304" pitchFamily="18" charset="0"/>
                <a:ea typeface="Arial" charset="0"/>
                <a:cs typeface="Times New Roman" panose="02020603050405020304" pitchFamily="18" charset="0"/>
              </a:rPr>
              <a:t>2) ≪принцип допустимых потерь: рискуй малым, отделывайся дешево≫;</a:t>
            </a:r>
          </a:p>
          <a:p>
            <a:r>
              <a:rPr kumimoji="1" lang="ru-RU" sz="2100" dirty="0">
                <a:latin typeface="Times New Roman" panose="02020603050405020304" pitchFamily="18" charset="0"/>
                <a:ea typeface="Arial" charset="0"/>
                <a:cs typeface="Times New Roman" panose="02020603050405020304" pitchFamily="18" charset="0"/>
              </a:rPr>
              <a:t>3) ≪принцип лоскутного одеяла: строим партнерские связи≫;</a:t>
            </a:r>
          </a:p>
          <a:p>
            <a:r>
              <a:rPr kumimoji="1" lang="ru-RU" sz="2100" dirty="0">
                <a:latin typeface="Times New Roman" panose="02020603050405020304" pitchFamily="18" charset="0"/>
                <a:ea typeface="Arial" charset="0"/>
                <a:cs typeface="Times New Roman" panose="02020603050405020304" pitchFamily="18" charset="0"/>
              </a:rPr>
              <a:t>4) ≪принцип лимонада: используйте случай≫;</a:t>
            </a:r>
          </a:p>
          <a:p>
            <a:r>
              <a:rPr kumimoji="1" lang="ru-RU" sz="2100" dirty="0">
                <a:latin typeface="Times New Roman" panose="02020603050405020304" pitchFamily="18" charset="0"/>
                <a:ea typeface="Arial" charset="0"/>
                <a:cs typeface="Times New Roman" panose="02020603050405020304" pitchFamily="18" charset="0"/>
              </a:rPr>
              <a:t>5) ≪принцип пилота и самолета: контроль, а не предвидение≫</a:t>
            </a:r>
            <a:r>
              <a:rPr kumimoji="1" lang="ru-RU" sz="2100" dirty="0" smtClean="0">
                <a:latin typeface="Times New Roman" panose="02020603050405020304" pitchFamily="18" charset="0"/>
                <a:ea typeface="Arial" charset="0"/>
                <a:cs typeface="Times New Roman" panose="02020603050405020304" pitchFamily="18" charset="0"/>
              </a:rPr>
              <a:t>.</a:t>
            </a:r>
            <a:endParaRPr lang="ru-RU" sz="21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8542583"/>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2"/>
          <p:cNvSpPr txBox="1">
            <a:spLocks noChangeArrowheads="1"/>
          </p:cNvSpPr>
          <p:nvPr/>
        </p:nvSpPr>
        <p:spPr bwMode="auto">
          <a:xfrm>
            <a:off x="3492500" y="3860800"/>
            <a:ext cx="1295400" cy="366713"/>
          </a:xfrm>
          <a:prstGeom prst="rect">
            <a:avLst/>
          </a:prstGeom>
          <a:noFill/>
          <a:ln w="9525">
            <a:noFill/>
            <a:miter lim="800000"/>
            <a:headEnd/>
            <a:tailEnd/>
          </a:ln>
        </p:spPr>
        <p:txBody>
          <a:bodyPr>
            <a:spAutoFit/>
          </a:bodyPr>
          <a:lstStyle/>
          <a:p>
            <a:pPr>
              <a:spcBef>
                <a:spcPct val="50000"/>
              </a:spcBef>
            </a:pPr>
            <a:endParaRPr lang="ru-RU"/>
          </a:p>
        </p:txBody>
      </p:sp>
      <p:sp>
        <p:nvSpPr>
          <p:cNvPr id="17410" name="Text Box 6"/>
          <p:cNvSpPr txBox="1">
            <a:spLocks noChangeArrowheads="1"/>
          </p:cNvSpPr>
          <p:nvPr/>
        </p:nvSpPr>
        <p:spPr bwMode="auto">
          <a:xfrm>
            <a:off x="3132138" y="4437063"/>
            <a:ext cx="184150" cy="366712"/>
          </a:xfrm>
          <a:prstGeom prst="rect">
            <a:avLst/>
          </a:prstGeom>
          <a:noFill/>
          <a:ln w="9525">
            <a:noFill/>
            <a:miter lim="800000"/>
            <a:headEnd/>
            <a:tailEnd/>
          </a:ln>
        </p:spPr>
        <p:txBody>
          <a:bodyPr wrap="none">
            <a:spAutoFit/>
          </a:bodyPr>
          <a:lstStyle/>
          <a:p>
            <a:endParaRPr lang="ru-RU"/>
          </a:p>
        </p:txBody>
      </p:sp>
      <p:sp>
        <p:nvSpPr>
          <p:cNvPr id="17411" name="Rectangle 10"/>
          <p:cNvSpPr>
            <a:spLocks noChangeArrowheads="1"/>
          </p:cNvSpPr>
          <p:nvPr/>
        </p:nvSpPr>
        <p:spPr bwMode="auto">
          <a:xfrm>
            <a:off x="2627784" y="154447"/>
            <a:ext cx="5832475" cy="719138"/>
          </a:xfrm>
          <a:prstGeom prst="rect">
            <a:avLst/>
          </a:prstGeom>
          <a:noFill/>
          <a:ln w="9525">
            <a:noFill/>
            <a:miter lim="800000"/>
            <a:headEnd/>
            <a:tailEnd/>
          </a:ln>
        </p:spPr>
        <p:txBody>
          <a:bodyPr anchor="b"/>
          <a:lstStyle/>
          <a:p>
            <a:endParaRPr lang="ru-RU" sz="3000" b="1">
              <a:solidFill>
                <a:srgbClr val="741324"/>
              </a:solidFill>
            </a:endParaRPr>
          </a:p>
        </p:txBody>
      </p:sp>
      <p:sp>
        <p:nvSpPr>
          <p:cNvPr id="4101" name="Rectangle 11"/>
          <p:cNvSpPr>
            <a:spLocks noChangeArrowheads="1"/>
          </p:cNvSpPr>
          <p:nvPr/>
        </p:nvSpPr>
        <p:spPr bwMode="auto">
          <a:xfrm>
            <a:off x="-33623" y="936799"/>
            <a:ext cx="9036495" cy="5498765"/>
          </a:xfrm>
          <a:prstGeom prst="rect">
            <a:avLst/>
          </a:prstGeom>
          <a:noFill/>
          <a:ln w="9525">
            <a:noFill/>
            <a:miter lim="800000"/>
            <a:headEnd/>
            <a:tailEnd/>
          </a:ln>
        </p:spPr>
        <p:txBody>
          <a:bodyPr/>
          <a:lstStyle/>
          <a:p>
            <a:pPr marL="342900" indent="-342900" algn="just">
              <a:lnSpc>
                <a:spcPct val="80000"/>
              </a:lnSpc>
              <a:spcBef>
                <a:spcPct val="20000"/>
              </a:spcBef>
              <a:spcAft>
                <a:spcPts val="600"/>
              </a:spcAft>
              <a:buClr>
                <a:srgbClr val="741324"/>
              </a:buClr>
              <a:buFont typeface="Wingdings" panose="05000000000000000000" pitchFamily="2" charset="2"/>
              <a:buChar char="ü"/>
              <a:defRPr/>
            </a:pPr>
            <a:endParaRPr lang="en-US" sz="2200" dirty="0" smtClean="0"/>
          </a:p>
          <a:p>
            <a:pPr marL="342900" indent="-342900" algn="just">
              <a:lnSpc>
                <a:spcPct val="80000"/>
              </a:lnSpc>
              <a:spcBef>
                <a:spcPct val="20000"/>
              </a:spcBef>
              <a:spcAft>
                <a:spcPts val="600"/>
              </a:spcAft>
              <a:buClr>
                <a:srgbClr val="741324"/>
              </a:buClr>
              <a:buFont typeface="Wingdings" panose="05000000000000000000" pitchFamily="2" charset="2"/>
              <a:buChar char="ü"/>
              <a:defRPr/>
            </a:pPr>
            <a:endParaRPr lang="en-US" sz="2200" dirty="0"/>
          </a:p>
          <a:p>
            <a:pPr marL="342900" indent="-342900" algn="just">
              <a:lnSpc>
                <a:spcPct val="80000"/>
              </a:lnSpc>
              <a:spcBef>
                <a:spcPct val="20000"/>
              </a:spcBef>
              <a:spcAft>
                <a:spcPts val="600"/>
              </a:spcAft>
              <a:buClr>
                <a:srgbClr val="741324"/>
              </a:buClr>
              <a:buFont typeface="Wingdings" panose="05000000000000000000" pitchFamily="2" charset="2"/>
              <a:buChar char="ü"/>
              <a:defRPr/>
            </a:pPr>
            <a:endParaRPr lang="ru-RU" sz="2200" dirty="0">
              <a:latin typeface="Arial" pitchFamily="34" charset="0"/>
              <a:cs typeface="Arial" pitchFamily="34" charset="0"/>
            </a:endParaRPr>
          </a:p>
          <a:p>
            <a:pPr marL="342900" indent="-342900">
              <a:spcAft>
                <a:spcPts val="600"/>
              </a:spcAft>
              <a:buClr>
                <a:srgbClr val="741324"/>
              </a:buClr>
              <a:buFont typeface="Wingdings" pitchFamily="2" charset="2"/>
              <a:buChar char="Ø"/>
              <a:defRPr/>
            </a:pPr>
            <a:endParaRPr lang="ru-RU" sz="2200" dirty="0">
              <a:solidFill>
                <a:srgbClr val="741324"/>
              </a:solidFill>
              <a:latin typeface="Arial" pitchFamily="34" charset="0"/>
              <a:cs typeface="Arial" pitchFamily="34" charset="0"/>
            </a:endParaRPr>
          </a:p>
        </p:txBody>
      </p:sp>
      <p:sp>
        <p:nvSpPr>
          <p:cNvPr id="17413" name="Text Box 12"/>
          <p:cNvSpPr txBox="1">
            <a:spLocks noChangeArrowheads="1"/>
          </p:cNvSpPr>
          <p:nvPr/>
        </p:nvSpPr>
        <p:spPr bwMode="auto">
          <a:xfrm>
            <a:off x="6280150" y="6113463"/>
            <a:ext cx="184150" cy="366712"/>
          </a:xfrm>
          <a:prstGeom prst="rect">
            <a:avLst/>
          </a:prstGeom>
          <a:noFill/>
          <a:ln w="9525">
            <a:noFill/>
            <a:miter lim="800000"/>
            <a:headEnd/>
            <a:tailEnd/>
          </a:ln>
        </p:spPr>
        <p:txBody>
          <a:bodyPr wrap="none">
            <a:spAutoFit/>
          </a:bodyPr>
          <a:lstStyle/>
          <a:p>
            <a:endParaRPr lang="ru-RU"/>
          </a:p>
        </p:txBody>
      </p:sp>
      <p:sp>
        <p:nvSpPr>
          <p:cNvPr id="17414" name="Rectangle 29"/>
          <p:cNvSpPr>
            <a:spLocks noChangeArrowheads="1"/>
          </p:cNvSpPr>
          <p:nvPr/>
        </p:nvSpPr>
        <p:spPr bwMode="auto">
          <a:xfrm>
            <a:off x="179512" y="33817"/>
            <a:ext cx="8507287" cy="650718"/>
          </a:xfrm>
          <a:prstGeom prst="rect">
            <a:avLst/>
          </a:prstGeom>
          <a:noFill/>
          <a:ln w="9525">
            <a:solidFill>
              <a:srgbClr val="800000"/>
            </a:solidFill>
            <a:miter lim="800000"/>
            <a:headEnd/>
            <a:tailEnd/>
          </a:ln>
        </p:spPr>
        <p:txBody>
          <a:bodyPr wrap="none" anchor="ctr"/>
          <a:lstStyle/>
          <a:p>
            <a:endParaRPr lang="ru-RU"/>
          </a:p>
        </p:txBody>
      </p:sp>
      <p:sp>
        <p:nvSpPr>
          <p:cNvPr id="3103" name="Rectangle 31"/>
          <p:cNvSpPr>
            <a:spLocks noChangeArrowheads="1"/>
          </p:cNvSpPr>
          <p:nvPr/>
        </p:nvSpPr>
        <p:spPr bwMode="auto">
          <a:xfrm>
            <a:off x="1516917" y="94574"/>
            <a:ext cx="5832475" cy="523220"/>
          </a:xfrm>
          <a:prstGeom prst="rect">
            <a:avLst/>
          </a:prstGeom>
          <a:noFill/>
          <a:ln w="9525">
            <a:noFill/>
            <a:miter lim="800000"/>
            <a:headEnd/>
            <a:tailEnd/>
          </a:ln>
          <a:effectLst/>
        </p:spPr>
        <p:txBody>
          <a:bodyPr>
            <a:spAutoFit/>
          </a:bodyPr>
          <a:lstStyle/>
          <a:p>
            <a:pPr algn="ctr">
              <a:defRPr/>
            </a:pPr>
            <a:r>
              <a:rPr lang="ru-RU" sz="2800" b="1" dirty="0">
                <a:solidFill>
                  <a:srgbClr val="741324"/>
                </a:solidFill>
                <a:effectLst>
                  <a:outerShdw blurRad="38100" dist="38100" dir="2700000" algn="tl">
                    <a:srgbClr val="C0C0C0"/>
                  </a:outerShdw>
                </a:effectLst>
              </a:rPr>
              <a:t>Мотивация исследования</a:t>
            </a:r>
          </a:p>
        </p:txBody>
      </p:sp>
      <p:sp>
        <p:nvSpPr>
          <p:cNvPr id="17416" name="Номер слайда 11"/>
          <p:cNvSpPr>
            <a:spLocks noGrp="1"/>
          </p:cNvSpPr>
          <p:nvPr>
            <p:ph type="sldNum" sz="quarter" idx="12"/>
          </p:nvPr>
        </p:nvSpPr>
        <p:spPr>
          <a:noFill/>
        </p:spPr>
        <p:txBody>
          <a:bodyPr/>
          <a:lstStyle/>
          <a:p>
            <a:fld id="{D221C61B-1AF5-47C1-81D5-924AB962C786}" type="slidenum">
              <a:rPr lang="ru-RU" smtClean="0">
                <a:latin typeface="Arial" charset="0"/>
                <a:cs typeface="Arial" charset="0"/>
              </a:rPr>
              <a:pPr/>
              <a:t>3</a:t>
            </a:fld>
            <a:endParaRPr lang="ru-RU" smtClean="0">
              <a:latin typeface="Arial" charset="0"/>
              <a:cs typeface="Arial" charset="0"/>
            </a:endParaRPr>
          </a:p>
        </p:txBody>
      </p:sp>
      <p:sp>
        <p:nvSpPr>
          <p:cNvPr id="2" name="Прямоугольник 1"/>
          <p:cNvSpPr/>
          <p:nvPr/>
        </p:nvSpPr>
        <p:spPr>
          <a:xfrm>
            <a:off x="-33623" y="684535"/>
            <a:ext cx="9177623" cy="6001643"/>
          </a:xfrm>
          <a:prstGeom prst="rect">
            <a:avLst/>
          </a:prstGeom>
        </p:spPr>
        <p:txBody>
          <a:bodyPr wrap="square">
            <a:spAutoFit/>
          </a:bodyPr>
          <a:lstStyle/>
          <a:p>
            <a:pPr marL="285750" indent="-285750">
              <a:buFont typeface="Wingdings" panose="05000000000000000000" pitchFamily="2" charset="2"/>
              <a:buChar char="ü"/>
            </a:pPr>
            <a:r>
              <a:rPr lang="ru-RU" sz="2400" dirty="0" smtClean="0">
                <a:latin typeface="Times New Roman" panose="02020603050405020304" pitchFamily="18" charset="0"/>
                <a:cs typeface="Times New Roman" panose="02020603050405020304" pitchFamily="18" charset="0"/>
              </a:rPr>
              <a:t>Теория </a:t>
            </a:r>
            <a:r>
              <a:rPr lang="ru-RU" sz="2400" dirty="0" err="1" smtClean="0">
                <a:latin typeface="Times New Roman" panose="02020603050405020304" pitchFamily="18" charset="0"/>
                <a:cs typeface="Times New Roman" panose="02020603050405020304" pitchFamily="18" charset="0"/>
              </a:rPr>
              <a:t>эффектуации</a:t>
            </a:r>
            <a:r>
              <a:rPr lang="ru-RU" sz="2400" dirty="0" smtClean="0">
                <a:latin typeface="Times New Roman" panose="02020603050405020304" pitchFamily="18" charset="0"/>
                <a:cs typeface="Times New Roman" panose="02020603050405020304" pitchFamily="18" charset="0"/>
              </a:rPr>
              <a:t>, с момента ее представления, подчеркивает существенную роль неопределенности в принятии предпринимательских решений </a:t>
            </a:r>
            <a:r>
              <a:rPr lang="en-US" sz="2400" dirty="0" smtClean="0">
                <a:latin typeface="Times New Roman" panose="02020603050405020304" pitchFamily="18" charset="0"/>
                <a:cs typeface="Times New Roman" panose="02020603050405020304" pitchFamily="18" charset="0"/>
              </a:rPr>
              <a:t> </a:t>
            </a:r>
            <a:r>
              <a:rPr lang="en-US" sz="2400" dirty="0">
                <a:solidFill>
                  <a:srgbClr val="990000"/>
                </a:solidFill>
                <a:latin typeface="Times New Roman" panose="02020603050405020304" pitchFamily="18" charset="0"/>
                <a:cs typeface="Times New Roman" panose="02020603050405020304" pitchFamily="18" charset="0"/>
              </a:rPr>
              <a:t>(</a:t>
            </a:r>
            <a:r>
              <a:rPr lang="en-US" sz="2400" dirty="0" err="1">
                <a:solidFill>
                  <a:srgbClr val="990000"/>
                </a:solidFill>
                <a:latin typeface="Times New Roman" panose="02020603050405020304" pitchFamily="18" charset="0"/>
                <a:cs typeface="Times New Roman" panose="02020603050405020304" pitchFamily="18" charset="0"/>
              </a:rPr>
              <a:t>Sarasvathy</a:t>
            </a:r>
            <a:r>
              <a:rPr lang="en-US" sz="2400" dirty="0">
                <a:solidFill>
                  <a:srgbClr val="990000"/>
                </a:solidFill>
                <a:latin typeface="Times New Roman" panose="02020603050405020304" pitchFamily="18" charset="0"/>
                <a:cs typeface="Times New Roman" panose="02020603050405020304" pitchFamily="18" charset="0"/>
              </a:rPr>
              <a:t>, 2001</a:t>
            </a:r>
            <a:r>
              <a:rPr lang="en-US" sz="2400" dirty="0" smtClean="0">
                <a:solidFill>
                  <a:srgbClr val="990000"/>
                </a:solidFill>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ü"/>
            </a:pPr>
            <a:r>
              <a:rPr lang="ru-RU" sz="2400" dirty="0" smtClean="0">
                <a:latin typeface="Times New Roman" panose="02020603050405020304" pitchFamily="18" charset="0"/>
                <a:cs typeface="Times New Roman" panose="02020603050405020304" pitchFamily="18" charset="0"/>
              </a:rPr>
              <a:t>Планово-ориентированная логика </a:t>
            </a:r>
            <a:r>
              <a:rPr lang="en-US" sz="2400" dirty="0" smtClean="0">
                <a:latin typeface="Times New Roman" panose="02020603050405020304" pitchFamily="18" charset="0"/>
                <a:cs typeface="Times New Roman" panose="02020603050405020304" pitchFamily="18" charset="0"/>
              </a:rPr>
              <a:t>(</a:t>
            </a:r>
            <a:r>
              <a:rPr lang="ru-RU" sz="2400" dirty="0" err="1" smtClean="0">
                <a:latin typeface="Times New Roman" panose="02020603050405020304" pitchFamily="18" charset="0"/>
                <a:cs typeface="Times New Roman" panose="02020603050405020304" pitchFamily="18" charset="0"/>
              </a:rPr>
              <a:t>каузация</a:t>
            </a:r>
            <a:r>
              <a:rPr lang="en-US" sz="2400" dirty="0" smtClean="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в контексте неопределенности сталкивается с определенными ограничениями, поскольку она основана на прогнозах прошлого</a:t>
            </a:r>
            <a:r>
              <a:rPr lang="en-US" sz="2400" dirty="0" smtClean="0">
                <a:latin typeface="Times New Roman" panose="02020603050405020304" pitchFamily="18" charset="0"/>
                <a:cs typeface="Times New Roman" panose="02020603050405020304" pitchFamily="18" charset="0"/>
              </a:rPr>
              <a:t> </a:t>
            </a:r>
            <a:r>
              <a:rPr lang="en-US" sz="2400" dirty="0" smtClean="0">
                <a:solidFill>
                  <a:srgbClr val="990000"/>
                </a:solidFill>
                <a:latin typeface="Times New Roman" panose="02020603050405020304" pitchFamily="18" charset="0"/>
                <a:cs typeface="Times New Roman" panose="02020603050405020304" pitchFamily="18" charset="0"/>
              </a:rPr>
              <a:t>(</a:t>
            </a:r>
            <a:r>
              <a:rPr lang="en-US" sz="2400" dirty="0" err="1">
                <a:solidFill>
                  <a:srgbClr val="990000"/>
                </a:solidFill>
                <a:latin typeface="Times New Roman" panose="02020603050405020304" pitchFamily="18" charset="0"/>
                <a:cs typeface="Times New Roman" panose="02020603050405020304" pitchFamily="18" charset="0"/>
              </a:rPr>
              <a:t>Reymen</a:t>
            </a:r>
            <a:r>
              <a:rPr lang="en-US" sz="2400" dirty="0">
                <a:solidFill>
                  <a:srgbClr val="990000"/>
                </a:solidFill>
                <a:latin typeface="Times New Roman" panose="02020603050405020304" pitchFamily="18" charset="0"/>
                <a:cs typeface="Times New Roman" panose="02020603050405020304" pitchFamily="18" charset="0"/>
              </a:rPr>
              <a:t> et al., 2015)</a:t>
            </a:r>
            <a:r>
              <a:rPr lang="en-US"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Эффектуация</a:t>
            </a:r>
            <a:r>
              <a:rPr lang="en-US" sz="2400" dirty="0" smtClean="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гибкая логика принятия решений</a:t>
            </a:r>
            <a:r>
              <a:rPr lang="en-US" sz="2400" dirty="0" smtClean="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не требует каких-либо предсказаний</a:t>
            </a:r>
            <a:r>
              <a:rPr lang="en-US" sz="2400" dirty="0" smtClean="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она пытается формировать будущее, контролируя те его элементы, которые можно контролировать </a:t>
            </a:r>
            <a:r>
              <a:rPr lang="en-US" sz="2400" dirty="0" smtClean="0">
                <a:solidFill>
                  <a:srgbClr val="990000"/>
                </a:solidFill>
                <a:latin typeface="Times New Roman" panose="02020603050405020304" pitchFamily="18" charset="0"/>
                <a:cs typeface="Times New Roman" panose="02020603050405020304" pitchFamily="18" charset="0"/>
              </a:rPr>
              <a:t>(Engel </a:t>
            </a:r>
            <a:r>
              <a:rPr lang="en-US" sz="2400" dirty="0">
                <a:solidFill>
                  <a:srgbClr val="990000"/>
                </a:solidFill>
                <a:latin typeface="Times New Roman" panose="02020603050405020304" pitchFamily="18" charset="0"/>
                <a:cs typeface="Times New Roman" panose="02020603050405020304" pitchFamily="18" charset="0"/>
              </a:rPr>
              <a:t>et al., 2014)</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ü"/>
            </a:pPr>
            <a:r>
              <a:rPr lang="ru-RU" sz="2400" dirty="0" smtClean="0">
                <a:latin typeface="Times New Roman" panose="02020603050405020304" pitchFamily="18" charset="0"/>
                <a:cs typeface="Times New Roman" panose="02020603050405020304" pitchFamily="18" charset="0"/>
              </a:rPr>
              <a:t>Обе представленные логики были изучены в их связи с результатами деятельности фирм </a:t>
            </a:r>
            <a:r>
              <a:rPr lang="en-US" sz="2400" dirty="0" smtClean="0">
                <a:solidFill>
                  <a:srgbClr val="990000"/>
                </a:solidFill>
                <a:latin typeface="Times New Roman" panose="02020603050405020304" pitchFamily="18" charset="0"/>
                <a:cs typeface="Times New Roman" panose="02020603050405020304" pitchFamily="18" charset="0"/>
              </a:rPr>
              <a:t>(Read </a:t>
            </a:r>
            <a:r>
              <a:rPr lang="en-US" sz="2400" dirty="0">
                <a:solidFill>
                  <a:srgbClr val="990000"/>
                </a:solidFill>
                <a:latin typeface="Times New Roman" panose="02020603050405020304" pitchFamily="18" charset="0"/>
                <a:cs typeface="Times New Roman" panose="02020603050405020304" pitchFamily="18" charset="0"/>
              </a:rPr>
              <a:t>et al., 2009; </a:t>
            </a:r>
            <a:r>
              <a:rPr lang="en-US" sz="2400" dirty="0" err="1">
                <a:solidFill>
                  <a:srgbClr val="990000"/>
                </a:solidFill>
                <a:latin typeface="Times New Roman" panose="02020603050405020304" pitchFamily="18" charset="0"/>
                <a:cs typeface="Times New Roman" panose="02020603050405020304" pitchFamily="18" charset="0"/>
              </a:rPr>
              <a:t>Smolka</a:t>
            </a:r>
            <a:r>
              <a:rPr lang="en-US" sz="2400" dirty="0">
                <a:solidFill>
                  <a:srgbClr val="990000"/>
                </a:solidFill>
                <a:latin typeface="Times New Roman" panose="02020603050405020304" pitchFamily="18" charset="0"/>
                <a:cs typeface="Times New Roman" panose="02020603050405020304" pitchFamily="18" charset="0"/>
              </a:rPr>
              <a:t> et al., 2015)</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ü"/>
            </a:pPr>
            <a:r>
              <a:rPr lang="ru-RU" sz="2400" dirty="0" smtClean="0">
                <a:latin typeface="Times New Roman" panose="02020603050405020304" pitchFamily="18" charset="0"/>
                <a:cs typeface="Times New Roman" panose="02020603050405020304" pitchFamily="18" charset="0"/>
              </a:rPr>
              <a:t>Однако, до сих пор не определено, стабильна ли положительная связь между </a:t>
            </a:r>
            <a:r>
              <a:rPr lang="ru-RU" sz="2400" dirty="0" err="1" smtClean="0">
                <a:latin typeface="Times New Roman" panose="02020603050405020304" pitchFamily="18" charset="0"/>
                <a:cs typeface="Times New Roman" panose="02020603050405020304" pitchFamily="18" charset="0"/>
              </a:rPr>
              <a:t>каузацией</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эффектуацией</a:t>
            </a:r>
            <a:r>
              <a:rPr lang="ru-RU" sz="2400" dirty="0" smtClean="0">
                <a:latin typeface="Times New Roman" panose="02020603050405020304" pitchFamily="18" charset="0"/>
                <a:cs typeface="Times New Roman" panose="02020603050405020304" pitchFamily="18" charset="0"/>
              </a:rPr>
              <a:t> и результатами деятельности фирм в различных контекстах.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3178296"/>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611188" y="188913"/>
            <a:ext cx="8281987" cy="1223962"/>
          </a:xfrm>
          <a:prstGeom prst="rect">
            <a:avLst/>
          </a:prstGeom>
          <a:noFill/>
          <a:ln w="9525">
            <a:noFill/>
            <a:miter lim="800000"/>
            <a:headEnd/>
            <a:tailEnd/>
          </a:ln>
          <a:effectLst/>
        </p:spPr>
        <p:txBody>
          <a:bodyPr anchor="ctr"/>
          <a:lstStyle/>
          <a:p>
            <a:pPr algn="ctr">
              <a:defRPr/>
            </a:pPr>
            <a:r>
              <a:rPr lang="ru-RU" sz="2800" b="1" dirty="0" smtClean="0">
                <a:solidFill>
                  <a:srgbClr val="741324"/>
                </a:solidFill>
                <a:effectLst>
                  <a:outerShdw blurRad="38100" dist="38100" dir="2700000" algn="tl">
                    <a:srgbClr val="C0C0C0"/>
                  </a:outerShdw>
                </a:effectLst>
              </a:rPr>
              <a:t>Вопросы исследования</a:t>
            </a:r>
            <a:endParaRPr lang="ru-RU" sz="2800" b="1" dirty="0">
              <a:solidFill>
                <a:srgbClr val="741324"/>
              </a:solidFill>
              <a:effectLst>
                <a:outerShdw blurRad="38100" dist="38100" dir="2700000" algn="tl">
                  <a:srgbClr val="C0C0C0"/>
                </a:outerShdw>
              </a:effectLst>
            </a:endParaRPr>
          </a:p>
        </p:txBody>
      </p:sp>
      <p:sp>
        <p:nvSpPr>
          <p:cNvPr id="19458" name="Rectangle 19"/>
          <p:cNvSpPr>
            <a:spLocks noChangeArrowheads="1"/>
          </p:cNvSpPr>
          <p:nvPr/>
        </p:nvSpPr>
        <p:spPr bwMode="auto">
          <a:xfrm>
            <a:off x="250825" y="260350"/>
            <a:ext cx="8642350" cy="1081088"/>
          </a:xfrm>
          <a:prstGeom prst="rect">
            <a:avLst/>
          </a:prstGeom>
          <a:noFill/>
          <a:ln w="9525">
            <a:solidFill>
              <a:srgbClr val="800000"/>
            </a:solidFill>
            <a:miter lim="800000"/>
            <a:headEnd/>
            <a:tailEnd/>
          </a:ln>
        </p:spPr>
        <p:txBody>
          <a:bodyPr wrap="none" anchor="ctr"/>
          <a:lstStyle/>
          <a:p>
            <a:endParaRPr lang="ru-RU"/>
          </a:p>
        </p:txBody>
      </p:sp>
      <p:sp>
        <p:nvSpPr>
          <p:cNvPr id="4101" name="Rectangle 5"/>
          <p:cNvSpPr>
            <a:spLocks noChangeArrowheads="1"/>
          </p:cNvSpPr>
          <p:nvPr/>
        </p:nvSpPr>
        <p:spPr bwMode="auto">
          <a:xfrm>
            <a:off x="395288" y="1773238"/>
            <a:ext cx="8497887" cy="4824412"/>
          </a:xfrm>
          <a:prstGeom prst="rect">
            <a:avLst/>
          </a:prstGeom>
          <a:noFill/>
          <a:ln>
            <a:noFill/>
          </a:ln>
          <a:extLst/>
        </p:spPr>
        <p:txBody>
          <a:bodyPr/>
          <a:lstStyle/>
          <a:p>
            <a:pPr>
              <a:spcBef>
                <a:spcPts val="600"/>
              </a:spcBef>
              <a:spcAft>
                <a:spcPts val="600"/>
              </a:spcAft>
              <a:buSzPct val="70000"/>
              <a:defRPr/>
            </a:pPr>
            <a:endParaRPr lang="en-US" sz="2400" b="1" dirty="0"/>
          </a:p>
        </p:txBody>
      </p:sp>
      <p:sp>
        <p:nvSpPr>
          <p:cNvPr id="19460" name="Номер слайда 6"/>
          <p:cNvSpPr>
            <a:spLocks noGrp="1"/>
          </p:cNvSpPr>
          <p:nvPr>
            <p:ph type="sldNum" sz="quarter" idx="12"/>
          </p:nvPr>
        </p:nvSpPr>
        <p:spPr>
          <a:noFill/>
        </p:spPr>
        <p:txBody>
          <a:bodyPr/>
          <a:lstStyle/>
          <a:p>
            <a:fld id="{54DF9608-36B7-4F4B-BF12-E9D79C3899D1}" type="slidenum">
              <a:rPr lang="ru-RU" smtClean="0">
                <a:latin typeface="Arial" charset="0"/>
                <a:cs typeface="Arial" charset="0"/>
              </a:rPr>
              <a:pPr/>
              <a:t>4</a:t>
            </a:fld>
            <a:endParaRPr lang="ru-RU" smtClean="0">
              <a:latin typeface="Arial" charset="0"/>
              <a:cs typeface="Arial" charset="0"/>
            </a:endParaRPr>
          </a:p>
        </p:txBody>
      </p:sp>
      <p:sp>
        <p:nvSpPr>
          <p:cNvPr id="2" name="Прямоугольник 1"/>
          <p:cNvSpPr/>
          <p:nvPr/>
        </p:nvSpPr>
        <p:spPr>
          <a:xfrm>
            <a:off x="250825" y="1720839"/>
            <a:ext cx="8435975" cy="3254865"/>
          </a:xfrm>
          <a:prstGeom prst="rect">
            <a:avLst/>
          </a:prstGeom>
        </p:spPr>
        <p:txBody>
          <a:bodyPr wrap="square">
            <a:spAutoFit/>
          </a:bodyPr>
          <a:lstStyle/>
          <a:p>
            <a:pPr marL="285750" indent="-285750" algn="just">
              <a:lnSpc>
                <a:spcPct val="150000"/>
              </a:lnSpc>
              <a:spcAft>
                <a:spcPts val="0"/>
              </a:spcAft>
              <a:buFont typeface="Wingdings" panose="05000000000000000000" pitchFamily="2" charset="2"/>
              <a:buChar char="Ø"/>
            </a:pPr>
            <a:r>
              <a:rPr lang="ru-RU" sz="2800" i="1" dirty="0" smtClean="0">
                <a:latin typeface="Times New Roman" panose="02020603050405020304" pitchFamily="18" charset="0"/>
                <a:ea typeface="Calibri" panose="020F0502020204030204" pitchFamily="34" charset="0"/>
                <a:cs typeface="Times New Roman" panose="02020603050405020304" pitchFamily="18" charset="0"/>
              </a:rPr>
              <a:t> Каким </a:t>
            </a:r>
            <a:r>
              <a:rPr lang="ru-RU" sz="2800" i="1" dirty="0">
                <a:latin typeface="Times New Roman" panose="02020603050405020304" pitchFamily="18" charset="0"/>
                <a:ea typeface="Calibri" panose="020F0502020204030204" pitchFamily="34" charset="0"/>
                <a:cs typeface="Times New Roman" panose="02020603050405020304" pitchFamily="18" charset="0"/>
              </a:rPr>
              <a:t>образом венчурная когнитивная логика связана с результатами деятельности фирмы</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p>
          <a:p>
            <a:pPr marL="285750" indent="-285750" algn="just">
              <a:lnSpc>
                <a:spcPct val="150000"/>
              </a:lnSpc>
              <a:spcAft>
                <a:spcPts val="0"/>
              </a:spcAft>
              <a:buFont typeface="Wingdings" panose="05000000000000000000" pitchFamily="2" charset="2"/>
              <a:buChar char="Ø"/>
            </a:pPr>
            <a:r>
              <a:rPr lang="ru-RU" sz="2800" i="1" dirty="0">
                <a:latin typeface="Times New Roman" panose="02020603050405020304" pitchFamily="18" charset="0"/>
                <a:ea typeface="Calibri" panose="020F0502020204030204" pitchFamily="34" charset="0"/>
                <a:cs typeface="Times New Roman" panose="02020603050405020304" pitchFamily="18" charset="0"/>
              </a:rPr>
              <a:t> Зависит ли связь между венчурной когнитивной логикой и результатами деятельности фирмы от характеристик институциональной среды?</a:t>
            </a:r>
            <a:endParaRPr lang="ru-RU"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78209"/>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5"/>
          <p:cNvSpPr>
            <a:spLocks noChangeArrowheads="1"/>
          </p:cNvSpPr>
          <p:nvPr/>
        </p:nvSpPr>
        <p:spPr bwMode="auto">
          <a:xfrm>
            <a:off x="0" y="745859"/>
            <a:ext cx="9143999" cy="5995509"/>
          </a:xfrm>
          <a:prstGeom prst="rect">
            <a:avLst/>
          </a:prstGeom>
          <a:noFill/>
          <a:ln w="9525">
            <a:noFill/>
            <a:miter lim="800000"/>
            <a:headEnd/>
            <a:tailEnd/>
          </a:ln>
        </p:spPr>
        <p:txBody>
          <a:bodyPr/>
          <a:lstStyle/>
          <a:p>
            <a:pPr marL="285750" indent="-285750">
              <a:spcBef>
                <a:spcPts val="0"/>
              </a:spcBef>
              <a:spcAft>
                <a:spcPts val="0"/>
              </a:spcAft>
              <a:buSzPct val="70000"/>
              <a:buFont typeface="Arial" panose="020B0604020202020204" pitchFamily="34" charset="0"/>
              <a:buChar char="•"/>
            </a:pPr>
            <a:r>
              <a:rPr lang="ru-RU" sz="2200" dirty="0">
                <a:latin typeface="Times New Roman" panose="02020603050405020304" pitchFamily="18" charset="0"/>
                <a:cs typeface="Times New Roman" panose="02020603050405020304" pitchFamily="18" charset="0"/>
              </a:rPr>
              <a:t>Значимость таких инструментов </a:t>
            </a:r>
            <a:r>
              <a:rPr lang="ru-RU" sz="2200" dirty="0" smtClean="0">
                <a:latin typeface="Times New Roman" panose="02020603050405020304" pitchFamily="18" charset="0"/>
                <a:cs typeface="Times New Roman" panose="02020603050405020304" pitchFamily="18" charset="0"/>
              </a:rPr>
              <a:t>планово-ориентированного (каузативного) </a:t>
            </a:r>
            <a:r>
              <a:rPr lang="ru-RU" sz="2200" dirty="0">
                <a:latin typeface="Times New Roman" panose="02020603050405020304" pitchFamily="18" charset="0"/>
                <a:cs typeface="Times New Roman" panose="02020603050405020304" pitchFamily="18" charset="0"/>
              </a:rPr>
              <a:t>подхода, как стратегического планирования, маркетингового и конкурентного анализа, целеполагания, </a:t>
            </a:r>
            <a:r>
              <a:rPr lang="ru-RU" sz="2200" dirty="0" smtClean="0">
                <a:latin typeface="Times New Roman" panose="02020603050405020304" pitchFamily="18" charset="0"/>
                <a:cs typeface="Times New Roman" panose="02020603050405020304" pitchFamily="18" charset="0"/>
              </a:rPr>
              <a:t>для результатов деятельности </a:t>
            </a:r>
            <a:r>
              <a:rPr lang="ru-RU" sz="2200" dirty="0">
                <a:latin typeface="Times New Roman" panose="02020603050405020304" pitchFamily="18" charset="0"/>
                <a:cs typeface="Times New Roman" panose="02020603050405020304" pitchFamily="18" charset="0"/>
              </a:rPr>
              <a:t>фирм доказана многими исследованиями </a:t>
            </a:r>
            <a:r>
              <a:rPr lang="ru-RU" sz="2200" dirty="0">
                <a:solidFill>
                  <a:srgbClr val="C00000"/>
                </a:solidFill>
                <a:latin typeface="Times New Roman" panose="02020603050405020304" pitchFamily="18" charset="0"/>
                <a:cs typeface="Times New Roman" panose="02020603050405020304" pitchFamily="18" charset="0"/>
              </a:rPr>
              <a:t>(напр., </a:t>
            </a:r>
            <a:r>
              <a:rPr lang="ru-RU" sz="2200" dirty="0" err="1">
                <a:solidFill>
                  <a:srgbClr val="C00000"/>
                </a:solidFill>
                <a:latin typeface="Times New Roman" panose="02020603050405020304" pitchFamily="18" charset="0"/>
                <a:cs typeface="Times New Roman" panose="02020603050405020304" pitchFamily="18" charset="0"/>
              </a:rPr>
              <a:t>Brinckmann</a:t>
            </a:r>
            <a:r>
              <a:rPr lang="ru-RU" sz="2200" dirty="0">
                <a:solidFill>
                  <a:srgbClr val="C00000"/>
                </a:solidFill>
                <a:latin typeface="Times New Roman" panose="02020603050405020304" pitchFamily="18" charset="0"/>
                <a:cs typeface="Times New Roman" panose="02020603050405020304" pitchFamily="18" charset="0"/>
              </a:rPr>
              <a:t> </a:t>
            </a:r>
            <a:r>
              <a:rPr lang="ru-RU" sz="2200" dirty="0" err="1">
                <a:solidFill>
                  <a:srgbClr val="C00000"/>
                </a:solidFill>
                <a:latin typeface="Times New Roman" panose="02020603050405020304" pitchFamily="18" charset="0"/>
                <a:cs typeface="Times New Roman" panose="02020603050405020304" pitchFamily="18" charset="0"/>
              </a:rPr>
              <a:t>et</a:t>
            </a:r>
            <a:r>
              <a:rPr lang="ru-RU" sz="2200" dirty="0">
                <a:solidFill>
                  <a:srgbClr val="C00000"/>
                </a:solidFill>
                <a:latin typeface="Times New Roman" panose="02020603050405020304" pitchFamily="18" charset="0"/>
                <a:cs typeface="Times New Roman" panose="02020603050405020304" pitchFamily="18" charset="0"/>
              </a:rPr>
              <a:t> </a:t>
            </a:r>
            <a:r>
              <a:rPr lang="ru-RU" sz="2200" dirty="0" err="1">
                <a:solidFill>
                  <a:srgbClr val="C00000"/>
                </a:solidFill>
                <a:latin typeface="Times New Roman" panose="02020603050405020304" pitchFamily="18" charset="0"/>
                <a:cs typeface="Times New Roman" panose="02020603050405020304" pitchFamily="18" charset="0"/>
              </a:rPr>
              <a:t>al</a:t>
            </a:r>
            <a:r>
              <a:rPr lang="ru-RU" sz="2200" dirty="0">
                <a:solidFill>
                  <a:srgbClr val="C00000"/>
                </a:solidFill>
                <a:latin typeface="Times New Roman" panose="02020603050405020304" pitchFamily="18" charset="0"/>
                <a:cs typeface="Times New Roman" panose="02020603050405020304" pitchFamily="18" charset="0"/>
              </a:rPr>
              <a:t>., 2010; </a:t>
            </a:r>
            <a:r>
              <a:rPr lang="ru-RU" sz="2200" dirty="0" err="1" smtClean="0">
                <a:solidFill>
                  <a:srgbClr val="C00000"/>
                </a:solidFill>
                <a:latin typeface="Times New Roman" panose="02020603050405020304" pitchFamily="18" charset="0"/>
                <a:cs typeface="Times New Roman" panose="02020603050405020304" pitchFamily="18" charset="0"/>
              </a:rPr>
              <a:t>Powell</a:t>
            </a:r>
            <a:r>
              <a:rPr lang="ru-RU" sz="2200" dirty="0" smtClean="0">
                <a:solidFill>
                  <a:srgbClr val="C00000"/>
                </a:solidFill>
                <a:latin typeface="Times New Roman" panose="02020603050405020304" pitchFamily="18" charset="0"/>
                <a:cs typeface="Times New Roman" panose="02020603050405020304" pitchFamily="18" charset="0"/>
              </a:rPr>
              <a:t> </a:t>
            </a:r>
            <a:r>
              <a:rPr lang="ru-RU" sz="2200" dirty="0" err="1" smtClean="0">
                <a:solidFill>
                  <a:srgbClr val="C00000"/>
                </a:solidFill>
                <a:latin typeface="Times New Roman" panose="02020603050405020304" pitchFamily="18" charset="0"/>
                <a:cs typeface="Times New Roman" panose="02020603050405020304" pitchFamily="18" charset="0"/>
              </a:rPr>
              <a:t>et</a:t>
            </a:r>
            <a:r>
              <a:rPr lang="ru-RU" sz="2200" dirty="0" smtClean="0">
                <a:solidFill>
                  <a:srgbClr val="C00000"/>
                </a:solidFill>
                <a:latin typeface="Times New Roman" panose="02020603050405020304" pitchFamily="18" charset="0"/>
                <a:cs typeface="Times New Roman" panose="02020603050405020304" pitchFamily="18" charset="0"/>
              </a:rPr>
              <a:t> </a:t>
            </a:r>
            <a:r>
              <a:rPr lang="ru-RU" sz="2200" dirty="0" err="1" smtClean="0">
                <a:solidFill>
                  <a:srgbClr val="C00000"/>
                </a:solidFill>
                <a:latin typeface="Times New Roman" panose="02020603050405020304" pitchFamily="18" charset="0"/>
                <a:cs typeface="Times New Roman" panose="02020603050405020304" pitchFamily="18" charset="0"/>
              </a:rPr>
              <a:t>al</a:t>
            </a:r>
            <a:r>
              <a:rPr lang="ru-RU" sz="2200" dirty="0" smtClean="0">
                <a:solidFill>
                  <a:srgbClr val="C00000"/>
                </a:solidFill>
                <a:latin typeface="Times New Roman" panose="02020603050405020304" pitchFamily="18" charset="0"/>
                <a:cs typeface="Times New Roman" panose="02020603050405020304" pitchFamily="18" charset="0"/>
              </a:rPr>
              <a:t>., </a:t>
            </a:r>
            <a:r>
              <a:rPr lang="ru-RU" sz="2200" dirty="0" smtClean="0">
                <a:solidFill>
                  <a:srgbClr val="C00000"/>
                </a:solidFill>
                <a:latin typeface="Times New Roman" panose="02020603050405020304" pitchFamily="18" charset="0"/>
                <a:cs typeface="Times New Roman" panose="02020603050405020304" pitchFamily="18" charset="0"/>
              </a:rPr>
              <a:t>1996; </a:t>
            </a:r>
            <a:r>
              <a:rPr lang="en-US" sz="2200" dirty="0" smtClean="0">
                <a:solidFill>
                  <a:srgbClr val="C00000"/>
                </a:solidFill>
                <a:latin typeface="Times New Roman" panose="02020603050405020304" pitchFamily="18" charset="0"/>
                <a:cs typeface="Times New Roman" panose="02020603050405020304" pitchFamily="18" charset="0"/>
              </a:rPr>
              <a:t>Capon </a:t>
            </a:r>
            <a:r>
              <a:rPr lang="en-US" sz="2200" dirty="0">
                <a:solidFill>
                  <a:srgbClr val="C00000"/>
                </a:solidFill>
                <a:latin typeface="Times New Roman" panose="02020603050405020304" pitchFamily="18" charset="0"/>
                <a:cs typeface="Times New Roman" panose="02020603050405020304" pitchFamily="18" charset="0"/>
              </a:rPr>
              <a:t>et al. 1994; </a:t>
            </a:r>
            <a:r>
              <a:rPr lang="en-US" sz="2200" dirty="0" err="1">
                <a:solidFill>
                  <a:srgbClr val="C00000"/>
                </a:solidFill>
                <a:latin typeface="Times New Roman" panose="02020603050405020304" pitchFamily="18" charset="0"/>
                <a:cs typeface="Times New Roman" panose="02020603050405020304" pitchFamily="18" charset="0"/>
              </a:rPr>
              <a:t>Nadkarni</a:t>
            </a:r>
            <a:r>
              <a:rPr lang="en-US" sz="2200" dirty="0">
                <a:solidFill>
                  <a:srgbClr val="C00000"/>
                </a:solidFill>
                <a:latin typeface="Times New Roman" panose="02020603050405020304" pitchFamily="18" charset="0"/>
                <a:cs typeface="Times New Roman" panose="02020603050405020304" pitchFamily="18" charset="0"/>
              </a:rPr>
              <a:t> and Narayanan 2007</a:t>
            </a:r>
            <a:r>
              <a:rPr lang="en-US" sz="2200" dirty="0" smtClean="0">
                <a:solidFill>
                  <a:srgbClr val="C00000"/>
                </a:solidFill>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a:t>
            </a:r>
            <a:endParaRPr lang="ru-RU" sz="2200" dirty="0" smtClean="0">
              <a:latin typeface="Times New Roman" panose="02020603050405020304" pitchFamily="18" charset="0"/>
              <a:cs typeface="Times New Roman" panose="02020603050405020304" pitchFamily="18" charset="0"/>
            </a:endParaRPr>
          </a:p>
          <a:p>
            <a:pPr marL="285750" indent="-285750">
              <a:spcBef>
                <a:spcPts val="0"/>
              </a:spcBef>
              <a:spcAft>
                <a:spcPts val="0"/>
              </a:spcAft>
              <a:buSzPct val="70000"/>
              <a:buFont typeface="Arial" panose="020B0604020202020204" pitchFamily="34" charset="0"/>
              <a:buChar char="•"/>
            </a:pPr>
            <a:r>
              <a:rPr lang="ru-RU" sz="2200" dirty="0">
                <a:latin typeface="Times New Roman" panose="02020603050405020304" pitchFamily="18" charset="0"/>
                <a:cs typeface="Times New Roman" panose="02020603050405020304" pitchFamily="18" charset="0"/>
              </a:rPr>
              <a:t>Связь между </a:t>
            </a:r>
            <a:r>
              <a:rPr lang="ru-RU" sz="2200" dirty="0" err="1">
                <a:latin typeface="Times New Roman" panose="02020603050405020304" pitchFamily="18" charset="0"/>
                <a:cs typeface="Times New Roman" panose="02020603050405020304" pitchFamily="18" charset="0"/>
              </a:rPr>
              <a:t>эффектуационной</a:t>
            </a:r>
            <a:r>
              <a:rPr lang="ru-RU" sz="2200" dirty="0">
                <a:latin typeface="Times New Roman" panose="02020603050405020304" pitchFamily="18" charset="0"/>
                <a:cs typeface="Times New Roman" panose="02020603050405020304" pitchFamily="18" charset="0"/>
              </a:rPr>
              <a:t> логикой и результатами деятельности новых фирм начала изучаться в предпринимательской литературе с недавнего времени.</a:t>
            </a:r>
            <a:r>
              <a:rPr lang="en-US" sz="2200" dirty="0" smtClean="0">
                <a:latin typeface="Times New Roman" panose="02020603050405020304" pitchFamily="18" charset="0"/>
                <a:cs typeface="Times New Roman" panose="02020603050405020304" pitchFamily="18" charset="0"/>
              </a:rPr>
              <a:t> </a:t>
            </a:r>
            <a:r>
              <a:rPr lang="ru-RU" sz="2200" dirty="0" smtClean="0">
                <a:latin typeface="Times New Roman" panose="02020603050405020304" pitchFamily="18" charset="0"/>
                <a:cs typeface="Times New Roman" panose="02020603050405020304" pitchFamily="18" charset="0"/>
              </a:rPr>
              <a:t>В предыдущие исследованиях было обнаружено, </a:t>
            </a:r>
            <a:r>
              <a:rPr lang="ru-RU" sz="2200" dirty="0">
                <a:latin typeface="Times New Roman" panose="02020603050405020304" pitchFamily="18" charset="0"/>
                <a:cs typeface="Times New Roman" panose="02020603050405020304" pitchFamily="18" charset="0"/>
              </a:rPr>
              <a:t>что экспериментирование, принцип допустимых потерь, гибкость, и предварительные соглашения оказывают положительное влияние на результаты деятельности фирм </a:t>
            </a:r>
            <a:r>
              <a:rPr lang="ru-RU" sz="2200" dirty="0">
                <a:solidFill>
                  <a:srgbClr val="C00000"/>
                </a:solidFill>
                <a:latin typeface="Times New Roman" panose="02020603050405020304" pitchFamily="18" charset="0"/>
                <a:cs typeface="Times New Roman" panose="02020603050405020304" pitchFamily="18" charset="0"/>
              </a:rPr>
              <a:t>(</a:t>
            </a:r>
            <a:r>
              <a:rPr lang="ru-RU" sz="2200" dirty="0" err="1">
                <a:solidFill>
                  <a:srgbClr val="C00000"/>
                </a:solidFill>
                <a:latin typeface="Times New Roman" panose="02020603050405020304" pitchFamily="18" charset="0"/>
                <a:cs typeface="Times New Roman" panose="02020603050405020304" pitchFamily="18" charset="0"/>
              </a:rPr>
              <a:t>Cai</a:t>
            </a:r>
            <a:r>
              <a:rPr lang="ru-RU" sz="2200" dirty="0">
                <a:solidFill>
                  <a:srgbClr val="C00000"/>
                </a:solidFill>
                <a:latin typeface="Times New Roman" panose="02020603050405020304" pitchFamily="18" charset="0"/>
                <a:cs typeface="Times New Roman" panose="02020603050405020304" pitchFamily="18" charset="0"/>
              </a:rPr>
              <a:t> </a:t>
            </a:r>
            <a:r>
              <a:rPr lang="ru-RU" sz="2200" dirty="0" err="1">
                <a:solidFill>
                  <a:srgbClr val="C00000"/>
                </a:solidFill>
                <a:latin typeface="Times New Roman" panose="02020603050405020304" pitchFamily="18" charset="0"/>
                <a:cs typeface="Times New Roman" panose="02020603050405020304" pitchFamily="18" charset="0"/>
              </a:rPr>
              <a:t>et</a:t>
            </a:r>
            <a:r>
              <a:rPr lang="ru-RU" sz="2200" dirty="0">
                <a:solidFill>
                  <a:srgbClr val="C00000"/>
                </a:solidFill>
                <a:latin typeface="Times New Roman" panose="02020603050405020304" pitchFamily="18" charset="0"/>
                <a:cs typeface="Times New Roman" panose="02020603050405020304" pitchFamily="18" charset="0"/>
              </a:rPr>
              <a:t> </a:t>
            </a:r>
            <a:r>
              <a:rPr lang="ru-RU" sz="2200" dirty="0" err="1">
                <a:solidFill>
                  <a:srgbClr val="C00000"/>
                </a:solidFill>
                <a:latin typeface="Times New Roman" panose="02020603050405020304" pitchFamily="18" charset="0"/>
                <a:cs typeface="Times New Roman" panose="02020603050405020304" pitchFamily="18" charset="0"/>
              </a:rPr>
              <a:t>al</a:t>
            </a:r>
            <a:r>
              <a:rPr lang="ru-RU" sz="2200" dirty="0">
                <a:solidFill>
                  <a:srgbClr val="C00000"/>
                </a:solidFill>
                <a:latin typeface="Times New Roman" panose="02020603050405020304" pitchFamily="18" charset="0"/>
                <a:cs typeface="Times New Roman" panose="02020603050405020304" pitchFamily="18" charset="0"/>
              </a:rPr>
              <a:t>., 2014; </a:t>
            </a:r>
            <a:r>
              <a:rPr lang="ru-RU" sz="2200" dirty="0" err="1">
                <a:solidFill>
                  <a:srgbClr val="C00000"/>
                </a:solidFill>
                <a:latin typeface="Times New Roman" panose="02020603050405020304" pitchFamily="18" charset="0"/>
                <a:cs typeface="Times New Roman" panose="02020603050405020304" pitchFamily="18" charset="0"/>
              </a:rPr>
              <a:t>Read</a:t>
            </a:r>
            <a:r>
              <a:rPr lang="ru-RU" sz="2200" dirty="0">
                <a:solidFill>
                  <a:srgbClr val="C00000"/>
                </a:solidFill>
                <a:latin typeface="Times New Roman" panose="02020603050405020304" pitchFamily="18" charset="0"/>
                <a:cs typeface="Times New Roman" panose="02020603050405020304" pitchFamily="18" charset="0"/>
              </a:rPr>
              <a:t> </a:t>
            </a:r>
            <a:r>
              <a:rPr lang="ru-RU" sz="2200" dirty="0" err="1">
                <a:solidFill>
                  <a:srgbClr val="C00000"/>
                </a:solidFill>
                <a:latin typeface="Times New Roman" panose="02020603050405020304" pitchFamily="18" charset="0"/>
                <a:cs typeface="Times New Roman" panose="02020603050405020304" pitchFamily="18" charset="0"/>
              </a:rPr>
              <a:t>et</a:t>
            </a:r>
            <a:r>
              <a:rPr lang="ru-RU" sz="2200" dirty="0">
                <a:solidFill>
                  <a:srgbClr val="C00000"/>
                </a:solidFill>
                <a:latin typeface="Times New Roman" panose="02020603050405020304" pitchFamily="18" charset="0"/>
                <a:cs typeface="Times New Roman" panose="02020603050405020304" pitchFamily="18" charset="0"/>
              </a:rPr>
              <a:t> </a:t>
            </a:r>
            <a:r>
              <a:rPr lang="ru-RU" sz="2200" dirty="0" err="1">
                <a:solidFill>
                  <a:srgbClr val="C00000"/>
                </a:solidFill>
                <a:latin typeface="Times New Roman" panose="02020603050405020304" pitchFamily="18" charset="0"/>
                <a:cs typeface="Times New Roman" panose="02020603050405020304" pitchFamily="18" charset="0"/>
              </a:rPr>
              <a:t>al</a:t>
            </a:r>
            <a:r>
              <a:rPr lang="ru-RU" sz="2200" dirty="0">
                <a:solidFill>
                  <a:srgbClr val="C00000"/>
                </a:solidFill>
                <a:latin typeface="Times New Roman" panose="02020603050405020304" pitchFamily="18" charset="0"/>
                <a:cs typeface="Times New Roman" panose="02020603050405020304" pitchFamily="18" charset="0"/>
              </a:rPr>
              <a:t>., 2009; </a:t>
            </a:r>
            <a:r>
              <a:rPr lang="ru-RU" sz="2200" dirty="0" err="1">
                <a:solidFill>
                  <a:srgbClr val="C00000"/>
                </a:solidFill>
                <a:latin typeface="Times New Roman" panose="02020603050405020304" pitchFamily="18" charset="0"/>
                <a:cs typeface="Times New Roman" panose="02020603050405020304" pitchFamily="18" charset="0"/>
              </a:rPr>
              <a:t>Smolka</a:t>
            </a:r>
            <a:r>
              <a:rPr lang="ru-RU" sz="2200" dirty="0">
                <a:solidFill>
                  <a:srgbClr val="C00000"/>
                </a:solidFill>
                <a:latin typeface="Times New Roman" panose="02020603050405020304" pitchFamily="18" charset="0"/>
                <a:cs typeface="Times New Roman" panose="02020603050405020304" pitchFamily="18" charset="0"/>
              </a:rPr>
              <a:t> </a:t>
            </a:r>
            <a:r>
              <a:rPr lang="ru-RU" sz="2200" dirty="0" err="1">
                <a:solidFill>
                  <a:srgbClr val="C00000"/>
                </a:solidFill>
                <a:latin typeface="Times New Roman" panose="02020603050405020304" pitchFamily="18" charset="0"/>
                <a:cs typeface="Times New Roman" panose="02020603050405020304" pitchFamily="18" charset="0"/>
              </a:rPr>
              <a:t>et</a:t>
            </a:r>
            <a:r>
              <a:rPr lang="ru-RU" sz="2200" dirty="0">
                <a:solidFill>
                  <a:srgbClr val="C00000"/>
                </a:solidFill>
                <a:latin typeface="Times New Roman" panose="02020603050405020304" pitchFamily="18" charset="0"/>
                <a:cs typeface="Times New Roman" panose="02020603050405020304" pitchFamily="18" charset="0"/>
              </a:rPr>
              <a:t> </a:t>
            </a:r>
            <a:r>
              <a:rPr lang="ru-RU" sz="2200" dirty="0" err="1">
                <a:solidFill>
                  <a:srgbClr val="C00000"/>
                </a:solidFill>
                <a:latin typeface="Times New Roman" panose="02020603050405020304" pitchFamily="18" charset="0"/>
                <a:cs typeface="Times New Roman" panose="02020603050405020304" pitchFamily="18" charset="0"/>
              </a:rPr>
              <a:t>al</a:t>
            </a:r>
            <a:r>
              <a:rPr lang="ru-RU" sz="2200" dirty="0">
                <a:solidFill>
                  <a:srgbClr val="C00000"/>
                </a:solidFill>
                <a:latin typeface="Times New Roman" panose="02020603050405020304" pitchFamily="18" charset="0"/>
                <a:cs typeface="Times New Roman" panose="02020603050405020304" pitchFamily="18" charset="0"/>
              </a:rPr>
              <a:t>., 2015)</a:t>
            </a:r>
            <a:r>
              <a:rPr lang="ru-RU" sz="2200" dirty="0">
                <a:latin typeface="Times New Roman" panose="02020603050405020304" pitchFamily="18" charset="0"/>
                <a:cs typeface="Times New Roman" panose="02020603050405020304" pitchFamily="18" charset="0"/>
              </a:rPr>
              <a:t>. </a:t>
            </a:r>
          </a:p>
          <a:p>
            <a:r>
              <a:rPr lang="en-US" sz="2200" b="1" i="1" dirty="0" smtClean="0">
                <a:latin typeface="Times New Roman" panose="02020603050405020304" pitchFamily="18" charset="0"/>
                <a:cs typeface="Times New Roman" panose="02020603050405020304" pitchFamily="18" charset="0"/>
              </a:rPr>
              <a:t>H1a</a:t>
            </a:r>
            <a:r>
              <a:rPr lang="en-US" sz="2200" b="1" i="1" dirty="0">
                <a:latin typeface="Times New Roman" panose="02020603050405020304" pitchFamily="18" charset="0"/>
                <a:cs typeface="Times New Roman" panose="02020603050405020304" pitchFamily="18" charset="0"/>
              </a:rPr>
              <a:t>.  </a:t>
            </a:r>
            <a:r>
              <a:rPr lang="ru-RU" sz="2200" b="1" dirty="0" err="1" smtClean="0">
                <a:latin typeface="Times New Roman" panose="02020603050405020304" pitchFamily="18" charset="0"/>
                <a:cs typeface="Times New Roman" panose="02020603050405020304" pitchFamily="18" charset="0"/>
              </a:rPr>
              <a:t>Каузация</a:t>
            </a:r>
            <a:r>
              <a:rPr lang="ru-RU" sz="2200" b="1" dirty="0" smtClean="0">
                <a:latin typeface="Times New Roman" panose="02020603050405020304" pitchFamily="18" charset="0"/>
                <a:cs typeface="Times New Roman" panose="02020603050405020304" pitchFamily="18" charset="0"/>
              </a:rPr>
              <a:t> положительно связана с результатами деятельности фирмы</a:t>
            </a:r>
            <a:r>
              <a:rPr lang="en-US" sz="2200" b="1" dirty="0" smtClean="0">
                <a:latin typeface="Times New Roman" panose="02020603050405020304" pitchFamily="18" charset="0"/>
                <a:cs typeface="Times New Roman" panose="02020603050405020304" pitchFamily="18" charset="0"/>
              </a:rPr>
              <a:t>.</a:t>
            </a:r>
            <a:endParaRPr lang="ru-RU" sz="2200" b="1" dirty="0" smtClean="0">
              <a:latin typeface="Times New Roman" panose="02020603050405020304" pitchFamily="18" charset="0"/>
              <a:cs typeface="Times New Roman" panose="02020603050405020304" pitchFamily="18" charset="0"/>
            </a:endParaRPr>
          </a:p>
          <a:p>
            <a:pPr lvl="0"/>
            <a:r>
              <a:rPr lang="en-US" sz="2200" b="1" i="1" dirty="0">
                <a:solidFill>
                  <a:srgbClr val="000000"/>
                </a:solidFill>
                <a:latin typeface="Times New Roman" panose="02020603050405020304" pitchFamily="18" charset="0"/>
                <a:cs typeface="Times New Roman" panose="02020603050405020304" pitchFamily="18" charset="0"/>
              </a:rPr>
              <a:t>H1b. </a:t>
            </a:r>
            <a:r>
              <a:rPr lang="ru-RU" sz="2200" b="1" dirty="0" err="1">
                <a:solidFill>
                  <a:srgbClr val="000000"/>
                </a:solidFill>
                <a:latin typeface="Times New Roman" panose="02020603050405020304" pitchFamily="18" charset="0"/>
                <a:cs typeface="Times New Roman" panose="02020603050405020304" pitchFamily="18" charset="0"/>
              </a:rPr>
              <a:t>Эффектуация</a:t>
            </a:r>
            <a:r>
              <a:rPr lang="ru-RU" sz="2200" b="1" dirty="0">
                <a:solidFill>
                  <a:srgbClr val="000000"/>
                </a:solidFill>
                <a:latin typeface="Times New Roman" panose="02020603050405020304" pitchFamily="18" charset="0"/>
                <a:cs typeface="Times New Roman" panose="02020603050405020304" pitchFamily="18" charset="0"/>
              </a:rPr>
              <a:t> положительно связана с результатами деятельности фирмы</a:t>
            </a:r>
            <a:r>
              <a:rPr lang="en-US" sz="2200" b="1" dirty="0">
                <a:solidFill>
                  <a:srgbClr val="000000"/>
                </a:solidFill>
                <a:latin typeface="Times New Roman" panose="02020603050405020304" pitchFamily="18" charset="0"/>
                <a:cs typeface="Times New Roman" panose="02020603050405020304" pitchFamily="18" charset="0"/>
              </a:rPr>
              <a:t>.</a:t>
            </a:r>
            <a:endParaRPr lang="en-US" sz="2200" b="1" i="1" dirty="0">
              <a:solidFill>
                <a:srgbClr val="000000"/>
              </a:solidFill>
              <a:latin typeface="Times New Roman" panose="02020603050405020304" pitchFamily="18" charset="0"/>
              <a:cs typeface="Times New Roman" panose="02020603050405020304" pitchFamily="18" charset="0"/>
            </a:endParaRPr>
          </a:p>
          <a:p>
            <a:endParaRPr lang="ru-RU" sz="2200" dirty="0">
              <a:latin typeface="Times New Roman" panose="02020603050405020304" pitchFamily="18" charset="0"/>
              <a:cs typeface="Times New Roman" panose="02020603050405020304" pitchFamily="18" charset="0"/>
            </a:endParaRPr>
          </a:p>
        </p:txBody>
      </p:sp>
      <p:sp>
        <p:nvSpPr>
          <p:cNvPr id="10244" name="Rectangle 4"/>
          <p:cNvSpPr>
            <a:spLocks noChangeArrowheads="1"/>
          </p:cNvSpPr>
          <p:nvPr/>
        </p:nvSpPr>
        <p:spPr bwMode="auto">
          <a:xfrm>
            <a:off x="395287" y="147943"/>
            <a:ext cx="8497887" cy="496888"/>
          </a:xfrm>
          <a:prstGeom prst="rect">
            <a:avLst/>
          </a:prstGeom>
          <a:noFill/>
          <a:ln w="9525">
            <a:noFill/>
            <a:miter lim="800000"/>
            <a:headEnd/>
            <a:tailEnd/>
          </a:ln>
          <a:effectLst/>
        </p:spPr>
        <p:txBody>
          <a:bodyPr anchor="ctr"/>
          <a:lstStyle/>
          <a:p>
            <a:pPr algn="ctr">
              <a:defRPr/>
            </a:pPr>
            <a:r>
              <a:rPr lang="ru-RU" sz="2800" b="1" dirty="0" smtClean="0">
                <a:solidFill>
                  <a:srgbClr val="741324"/>
                </a:solidFill>
                <a:effectLst>
                  <a:outerShdw blurRad="38100" dist="38100" dir="2700000" algn="tl">
                    <a:srgbClr val="C0C0C0"/>
                  </a:outerShdw>
                </a:effectLst>
                <a:cs typeface="+mn-cs"/>
              </a:rPr>
              <a:t>Теория и гипотезы </a:t>
            </a:r>
            <a:r>
              <a:rPr lang="en-US" sz="2800" b="1" dirty="0" smtClean="0">
                <a:solidFill>
                  <a:srgbClr val="741324"/>
                </a:solidFill>
                <a:effectLst>
                  <a:outerShdw blurRad="38100" dist="38100" dir="2700000" algn="tl">
                    <a:srgbClr val="C0C0C0"/>
                  </a:outerShdw>
                </a:effectLst>
                <a:cs typeface="+mn-cs"/>
              </a:rPr>
              <a:t>(1)</a:t>
            </a:r>
          </a:p>
        </p:txBody>
      </p:sp>
      <p:sp>
        <p:nvSpPr>
          <p:cNvPr id="21507" name="Rectangle 19"/>
          <p:cNvSpPr>
            <a:spLocks noChangeArrowheads="1"/>
          </p:cNvSpPr>
          <p:nvPr/>
        </p:nvSpPr>
        <p:spPr bwMode="auto">
          <a:xfrm>
            <a:off x="179387" y="46915"/>
            <a:ext cx="8713787" cy="698944"/>
          </a:xfrm>
          <a:prstGeom prst="rect">
            <a:avLst/>
          </a:prstGeom>
          <a:noFill/>
          <a:ln w="9525">
            <a:solidFill>
              <a:srgbClr val="800000"/>
            </a:solidFill>
            <a:miter lim="800000"/>
            <a:headEnd/>
            <a:tailEnd/>
          </a:ln>
        </p:spPr>
        <p:txBody>
          <a:bodyPr wrap="none" anchor="ctr"/>
          <a:lstStyle/>
          <a:p>
            <a:endParaRPr lang="ru-RU"/>
          </a:p>
        </p:txBody>
      </p:sp>
      <p:sp>
        <p:nvSpPr>
          <p:cNvPr id="21508" name="Номер слайда 6"/>
          <p:cNvSpPr>
            <a:spLocks noGrp="1"/>
          </p:cNvSpPr>
          <p:nvPr>
            <p:ph type="sldNum" sz="quarter" idx="12"/>
          </p:nvPr>
        </p:nvSpPr>
        <p:spPr>
          <a:noFill/>
        </p:spPr>
        <p:txBody>
          <a:bodyPr/>
          <a:lstStyle/>
          <a:p>
            <a:fld id="{EF606F37-EB9A-40FC-B8B4-57CA3C9EE2BB}" type="slidenum">
              <a:rPr lang="ru-RU" smtClean="0">
                <a:latin typeface="Arial" charset="0"/>
                <a:cs typeface="Arial" charset="0"/>
              </a:rPr>
              <a:pPr/>
              <a:t>5</a:t>
            </a:fld>
            <a:endParaRPr lang="ru-RU" smtClean="0">
              <a:latin typeface="Arial" charset="0"/>
              <a:cs typeface="Arial" charset="0"/>
            </a:endParaRPr>
          </a:p>
        </p:txBody>
      </p:sp>
    </p:spTree>
    <p:extLst>
      <p:ext uri="{BB962C8B-B14F-4D97-AF65-F5344CB8AC3E}">
        <p14:creationId xmlns:p14="http://schemas.microsoft.com/office/powerpoint/2010/main" val="2141326413"/>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5"/>
          <p:cNvSpPr>
            <a:spLocks noChangeArrowheads="1"/>
          </p:cNvSpPr>
          <p:nvPr/>
        </p:nvSpPr>
        <p:spPr bwMode="auto">
          <a:xfrm>
            <a:off x="1" y="528507"/>
            <a:ext cx="9144000" cy="6329493"/>
          </a:xfrm>
          <a:prstGeom prst="rect">
            <a:avLst/>
          </a:prstGeom>
          <a:noFill/>
          <a:ln w="9525">
            <a:noFill/>
            <a:miter lim="800000"/>
            <a:headEnd/>
            <a:tailEnd/>
          </a:ln>
        </p:spPr>
        <p:txBody>
          <a:bodyPr/>
          <a:lstStyle/>
          <a:p>
            <a:pPr marL="285750" indent="-285750" algn="just">
              <a:spcAft>
                <a:spcPts val="600"/>
              </a:spcAft>
              <a:buFont typeface="Arial" panose="020B0604020202020204" pitchFamily="34" charset="0"/>
              <a:buChar char="•"/>
            </a:pPr>
            <a:r>
              <a:rPr lang="ru-RU" sz="2100" dirty="0" smtClean="0">
                <a:latin typeface="Times New Roman" panose="02020603050405020304" pitchFamily="18" charset="0"/>
                <a:cs typeface="Times New Roman" panose="02020603050405020304" pitchFamily="18" charset="0"/>
              </a:rPr>
              <a:t>Институциональный контекст играет значительную роль в средах, характеризующихся высоким уровнем турбулентности и неопределенности</a:t>
            </a:r>
            <a:r>
              <a:rPr lang="en-US" sz="2100" dirty="0" smtClean="0">
                <a:latin typeface="Times New Roman" panose="02020603050405020304" pitchFamily="18" charset="0"/>
                <a:cs typeface="Times New Roman" panose="02020603050405020304" pitchFamily="18" charset="0"/>
              </a:rPr>
              <a:t> </a:t>
            </a:r>
            <a:r>
              <a:rPr lang="en-US" sz="2100" dirty="0">
                <a:solidFill>
                  <a:srgbClr val="990000"/>
                </a:solidFill>
                <a:latin typeface="Times New Roman" panose="02020603050405020304" pitchFamily="18" charset="0"/>
                <a:cs typeface="Times New Roman" panose="02020603050405020304" pitchFamily="18" charset="0"/>
              </a:rPr>
              <a:t>(Welter and </a:t>
            </a:r>
            <a:r>
              <a:rPr lang="en-US" sz="2100" dirty="0" err="1">
                <a:solidFill>
                  <a:srgbClr val="990000"/>
                </a:solidFill>
                <a:latin typeface="Times New Roman" panose="02020603050405020304" pitchFamily="18" charset="0"/>
                <a:cs typeface="Times New Roman" panose="02020603050405020304" pitchFamily="18" charset="0"/>
              </a:rPr>
              <a:t>Smallbone</a:t>
            </a:r>
            <a:r>
              <a:rPr lang="en-US" sz="2100" dirty="0">
                <a:solidFill>
                  <a:srgbClr val="990000"/>
                </a:solidFill>
                <a:latin typeface="Times New Roman" panose="02020603050405020304" pitchFamily="18" charset="0"/>
                <a:cs typeface="Times New Roman" panose="02020603050405020304" pitchFamily="18" charset="0"/>
              </a:rPr>
              <a:t>, 2011)</a:t>
            </a:r>
            <a:r>
              <a:rPr lang="en-US" sz="2100" dirty="0">
                <a:latin typeface="Times New Roman" panose="02020603050405020304" pitchFamily="18" charset="0"/>
                <a:cs typeface="Times New Roman" panose="02020603050405020304" pitchFamily="18" charset="0"/>
              </a:rPr>
              <a:t>. </a:t>
            </a:r>
            <a:r>
              <a:rPr lang="ru-RU" sz="2100" dirty="0" smtClean="0">
                <a:latin typeface="Times New Roman" panose="02020603050405020304" pitchFamily="18" charset="0"/>
                <a:cs typeface="Times New Roman" panose="02020603050405020304" pitchFamily="18" charset="0"/>
              </a:rPr>
              <a:t>Институты рассматриваются как объекты, которые могу способствовать развитию предпринимательства </a:t>
            </a:r>
            <a:r>
              <a:rPr lang="en-US" sz="2100" dirty="0" smtClean="0">
                <a:solidFill>
                  <a:srgbClr val="990000"/>
                </a:solidFill>
                <a:latin typeface="Times New Roman" panose="02020603050405020304" pitchFamily="18" charset="0"/>
                <a:cs typeface="Times New Roman" panose="02020603050405020304" pitchFamily="18" charset="0"/>
              </a:rPr>
              <a:t>(North</a:t>
            </a:r>
            <a:r>
              <a:rPr lang="en-US" sz="2100" dirty="0">
                <a:solidFill>
                  <a:srgbClr val="990000"/>
                </a:solidFill>
                <a:latin typeface="Times New Roman" panose="02020603050405020304" pitchFamily="18" charset="0"/>
                <a:cs typeface="Times New Roman" panose="02020603050405020304" pitchFamily="18" charset="0"/>
              </a:rPr>
              <a:t>, 1990)</a:t>
            </a:r>
            <a:r>
              <a:rPr lang="en-US" sz="2100" dirty="0">
                <a:latin typeface="Times New Roman" panose="02020603050405020304" pitchFamily="18" charset="0"/>
                <a:cs typeface="Times New Roman" panose="02020603050405020304" pitchFamily="18" charset="0"/>
              </a:rPr>
              <a:t>. </a:t>
            </a:r>
            <a:endParaRPr lang="ru-RU" sz="2100" dirty="0" smtClean="0">
              <a:latin typeface="Times New Roman" panose="02020603050405020304" pitchFamily="18" charset="0"/>
              <a:cs typeface="Times New Roman" panose="02020603050405020304" pitchFamily="18" charset="0"/>
            </a:endParaRPr>
          </a:p>
          <a:p>
            <a:pPr marL="285750" indent="-285750" algn="just">
              <a:spcAft>
                <a:spcPts val="600"/>
              </a:spcAft>
              <a:buFont typeface="Arial" panose="020B0604020202020204" pitchFamily="34" charset="0"/>
              <a:buChar char="•"/>
            </a:pPr>
            <a:r>
              <a:rPr lang="ru-RU" sz="2100" dirty="0" smtClean="0">
                <a:latin typeface="Times New Roman" panose="02020603050405020304" pitchFamily="18" charset="0"/>
                <a:cs typeface="Times New Roman" panose="02020603050405020304" pitchFamily="18" charset="0"/>
              </a:rPr>
              <a:t>Некоторые ученые утверждают, что процесс принятия предпринимательских решений во многом зависит от контекста, и уровень неопределенности во внешней среде играет очень важную роль </a:t>
            </a:r>
            <a:r>
              <a:rPr lang="en-US" sz="2100" dirty="0" smtClean="0">
                <a:solidFill>
                  <a:srgbClr val="990000"/>
                </a:solidFill>
                <a:latin typeface="Times New Roman" panose="02020603050405020304" pitchFamily="18" charset="0"/>
                <a:cs typeface="Times New Roman" panose="02020603050405020304" pitchFamily="18" charset="0"/>
              </a:rPr>
              <a:t>(</a:t>
            </a:r>
            <a:r>
              <a:rPr lang="en-US" sz="2100" dirty="0" err="1" smtClean="0">
                <a:solidFill>
                  <a:srgbClr val="990000"/>
                </a:solidFill>
                <a:latin typeface="Times New Roman" panose="02020603050405020304" pitchFamily="18" charset="0"/>
                <a:cs typeface="Times New Roman" panose="02020603050405020304" pitchFamily="18" charset="0"/>
              </a:rPr>
              <a:t>Arend</a:t>
            </a:r>
            <a:r>
              <a:rPr lang="en-US" sz="2100" dirty="0" smtClean="0">
                <a:solidFill>
                  <a:srgbClr val="990000"/>
                </a:solidFill>
                <a:latin typeface="Times New Roman" panose="02020603050405020304" pitchFamily="18" charset="0"/>
                <a:cs typeface="Times New Roman" panose="02020603050405020304" pitchFamily="18" charset="0"/>
              </a:rPr>
              <a:t> </a:t>
            </a:r>
            <a:r>
              <a:rPr lang="en-US" sz="2100" dirty="0">
                <a:solidFill>
                  <a:srgbClr val="990000"/>
                </a:solidFill>
                <a:latin typeface="Times New Roman" panose="02020603050405020304" pitchFamily="18" charset="0"/>
                <a:cs typeface="Times New Roman" panose="02020603050405020304" pitchFamily="18" charset="0"/>
              </a:rPr>
              <a:t>et al., 2015; </a:t>
            </a:r>
            <a:r>
              <a:rPr lang="en-US" sz="2100" dirty="0" err="1">
                <a:solidFill>
                  <a:srgbClr val="990000"/>
                </a:solidFill>
                <a:latin typeface="Times New Roman" panose="02020603050405020304" pitchFamily="18" charset="0"/>
                <a:cs typeface="Times New Roman" panose="02020603050405020304" pitchFamily="18" charset="0"/>
              </a:rPr>
              <a:t>Gabrielsson</a:t>
            </a:r>
            <a:r>
              <a:rPr lang="en-US" sz="2100" dirty="0">
                <a:solidFill>
                  <a:srgbClr val="990000"/>
                </a:solidFill>
                <a:latin typeface="Times New Roman" panose="02020603050405020304" pitchFamily="18" charset="0"/>
                <a:cs typeface="Times New Roman" panose="02020603050405020304" pitchFamily="18" charset="0"/>
              </a:rPr>
              <a:t> and </a:t>
            </a:r>
            <a:r>
              <a:rPr lang="en-US" sz="2100" dirty="0" err="1">
                <a:solidFill>
                  <a:srgbClr val="990000"/>
                </a:solidFill>
                <a:latin typeface="Times New Roman" panose="02020603050405020304" pitchFamily="18" charset="0"/>
                <a:cs typeface="Times New Roman" panose="02020603050405020304" pitchFamily="18" charset="0"/>
              </a:rPr>
              <a:t>Politis</a:t>
            </a:r>
            <a:r>
              <a:rPr lang="en-US" sz="2100" dirty="0">
                <a:solidFill>
                  <a:srgbClr val="990000"/>
                </a:solidFill>
                <a:latin typeface="Times New Roman" panose="02020603050405020304" pitchFamily="18" charset="0"/>
                <a:cs typeface="Times New Roman" panose="02020603050405020304" pitchFamily="18" charset="0"/>
              </a:rPr>
              <a:t>, 2011; </a:t>
            </a:r>
            <a:r>
              <a:rPr lang="en-US" sz="2100" dirty="0" err="1">
                <a:solidFill>
                  <a:srgbClr val="990000"/>
                </a:solidFill>
                <a:latin typeface="Times New Roman" panose="02020603050405020304" pitchFamily="18" charset="0"/>
                <a:cs typeface="Times New Roman" panose="02020603050405020304" pitchFamily="18" charset="0"/>
              </a:rPr>
              <a:t>Politis</a:t>
            </a:r>
            <a:r>
              <a:rPr lang="en-US" sz="2100" dirty="0">
                <a:solidFill>
                  <a:srgbClr val="990000"/>
                </a:solidFill>
                <a:latin typeface="Times New Roman" panose="02020603050405020304" pitchFamily="18" charset="0"/>
                <a:cs typeface="Times New Roman" panose="02020603050405020304" pitchFamily="18" charset="0"/>
              </a:rPr>
              <a:t> et al., 2012)</a:t>
            </a:r>
            <a:r>
              <a:rPr lang="en-US" sz="2100" dirty="0">
                <a:latin typeface="Times New Roman" panose="02020603050405020304" pitchFamily="18" charset="0"/>
                <a:cs typeface="Times New Roman" panose="02020603050405020304" pitchFamily="18" charset="0"/>
              </a:rPr>
              <a:t>. </a:t>
            </a:r>
            <a:endParaRPr lang="ru-RU" sz="2100" dirty="0" smtClean="0">
              <a:latin typeface="Times New Roman" panose="02020603050405020304" pitchFamily="18" charset="0"/>
              <a:cs typeface="Times New Roman" panose="02020603050405020304" pitchFamily="18" charset="0"/>
            </a:endParaRPr>
          </a:p>
          <a:p>
            <a:pPr marL="285750" indent="-285750" algn="just">
              <a:spcAft>
                <a:spcPts val="600"/>
              </a:spcAft>
              <a:buFont typeface="Arial" panose="020B0604020202020204" pitchFamily="34" charset="0"/>
              <a:buChar char="•"/>
            </a:pPr>
            <a:r>
              <a:rPr lang="ru-RU" sz="2100" dirty="0" smtClean="0">
                <a:latin typeface="Times New Roman" panose="02020603050405020304" pitchFamily="18" charset="0"/>
                <a:cs typeface="Times New Roman" panose="02020603050405020304" pitchFamily="18" charset="0"/>
              </a:rPr>
              <a:t>В данном исследовании мы </a:t>
            </a:r>
            <a:r>
              <a:rPr lang="ru-RU" sz="2100" dirty="0" err="1" smtClean="0">
                <a:latin typeface="Times New Roman" panose="02020603050405020304" pitchFamily="18" charset="0"/>
                <a:cs typeface="Times New Roman" panose="02020603050405020304" pitchFamily="18" charset="0"/>
              </a:rPr>
              <a:t>концептуализируем</a:t>
            </a:r>
            <a:r>
              <a:rPr lang="ru-RU" sz="2100" dirty="0" smtClean="0">
                <a:latin typeface="Times New Roman" panose="02020603050405020304" pitchFamily="18" charset="0"/>
                <a:cs typeface="Times New Roman" panose="02020603050405020304" pitchFamily="18" charset="0"/>
              </a:rPr>
              <a:t> неопределенность на макроуровне, где каждая страна характеризуется определенным уровнем развития институтов, которые «уменьшают неопределенность путем создания структуры для повседневной жизни» </a:t>
            </a:r>
            <a:r>
              <a:rPr lang="en-US" sz="2100" dirty="0" smtClean="0">
                <a:solidFill>
                  <a:srgbClr val="990000"/>
                </a:solidFill>
                <a:latin typeface="Times New Roman" panose="02020603050405020304" pitchFamily="18" charset="0"/>
                <a:cs typeface="Times New Roman" panose="02020603050405020304" pitchFamily="18" charset="0"/>
              </a:rPr>
              <a:t>(North</a:t>
            </a:r>
            <a:r>
              <a:rPr lang="en-US" sz="2100" dirty="0">
                <a:solidFill>
                  <a:srgbClr val="990000"/>
                </a:solidFill>
                <a:latin typeface="Times New Roman" panose="02020603050405020304" pitchFamily="18" charset="0"/>
                <a:cs typeface="Times New Roman" panose="02020603050405020304" pitchFamily="18" charset="0"/>
              </a:rPr>
              <a:t>, 1990: 3)</a:t>
            </a:r>
            <a:r>
              <a:rPr lang="en-US" sz="2100" dirty="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 </a:t>
            </a:r>
          </a:p>
          <a:p>
            <a:r>
              <a:rPr lang="en-US" sz="2100" b="1" i="1" dirty="0" smtClean="0">
                <a:latin typeface="Times New Roman" panose="02020603050405020304" pitchFamily="18" charset="0"/>
                <a:cs typeface="Times New Roman" panose="02020603050405020304" pitchFamily="18" charset="0"/>
              </a:rPr>
              <a:t>H2a.</a:t>
            </a:r>
            <a:r>
              <a:rPr lang="en-US" sz="2100" b="1" dirty="0" smtClean="0">
                <a:latin typeface="Times New Roman" panose="02020603050405020304" pitchFamily="18" charset="0"/>
                <a:cs typeface="Times New Roman" panose="02020603050405020304" pitchFamily="18" charset="0"/>
              </a:rPr>
              <a:t> </a:t>
            </a:r>
            <a:r>
              <a:rPr lang="ru-RU" sz="2100" b="1" dirty="0" smtClean="0">
                <a:latin typeface="Times New Roman" panose="02020603050405020304" pitchFamily="18" charset="0"/>
                <a:cs typeface="Times New Roman" panose="02020603050405020304" pitchFamily="18" charset="0"/>
              </a:rPr>
              <a:t>Положительная связь между </a:t>
            </a:r>
            <a:r>
              <a:rPr lang="ru-RU" sz="2100" b="1" dirty="0" err="1" smtClean="0">
                <a:latin typeface="Times New Roman" panose="02020603050405020304" pitchFamily="18" charset="0"/>
                <a:cs typeface="Times New Roman" panose="02020603050405020304" pitchFamily="18" charset="0"/>
              </a:rPr>
              <a:t>каузацией</a:t>
            </a:r>
            <a:r>
              <a:rPr lang="ru-RU" sz="2100" b="1" dirty="0" smtClean="0">
                <a:latin typeface="Times New Roman" panose="02020603050405020304" pitchFamily="18" charset="0"/>
                <a:cs typeface="Times New Roman" panose="02020603050405020304" pitchFamily="18" charset="0"/>
              </a:rPr>
              <a:t> и результатами деятельности фирмы будет сильнее в странах с более развитой институциональной средой. </a:t>
            </a:r>
          </a:p>
          <a:p>
            <a:r>
              <a:rPr lang="en-US" sz="2100" b="1" i="1" dirty="0" smtClean="0">
                <a:latin typeface="Times New Roman" panose="02020603050405020304" pitchFamily="18" charset="0"/>
                <a:cs typeface="Times New Roman" panose="02020603050405020304" pitchFamily="18" charset="0"/>
              </a:rPr>
              <a:t>H2b</a:t>
            </a:r>
            <a:r>
              <a:rPr lang="en-US" sz="2100" b="1" i="1" dirty="0">
                <a:latin typeface="Times New Roman" panose="02020603050405020304" pitchFamily="18" charset="0"/>
                <a:cs typeface="Times New Roman" panose="02020603050405020304" pitchFamily="18" charset="0"/>
              </a:rPr>
              <a:t>.</a:t>
            </a:r>
            <a:r>
              <a:rPr lang="en-US" sz="2100" b="1" dirty="0">
                <a:latin typeface="Times New Roman" panose="02020603050405020304" pitchFamily="18" charset="0"/>
                <a:cs typeface="Times New Roman" panose="02020603050405020304" pitchFamily="18" charset="0"/>
              </a:rPr>
              <a:t> </a:t>
            </a:r>
            <a:r>
              <a:rPr lang="ru-RU" sz="2100" b="1" dirty="0">
                <a:latin typeface="Times New Roman" panose="02020603050405020304" pitchFamily="18" charset="0"/>
                <a:cs typeface="Times New Roman" panose="02020603050405020304" pitchFamily="18" charset="0"/>
              </a:rPr>
              <a:t>Положительная связь между </a:t>
            </a:r>
            <a:r>
              <a:rPr lang="ru-RU" sz="2100" b="1" dirty="0" err="1" smtClean="0">
                <a:latin typeface="Times New Roman" panose="02020603050405020304" pitchFamily="18" charset="0"/>
                <a:cs typeface="Times New Roman" panose="02020603050405020304" pitchFamily="18" charset="0"/>
              </a:rPr>
              <a:t>эффектуацией</a:t>
            </a:r>
            <a:r>
              <a:rPr lang="ru-RU" sz="2100" b="1" dirty="0" smtClean="0">
                <a:latin typeface="Times New Roman" panose="02020603050405020304" pitchFamily="18" charset="0"/>
                <a:cs typeface="Times New Roman" panose="02020603050405020304" pitchFamily="18" charset="0"/>
              </a:rPr>
              <a:t> </a:t>
            </a:r>
            <a:r>
              <a:rPr lang="ru-RU" sz="2100" b="1" dirty="0">
                <a:latin typeface="Times New Roman" panose="02020603050405020304" pitchFamily="18" charset="0"/>
                <a:cs typeface="Times New Roman" panose="02020603050405020304" pitchFamily="18" charset="0"/>
              </a:rPr>
              <a:t>и результатами деятельности фирмы будет сильнее в странах с </a:t>
            </a:r>
            <a:r>
              <a:rPr lang="ru-RU" sz="2100" b="1" dirty="0" smtClean="0">
                <a:latin typeface="Times New Roman" panose="02020603050405020304" pitchFamily="18" charset="0"/>
                <a:cs typeface="Times New Roman" panose="02020603050405020304" pitchFamily="18" charset="0"/>
              </a:rPr>
              <a:t>менее </a:t>
            </a:r>
            <a:r>
              <a:rPr lang="ru-RU" sz="2100" b="1" dirty="0">
                <a:latin typeface="Times New Roman" panose="02020603050405020304" pitchFamily="18" charset="0"/>
                <a:cs typeface="Times New Roman" panose="02020603050405020304" pitchFamily="18" charset="0"/>
              </a:rPr>
              <a:t>развитой институциональной </a:t>
            </a:r>
            <a:r>
              <a:rPr lang="ru-RU" sz="2100" b="1" dirty="0" smtClean="0">
                <a:latin typeface="Times New Roman" panose="02020603050405020304" pitchFamily="18" charset="0"/>
                <a:cs typeface="Times New Roman" panose="02020603050405020304" pitchFamily="18" charset="0"/>
              </a:rPr>
              <a:t>средой</a:t>
            </a:r>
            <a:r>
              <a:rPr lang="en-US" sz="2100" b="1" dirty="0" smtClean="0">
                <a:latin typeface="Times New Roman" panose="02020603050405020304" pitchFamily="18" charset="0"/>
                <a:cs typeface="Times New Roman" panose="02020603050405020304" pitchFamily="18" charset="0"/>
              </a:rPr>
              <a:t>.</a:t>
            </a:r>
            <a:endParaRPr lang="en-US" sz="2100" dirty="0">
              <a:latin typeface="Times New Roman" panose="02020603050405020304" pitchFamily="18" charset="0"/>
              <a:cs typeface="Times New Roman" panose="02020603050405020304" pitchFamily="18" charset="0"/>
            </a:endParaRPr>
          </a:p>
          <a:p>
            <a:pPr marL="285750" indent="-285750">
              <a:spcAft>
                <a:spcPts val="600"/>
              </a:spcAft>
              <a:buFont typeface="Arial" panose="020B0604020202020204" pitchFamily="34" charset="0"/>
              <a:buChar char="•"/>
            </a:pPr>
            <a:endParaRPr lang="ru-RU" sz="2100" dirty="0">
              <a:latin typeface="Times New Roman" panose="02020603050405020304" pitchFamily="18" charset="0"/>
              <a:cs typeface="Times New Roman" panose="02020603050405020304" pitchFamily="18" charset="0"/>
            </a:endParaRPr>
          </a:p>
          <a:p>
            <a:pPr marL="285750" indent="-285750">
              <a:spcAft>
                <a:spcPts val="600"/>
              </a:spcAft>
              <a:buFont typeface="Arial" panose="020B0604020202020204" pitchFamily="34" charset="0"/>
              <a:buChar char="•"/>
            </a:pPr>
            <a:endParaRPr lang="en-US" sz="2100" dirty="0" smtClean="0">
              <a:latin typeface="Times New Roman" panose="02020603050405020304" pitchFamily="18" charset="0"/>
              <a:cs typeface="Times New Roman" panose="02020603050405020304" pitchFamily="18" charset="0"/>
            </a:endParaRPr>
          </a:p>
        </p:txBody>
      </p:sp>
      <p:sp>
        <p:nvSpPr>
          <p:cNvPr id="10244" name="Rectangle 4"/>
          <p:cNvSpPr>
            <a:spLocks noChangeArrowheads="1"/>
          </p:cNvSpPr>
          <p:nvPr/>
        </p:nvSpPr>
        <p:spPr bwMode="auto">
          <a:xfrm>
            <a:off x="384100" y="84510"/>
            <a:ext cx="8497887" cy="340325"/>
          </a:xfrm>
          <a:prstGeom prst="rect">
            <a:avLst/>
          </a:prstGeom>
          <a:noFill/>
          <a:ln w="9525">
            <a:noFill/>
            <a:miter lim="800000"/>
            <a:headEnd/>
            <a:tailEnd/>
          </a:ln>
          <a:effectLst/>
        </p:spPr>
        <p:txBody>
          <a:bodyPr anchor="ctr"/>
          <a:lstStyle/>
          <a:p>
            <a:pPr algn="ctr">
              <a:defRPr/>
            </a:pPr>
            <a:r>
              <a:rPr lang="ru-RU" sz="2800" b="1" dirty="0" smtClean="0">
                <a:solidFill>
                  <a:srgbClr val="741324"/>
                </a:solidFill>
                <a:effectLst>
                  <a:outerShdw blurRad="38100" dist="38100" dir="2700000" algn="tl">
                    <a:srgbClr val="C0C0C0"/>
                  </a:outerShdw>
                </a:effectLst>
                <a:cs typeface="+mn-cs"/>
              </a:rPr>
              <a:t>Теория и гипотезы </a:t>
            </a:r>
            <a:r>
              <a:rPr lang="en-US" sz="2800" b="1" dirty="0" smtClean="0">
                <a:solidFill>
                  <a:srgbClr val="741324"/>
                </a:solidFill>
                <a:effectLst>
                  <a:outerShdw blurRad="38100" dist="38100" dir="2700000" algn="tl">
                    <a:srgbClr val="C0C0C0"/>
                  </a:outerShdw>
                </a:effectLst>
                <a:cs typeface="+mn-cs"/>
              </a:rPr>
              <a:t>(</a:t>
            </a:r>
            <a:r>
              <a:rPr lang="ru-RU" sz="2800" b="1" dirty="0">
                <a:solidFill>
                  <a:srgbClr val="741324"/>
                </a:solidFill>
                <a:effectLst>
                  <a:outerShdw blurRad="38100" dist="38100" dir="2700000" algn="tl">
                    <a:srgbClr val="C0C0C0"/>
                  </a:outerShdw>
                </a:effectLst>
                <a:cs typeface="+mn-cs"/>
              </a:rPr>
              <a:t>2</a:t>
            </a:r>
            <a:r>
              <a:rPr lang="en-US" sz="2800" b="1" dirty="0" smtClean="0">
                <a:solidFill>
                  <a:srgbClr val="741324"/>
                </a:solidFill>
                <a:effectLst>
                  <a:outerShdw blurRad="38100" dist="38100" dir="2700000" algn="tl">
                    <a:srgbClr val="C0C0C0"/>
                  </a:outerShdw>
                </a:effectLst>
                <a:cs typeface="+mn-cs"/>
              </a:rPr>
              <a:t>)</a:t>
            </a:r>
          </a:p>
        </p:txBody>
      </p:sp>
      <p:sp>
        <p:nvSpPr>
          <p:cNvPr id="21507" name="Rectangle 19"/>
          <p:cNvSpPr>
            <a:spLocks noChangeArrowheads="1"/>
          </p:cNvSpPr>
          <p:nvPr/>
        </p:nvSpPr>
        <p:spPr bwMode="auto">
          <a:xfrm>
            <a:off x="168200" y="32675"/>
            <a:ext cx="8713787" cy="443997"/>
          </a:xfrm>
          <a:prstGeom prst="rect">
            <a:avLst/>
          </a:prstGeom>
          <a:noFill/>
          <a:ln w="9525">
            <a:solidFill>
              <a:srgbClr val="800000"/>
            </a:solidFill>
            <a:miter lim="800000"/>
            <a:headEnd/>
            <a:tailEnd/>
          </a:ln>
        </p:spPr>
        <p:txBody>
          <a:bodyPr wrap="none" anchor="ctr"/>
          <a:lstStyle/>
          <a:p>
            <a:endParaRPr lang="ru-RU"/>
          </a:p>
        </p:txBody>
      </p:sp>
      <p:sp>
        <p:nvSpPr>
          <p:cNvPr id="21508" name="Номер слайда 6"/>
          <p:cNvSpPr>
            <a:spLocks noGrp="1"/>
          </p:cNvSpPr>
          <p:nvPr>
            <p:ph type="sldNum" sz="quarter" idx="12"/>
          </p:nvPr>
        </p:nvSpPr>
        <p:spPr>
          <a:noFill/>
        </p:spPr>
        <p:txBody>
          <a:bodyPr/>
          <a:lstStyle/>
          <a:p>
            <a:fld id="{EF606F37-EB9A-40FC-B8B4-57CA3C9EE2BB}" type="slidenum">
              <a:rPr lang="ru-RU" smtClean="0">
                <a:latin typeface="Arial" charset="0"/>
                <a:cs typeface="Arial" charset="0"/>
              </a:rPr>
              <a:pPr/>
              <a:t>6</a:t>
            </a:fld>
            <a:endParaRPr lang="ru-RU" smtClean="0">
              <a:latin typeface="Arial" charset="0"/>
              <a:cs typeface="Arial" charset="0"/>
            </a:endParaRPr>
          </a:p>
        </p:txBody>
      </p:sp>
    </p:spTree>
    <p:extLst>
      <p:ext uri="{BB962C8B-B14F-4D97-AF65-F5344CB8AC3E}">
        <p14:creationId xmlns:p14="http://schemas.microsoft.com/office/powerpoint/2010/main" val="2915422261"/>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386656" y="321580"/>
            <a:ext cx="8497887" cy="496888"/>
          </a:xfrm>
          <a:prstGeom prst="rect">
            <a:avLst/>
          </a:prstGeom>
          <a:noFill/>
          <a:ln w="9525">
            <a:noFill/>
            <a:miter lim="800000"/>
            <a:headEnd/>
            <a:tailEnd/>
          </a:ln>
          <a:effectLst/>
        </p:spPr>
        <p:txBody>
          <a:bodyPr anchor="ctr"/>
          <a:lstStyle/>
          <a:p>
            <a:pPr algn="ctr">
              <a:defRPr/>
            </a:pPr>
            <a:r>
              <a:rPr lang="ru-RU" sz="2800" b="1" dirty="0" smtClean="0">
                <a:solidFill>
                  <a:srgbClr val="990000"/>
                </a:solidFill>
                <a:effectLst>
                  <a:outerShdw blurRad="38100" dist="38100" dir="2700000" algn="tl">
                    <a:srgbClr val="C0C0C0"/>
                  </a:outerShdw>
                </a:effectLst>
                <a:cs typeface="+mn-cs"/>
              </a:rPr>
              <a:t>Теоретическая модель</a:t>
            </a:r>
            <a:endParaRPr lang="ru-RU" sz="2800" b="1" dirty="0">
              <a:solidFill>
                <a:srgbClr val="990000"/>
              </a:solidFill>
              <a:effectLst>
                <a:outerShdw blurRad="38100" dist="38100" dir="2700000" algn="tl">
                  <a:srgbClr val="C0C0C0"/>
                </a:outerShdw>
              </a:effectLst>
              <a:cs typeface="+mn-cs"/>
            </a:endParaRPr>
          </a:p>
        </p:txBody>
      </p:sp>
      <p:sp>
        <p:nvSpPr>
          <p:cNvPr id="31747" name="Rectangle 19"/>
          <p:cNvSpPr>
            <a:spLocks noChangeArrowheads="1"/>
          </p:cNvSpPr>
          <p:nvPr/>
        </p:nvSpPr>
        <p:spPr bwMode="auto">
          <a:xfrm>
            <a:off x="158056" y="200248"/>
            <a:ext cx="8713787" cy="739552"/>
          </a:xfrm>
          <a:prstGeom prst="rect">
            <a:avLst/>
          </a:prstGeom>
          <a:noFill/>
          <a:ln w="9525">
            <a:solidFill>
              <a:srgbClr val="800000"/>
            </a:solidFill>
            <a:miter lim="800000"/>
            <a:headEnd/>
            <a:tailEnd/>
          </a:ln>
        </p:spPr>
        <p:txBody>
          <a:bodyPr wrap="none" anchor="ctr"/>
          <a:lstStyle/>
          <a:p>
            <a:endParaRPr lang="ru-RU"/>
          </a:p>
        </p:txBody>
      </p:sp>
      <p:sp>
        <p:nvSpPr>
          <p:cNvPr id="31748" name="Номер слайда 6"/>
          <p:cNvSpPr>
            <a:spLocks noGrp="1"/>
          </p:cNvSpPr>
          <p:nvPr>
            <p:ph type="sldNum" sz="quarter" idx="12"/>
          </p:nvPr>
        </p:nvSpPr>
        <p:spPr>
          <a:ln w="12700"/>
        </p:spPr>
        <p:style>
          <a:lnRef idx="2">
            <a:schemeClr val="accent4"/>
          </a:lnRef>
          <a:fillRef idx="1">
            <a:schemeClr val="lt1"/>
          </a:fillRef>
          <a:effectRef idx="0">
            <a:schemeClr val="accent4"/>
          </a:effectRef>
          <a:fontRef idx="minor">
            <a:schemeClr val="dk1"/>
          </a:fontRef>
        </p:style>
        <p:txBody>
          <a:bodyPr/>
          <a:lstStyle/>
          <a:p>
            <a:fld id="{9F806BD5-C1D9-4878-BDBB-CC6C86DCF5E3}" type="slidenum">
              <a:rPr lang="ru-RU" sz="1800" smtClean="0">
                <a:latin typeface="Times New Roman" panose="02020603050405020304" pitchFamily="18" charset="0"/>
                <a:cs typeface="Times New Roman" panose="02020603050405020304" pitchFamily="18" charset="0"/>
              </a:rPr>
              <a:pPr/>
              <a:t>7</a:t>
            </a:fld>
            <a:endParaRPr lang="ru-RU" sz="1800" smtClean="0">
              <a:latin typeface="Times New Roman" panose="02020603050405020304" pitchFamily="18" charset="0"/>
              <a:cs typeface="Times New Roman" panose="02020603050405020304" pitchFamily="18" charset="0"/>
            </a:endParaRPr>
          </a:p>
        </p:txBody>
      </p:sp>
      <p:sp>
        <p:nvSpPr>
          <p:cNvPr id="31759" name="Rectangle 11"/>
          <p:cNvSpPr>
            <a:spLocks noChangeArrowheads="1"/>
          </p:cNvSpPr>
          <p:nvPr/>
        </p:nvSpPr>
        <p:spPr bwMode="auto">
          <a:xfrm>
            <a:off x="0" y="43934"/>
            <a:ext cx="184731" cy="369332"/>
          </a:xfrm>
          <a:prstGeom prst="rect">
            <a:avLst/>
          </a:prstGeom>
          <a:noFill/>
          <a:ln w="9525">
            <a:noFill/>
            <a:miter lim="800000"/>
            <a:headEnd/>
            <a:tailEnd/>
          </a:ln>
        </p:spPr>
        <p:txBody>
          <a:bodyPr wrap="none" anchor="ctr">
            <a:spAutoFit/>
          </a:bodyPr>
          <a:lstStyle/>
          <a:p>
            <a:endParaRPr lang="ru-RU"/>
          </a:p>
        </p:txBody>
      </p:sp>
      <p:sp>
        <p:nvSpPr>
          <p:cNvPr id="31760" name="Rectangle 18"/>
          <p:cNvSpPr>
            <a:spLocks noChangeArrowheads="1"/>
          </p:cNvSpPr>
          <p:nvPr/>
        </p:nvSpPr>
        <p:spPr bwMode="auto">
          <a:xfrm>
            <a:off x="0" y="272534"/>
            <a:ext cx="184731" cy="369332"/>
          </a:xfrm>
          <a:prstGeom prst="rect">
            <a:avLst/>
          </a:prstGeom>
          <a:noFill/>
          <a:ln w="9525">
            <a:noFill/>
            <a:miter lim="800000"/>
            <a:headEnd/>
            <a:tailEnd/>
          </a:ln>
        </p:spPr>
        <p:txBody>
          <a:bodyPr wrap="none" anchor="ctr">
            <a:spAutoFit/>
          </a:bodyPr>
          <a:lstStyle/>
          <a:p>
            <a:endParaRPr lang="ru-RU" altLang="ru-RU"/>
          </a:p>
        </p:txBody>
      </p:sp>
      <p:sp>
        <p:nvSpPr>
          <p:cNvPr id="15" name="Rectangle 19"/>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6" name="Rectangle 31"/>
          <p:cNvSpPr>
            <a:spLocks noChangeArrowheads="1"/>
          </p:cNvSpPr>
          <p:nvPr/>
        </p:nvSpPr>
        <p:spPr bwMode="auto">
          <a:xfrm>
            <a:off x="0" y="501134"/>
            <a:ext cx="7296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53975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53975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effectLst/>
              <a:latin typeface="Arial" pitchFamily="34" charset="0"/>
              <a:cs typeface="Arial" pitchFamily="34" charset="0"/>
            </a:endParaRPr>
          </a:p>
        </p:txBody>
      </p:sp>
      <p:sp>
        <p:nvSpPr>
          <p:cNvPr id="27" name="Rectangle 15"/>
          <p:cNvSpPr>
            <a:spLocks noChangeArrowheads="1"/>
          </p:cNvSpPr>
          <p:nvPr/>
        </p:nvSpPr>
        <p:spPr bwMode="auto">
          <a:xfrm>
            <a:off x="152400" y="1963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8" name="Rectangle 26"/>
          <p:cNvSpPr>
            <a:spLocks noChangeArrowheads="1"/>
          </p:cNvSpPr>
          <p:nvPr/>
        </p:nvSpPr>
        <p:spPr bwMode="auto">
          <a:xfrm>
            <a:off x="152400" y="424934"/>
            <a:ext cx="7296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53975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53975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effectLst/>
              <a:latin typeface="Arial" pitchFamily="34" charset="0"/>
              <a:cs typeface="Arial" pitchFamily="34" charset="0"/>
            </a:endParaRPr>
          </a:p>
        </p:txBody>
      </p:sp>
      <p:sp>
        <p:nvSpPr>
          <p:cNvPr id="2" name="Овал 1"/>
          <p:cNvSpPr/>
          <p:nvPr/>
        </p:nvSpPr>
        <p:spPr>
          <a:xfrm>
            <a:off x="386656" y="2844219"/>
            <a:ext cx="2241128" cy="1008112"/>
          </a:xfrm>
          <a:prstGeom prst="ellipse">
            <a:avLst/>
          </a:prstGeom>
          <a:ln w="12700"/>
        </p:spPr>
        <p:style>
          <a:lnRef idx="2">
            <a:schemeClr val="accent4"/>
          </a:lnRef>
          <a:fillRef idx="1">
            <a:schemeClr val="lt1"/>
          </a:fillRef>
          <a:effectRef idx="0">
            <a:schemeClr val="accent4"/>
          </a:effectRef>
          <a:fontRef idx="minor">
            <a:schemeClr val="dk1"/>
          </a:fontRef>
        </p:style>
        <p:txBody>
          <a:bodyPr rtlCol="0" anchor="ctr"/>
          <a:lstStyle/>
          <a:p>
            <a:pPr algn="ctr"/>
            <a:r>
              <a:rPr lang="ru-RU" dirty="0" err="1" smtClean="0">
                <a:solidFill>
                  <a:schemeClr val="tx1"/>
                </a:solidFill>
                <a:latin typeface="Times New Roman" panose="02020603050405020304" pitchFamily="18" charset="0"/>
                <a:cs typeface="Times New Roman" panose="02020603050405020304" pitchFamily="18" charset="0"/>
              </a:rPr>
              <a:t>Каузация</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13" name="Овал 12"/>
          <p:cNvSpPr/>
          <p:nvPr/>
        </p:nvSpPr>
        <p:spPr>
          <a:xfrm>
            <a:off x="386656" y="4101165"/>
            <a:ext cx="2241128" cy="1008112"/>
          </a:xfrm>
          <a:prstGeom prst="ellipse">
            <a:avLst/>
          </a:prstGeom>
          <a:ln w="12700"/>
        </p:spPr>
        <p:style>
          <a:lnRef idx="2">
            <a:schemeClr val="accent4"/>
          </a:lnRef>
          <a:fillRef idx="1">
            <a:schemeClr val="lt1"/>
          </a:fillRef>
          <a:effectRef idx="0">
            <a:schemeClr val="accent4"/>
          </a:effectRef>
          <a:fontRef idx="minor">
            <a:schemeClr val="dk1"/>
          </a:fontRef>
        </p:style>
        <p:txBody>
          <a:bodyPr rtlCol="0" anchor="ctr"/>
          <a:lstStyle/>
          <a:p>
            <a:pPr algn="ctr"/>
            <a:r>
              <a:rPr lang="ru-RU" dirty="0" err="1" smtClean="0">
                <a:solidFill>
                  <a:schemeClr val="tx1"/>
                </a:solidFill>
                <a:latin typeface="Times New Roman" panose="02020603050405020304" pitchFamily="18" charset="0"/>
                <a:cs typeface="Times New Roman" panose="02020603050405020304" pitchFamily="18" charset="0"/>
              </a:rPr>
              <a:t>Эффектуация</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14" name="Овал 13"/>
          <p:cNvSpPr/>
          <p:nvPr/>
        </p:nvSpPr>
        <p:spPr>
          <a:xfrm>
            <a:off x="6610051" y="3597109"/>
            <a:ext cx="2241128" cy="1008112"/>
          </a:xfrm>
          <a:prstGeom prst="ellipse">
            <a:avLst/>
          </a:prstGeom>
          <a:ln w="12700"/>
        </p:spPr>
        <p:style>
          <a:lnRef idx="2">
            <a:schemeClr val="accent4"/>
          </a:lnRef>
          <a:fillRef idx="1">
            <a:schemeClr val="lt1"/>
          </a:fillRef>
          <a:effectRef idx="0">
            <a:schemeClr val="accent4"/>
          </a:effectRef>
          <a:fontRef idx="minor">
            <a:schemeClr val="dk1"/>
          </a:fontRef>
        </p:style>
        <p:txBody>
          <a:bodyPr rtlCol="0" anchor="ctr"/>
          <a:lstStyle/>
          <a:p>
            <a:pPr algn="ctr"/>
            <a:r>
              <a:rPr lang="ru-RU" dirty="0" smtClean="0">
                <a:solidFill>
                  <a:schemeClr val="tx1"/>
                </a:solidFill>
                <a:latin typeface="Times New Roman" panose="02020603050405020304" pitchFamily="18" charset="0"/>
                <a:cs typeface="Times New Roman" panose="02020603050405020304" pitchFamily="18" charset="0"/>
              </a:rPr>
              <a:t>Результаты деятельности</a:t>
            </a:r>
            <a:endParaRPr lang="ru-RU" dirty="0">
              <a:solidFill>
                <a:schemeClr val="tx1"/>
              </a:solidFill>
              <a:latin typeface="Times New Roman" panose="02020603050405020304" pitchFamily="18" charset="0"/>
              <a:cs typeface="Times New Roman" panose="02020603050405020304" pitchFamily="18" charset="0"/>
            </a:endParaRPr>
          </a:p>
        </p:txBody>
      </p:sp>
      <p:cxnSp>
        <p:nvCxnSpPr>
          <p:cNvPr id="5" name="Прямая со стрелкой 4"/>
          <p:cNvCxnSpPr>
            <a:stCxn id="2" idx="6"/>
            <a:endCxn id="14" idx="2"/>
          </p:cNvCxnSpPr>
          <p:nvPr/>
        </p:nvCxnSpPr>
        <p:spPr>
          <a:xfrm>
            <a:off x="2627784" y="3348275"/>
            <a:ext cx="3982267" cy="752890"/>
          </a:xfrm>
          <a:prstGeom prst="straightConnector1">
            <a:avLst/>
          </a:prstGeom>
          <a:ln w="12700">
            <a:tailEnd type="triangle"/>
          </a:ln>
        </p:spPr>
        <p:style>
          <a:lnRef idx="2">
            <a:schemeClr val="accent4"/>
          </a:lnRef>
          <a:fillRef idx="1">
            <a:schemeClr val="lt1"/>
          </a:fillRef>
          <a:effectRef idx="0">
            <a:schemeClr val="accent4"/>
          </a:effectRef>
          <a:fontRef idx="minor">
            <a:schemeClr val="dk1"/>
          </a:fontRef>
        </p:style>
      </p:cxnSp>
      <p:cxnSp>
        <p:nvCxnSpPr>
          <p:cNvPr id="7" name="Прямая со стрелкой 6"/>
          <p:cNvCxnSpPr>
            <a:stCxn id="13" idx="6"/>
            <a:endCxn id="14" idx="2"/>
          </p:cNvCxnSpPr>
          <p:nvPr/>
        </p:nvCxnSpPr>
        <p:spPr>
          <a:xfrm flipV="1">
            <a:off x="2627784" y="4101165"/>
            <a:ext cx="3982267" cy="504056"/>
          </a:xfrm>
          <a:prstGeom prst="straightConnector1">
            <a:avLst/>
          </a:prstGeom>
          <a:ln w="12700">
            <a:tailEnd type="triangle"/>
          </a:ln>
        </p:spPr>
        <p:style>
          <a:lnRef idx="2">
            <a:schemeClr val="accent4"/>
          </a:lnRef>
          <a:fillRef idx="1">
            <a:schemeClr val="lt1"/>
          </a:fillRef>
          <a:effectRef idx="0">
            <a:schemeClr val="accent4"/>
          </a:effectRef>
          <a:fontRef idx="minor">
            <a:schemeClr val="dk1"/>
          </a:fontRef>
        </p:style>
      </p:cxnSp>
      <p:sp>
        <p:nvSpPr>
          <p:cNvPr id="9" name="Овал 8"/>
          <p:cNvSpPr/>
          <p:nvPr/>
        </p:nvSpPr>
        <p:spPr>
          <a:xfrm>
            <a:off x="1491583" y="1053665"/>
            <a:ext cx="3096344" cy="850413"/>
          </a:xfrm>
          <a:prstGeom prst="ellipse">
            <a:avLst/>
          </a:prstGeom>
          <a:ln w="12700"/>
        </p:spPr>
        <p:style>
          <a:lnRef idx="2">
            <a:schemeClr val="accent4"/>
          </a:lnRef>
          <a:fillRef idx="1">
            <a:schemeClr val="lt1"/>
          </a:fillRef>
          <a:effectRef idx="0">
            <a:schemeClr val="accent4"/>
          </a:effectRef>
          <a:fontRef idx="minor">
            <a:schemeClr val="dk1"/>
          </a:fontRef>
        </p:style>
        <p:txBody>
          <a:bodyPr rtlCol="0" anchor="ctr"/>
          <a:lstStyle/>
          <a:p>
            <a:pPr algn="ctr"/>
            <a:r>
              <a:rPr lang="ru-RU" dirty="0" smtClean="0">
                <a:solidFill>
                  <a:schemeClr val="tx1"/>
                </a:solidFill>
                <a:latin typeface="Times New Roman" panose="02020603050405020304" pitchFamily="18" charset="0"/>
                <a:cs typeface="Times New Roman" panose="02020603050405020304" pitchFamily="18" charset="0"/>
              </a:rPr>
              <a:t>Уровень развития финансовых рынков</a:t>
            </a:r>
            <a:endParaRPr lang="ru-RU" dirty="0">
              <a:solidFill>
                <a:schemeClr val="tx1"/>
              </a:solidFill>
              <a:latin typeface="Times New Roman" panose="02020603050405020304" pitchFamily="18" charset="0"/>
              <a:cs typeface="Times New Roman" panose="02020603050405020304" pitchFamily="18" charset="0"/>
            </a:endParaRPr>
          </a:p>
        </p:txBody>
      </p:sp>
      <p:cxnSp>
        <p:nvCxnSpPr>
          <p:cNvPr id="11" name="Прямая со стрелкой 10"/>
          <p:cNvCxnSpPr/>
          <p:nvPr/>
        </p:nvCxnSpPr>
        <p:spPr>
          <a:xfrm flipH="1">
            <a:off x="2832682" y="1922085"/>
            <a:ext cx="207073" cy="1458640"/>
          </a:xfrm>
          <a:prstGeom prst="straightConnector1">
            <a:avLst/>
          </a:prstGeom>
          <a:ln w="12700">
            <a:tailEnd type="triangle"/>
          </a:ln>
        </p:spPr>
        <p:style>
          <a:lnRef idx="2">
            <a:schemeClr val="accent4"/>
          </a:lnRef>
          <a:fillRef idx="1">
            <a:schemeClr val="lt1"/>
          </a:fillRef>
          <a:effectRef idx="0">
            <a:schemeClr val="accent4"/>
          </a:effectRef>
          <a:fontRef idx="minor">
            <a:schemeClr val="dk1"/>
          </a:fontRef>
        </p:style>
      </p:cxnSp>
      <p:cxnSp>
        <p:nvCxnSpPr>
          <p:cNvPr id="18" name="Прямая со стрелкой 17"/>
          <p:cNvCxnSpPr/>
          <p:nvPr/>
        </p:nvCxnSpPr>
        <p:spPr>
          <a:xfrm>
            <a:off x="3033250" y="1922085"/>
            <a:ext cx="85644" cy="2659043"/>
          </a:xfrm>
          <a:prstGeom prst="straightConnector1">
            <a:avLst/>
          </a:prstGeom>
          <a:ln w="12700">
            <a:tailEnd type="triangle"/>
          </a:ln>
        </p:spPr>
        <p:style>
          <a:lnRef idx="2">
            <a:schemeClr val="accent4"/>
          </a:lnRef>
          <a:fillRef idx="1">
            <a:schemeClr val="lt1"/>
          </a:fillRef>
          <a:effectRef idx="0">
            <a:schemeClr val="accent4"/>
          </a:effectRef>
          <a:fontRef idx="minor">
            <a:schemeClr val="dk1"/>
          </a:fontRef>
        </p:style>
      </p:cxnSp>
      <p:sp>
        <p:nvSpPr>
          <p:cNvPr id="29" name="Овал 28"/>
          <p:cNvSpPr/>
          <p:nvPr/>
        </p:nvSpPr>
        <p:spPr>
          <a:xfrm>
            <a:off x="3297104" y="1814306"/>
            <a:ext cx="2780717" cy="792088"/>
          </a:xfrm>
          <a:prstGeom prst="ellipse">
            <a:avLst/>
          </a:prstGeom>
          <a:ln w="12700"/>
        </p:spPr>
        <p:style>
          <a:lnRef idx="2">
            <a:schemeClr val="accent4"/>
          </a:lnRef>
          <a:fillRef idx="1">
            <a:schemeClr val="lt1"/>
          </a:fillRef>
          <a:effectRef idx="0">
            <a:schemeClr val="accent4"/>
          </a:effectRef>
          <a:fontRef idx="minor">
            <a:schemeClr val="dk1"/>
          </a:fontRef>
        </p:style>
        <p:txBody>
          <a:bodyPr rtlCol="0" anchor="ctr"/>
          <a:lstStyle/>
          <a:p>
            <a:pPr algn="ctr"/>
            <a:r>
              <a:rPr lang="ru-RU" dirty="0" smtClean="0">
                <a:solidFill>
                  <a:schemeClr val="tx1"/>
                </a:solidFill>
                <a:latin typeface="Times New Roman" panose="02020603050405020304" pitchFamily="18" charset="0"/>
                <a:cs typeface="Times New Roman" panose="02020603050405020304" pitchFamily="18" charset="0"/>
              </a:rPr>
              <a:t>Правовая и политическая среда</a:t>
            </a:r>
            <a:endParaRPr lang="ru-RU" dirty="0">
              <a:solidFill>
                <a:schemeClr val="tx1"/>
              </a:solidFill>
              <a:latin typeface="Times New Roman" panose="02020603050405020304" pitchFamily="18" charset="0"/>
              <a:cs typeface="Times New Roman" panose="02020603050405020304" pitchFamily="18" charset="0"/>
            </a:endParaRPr>
          </a:p>
        </p:txBody>
      </p:sp>
      <p:cxnSp>
        <p:nvCxnSpPr>
          <p:cNvPr id="30" name="Прямая со стрелкой 29"/>
          <p:cNvCxnSpPr/>
          <p:nvPr/>
        </p:nvCxnSpPr>
        <p:spPr>
          <a:xfrm flipH="1">
            <a:off x="4107988" y="2610642"/>
            <a:ext cx="148456" cy="1047310"/>
          </a:xfrm>
          <a:prstGeom prst="straightConnector1">
            <a:avLst/>
          </a:prstGeom>
          <a:ln w="12700">
            <a:tailEnd type="triangle"/>
          </a:ln>
        </p:spPr>
        <p:style>
          <a:lnRef idx="2">
            <a:schemeClr val="accent4"/>
          </a:lnRef>
          <a:fillRef idx="1">
            <a:schemeClr val="lt1"/>
          </a:fillRef>
          <a:effectRef idx="0">
            <a:schemeClr val="accent4"/>
          </a:effectRef>
          <a:fontRef idx="minor">
            <a:schemeClr val="dk1"/>
          </a:fontRef>
        </p:style>
      </p:cxnSp>
      <p:cxnSp>
        <p:nvCxnSpPr>
          <p:cNvPr id="31" name="Прямая со стрелкой 30"/>
          <p:cNvCxnSpPr/>
          <p:nvPr/>
        </p:nvCxnSpPr>
        <p:spPr>
          <a:xfrm flipH="1">
            <a:off x="4189518" y="2610642"/>
            <a:ext cx="66488" cy="1780601"/>
          </a:xfrm>
          <a:prstGeom prst="straightConnector1">
            <a:avLst/>
          </a:prstGeom>
          <a:ln w="12700">
            <a:tailEnd type="triangle"/>
          </a:ln>
        </p:spPr>
        <p:style>
          <a:lnRef idx="2">
            <a:schemeClr val="accent4"/>
          </a:lnRef>
          <a:fillRef idx="1">
            <a:schemeClr val="lt1"/>
          </a:fillRef>
          <a:effectRef idx="0">
            <a:schemeClr val="accent4"/>
          </a:effectRef>
          <a:fontRef idx="minor">
            <a:schemeClr val="dk1"/>
          </a:fontRef>
        </p:style>
      </p:cxnSp>
      <p:sp>
        <p:nvSpPr>
          <p:cNvPr id="47" name="Овал 46"/>
          <p:cNvSpPr/>
          <p:nvPr/>
        </p:nvSpPr>
        <p:spPr>
          <a:xfrm>
            <a:off x="4716016" y="2549799"/>
            <a:ext cx="2664296" cy="792088"/>
          </a:xfrm>
          <a:prstGeom prst="ellipse">
            <a:avLst/>
          </a:prstGeom>
          <a:ln w="12700"/>
        </p:spPr>
        <p:style>
          <a:lnRef idx="2">
            <a:schemeClr val="accent4"/>
          </a:lnRef>
          <a:fillRef idx="1">
            <a:schemeClr val="lt1"/>
          </a:fillRef>
          <a:effectRef idx="0">
            <a:schemeClr val="accent4"/>
          </a:effectRef>
          <a:fontRef idx="minor">
            <a:schemeClr val="dk1"/>
          </a:fontRef>
        </p:style>
        <p:txBody>
          <a:bodyPr rtlCol="0" anchor="ctr"/>
          <a:lstStyle/>
          <a:p>
            <a:pPr algn="ctr"/>
            <a:r>
              <a:rPr lang="ru-RU" dirty="0" smtClean="0">
                <a:solidFill>
                  <a:schemeClr val="tx1"/>
                </a:solidFill>
                <a:latin typeface="Times New Roman" panose="02020603050405020304" pitchFamily="18" charset="0"/>
                <a:cs typeface="Times New Roman" panose="02020603050405020304" pitchFamily="18" charset="0"/>
              </a:rPr>
              <a:t>Легкость ведения бизнеса</a:t>
            </a:r>
            <a:endParaRPr lang="ru-RU" dirty="0">
              <a:solidFill>
                <a:schemeClr val="tx1"/>
              </a:solidFill>
              <a:latin typeface="Times New Roman" panose="02020603050405020304" pitchFamily="18" charset="0"/>
              <a:cs typeface="Times New Roman" panose="02020603050405020304" pitchFamily="18" charset="0"/>
            </a:endParaRPr>
          </a:p>
        </p:txBody>
      </p:sp>
      <p:cxnSp>
        <p:nvCxnSpPr>
          <p:cNvPr id="48" name="Прямая со стрелкой 47"/>
          <p:cNvCxnSpPr/>
          <p:nvPr/>
        </p:nvCxnSpPr>
        <p:spPr>
          <a:xfrm flipH="1">
            <a:off x="5245538" y="3310892"/>
            <a:ext cx="296280" cy="541439"/>
          </a:xfrm>
          <a:prstGeom prst="straightConnector1">
            <a:avLst/>
          </a:prstGeom>
          <a:ln w="12700">
            <a:tailEnd type="triangle"/>
          </a:ln>
        </p:spPr>
        <p:style>
          <a:lnRef idx="2">
            <a:schemeClr val="accent4"/>
          </a:lnRef>
          <a:fillRef idx="1">
            <a:schemeClr val="lt1"/>
          </a:fillRef>
          <a:effectRef idx="0">
            <a:schemeClr val="accent4"/>
          </a:effectRef>
          <a:fontRef idx="minor">
            <a:schemeClr val="dk1"/>
          </a:fontRef>
        </p:style>
      </p:cxnSp>
      <p:cxnSp>
        <p:nvCxnSpPr>
          <p:cNvPr id="49" name="Прямая со стрелкой 48"/>
          <p:cNvCxnSpPr/>
          <p:nvPr/>
        </p:nvCxnSpPr>
        <p:spPr>
          <a:xfrm flipH="1">
            <a:off x="5443058" y="3341887"/>
            <a:ext cx="98760" cy="879201"/>
          </a:xfrm>
          <a:prstGeom prst="straightConnector1">
            <a:avLst/>
          </a:prstGeom>
          <a:ln w="12700">
            <a:tailEnd type="triangle"/>
          </a:ln>
        </p:spPr>
        <p:style>
          <a:lnRef idx="2">
            <a:schemeClr val="accent4"/>
          </a:lnRef>
          <a:fillRef idx="1">
            <a:schemeClr val="lt1"/>
          </a:fillRef>
          <a:effectRef idx="0">
            <a:schemeClr val="accent4"/>
          </a:effectRef>
          <a:fontRef idx="minor">
            <a:schemeClr val="dk1"/>
          </a:fontRef>
        </p:style>
      </p:cxnSp>
      <p:sp>
        <p:nvSpPr>
          <p:cNvPr id="10257" name="Прямоугольник 10256"/>
          <p:cNvSpPr/>
          <p:nvPr/>
        </p:nvSpPr>
        <p:spPr>
          <a:xfrm>
            <a:off x="6077821" y="4860278"/>
            <a:ext cx="2948938" cy="1906114"/>
          </a:xfrm>
          <a:prstGeom prst="rect">
            <a:avLst/>
          </a:prstGeom>
          <a:ln w="12700"/>
        </p:spPr>
        <p:style>
          <a:lnRef idx="2">
            <a:schemeClr val="accent4"/>
          </a:lnRef>
          <a:fillRef idx="1">
            <a:schemeClr val="lt1"/>
          </a:fillRef>
          <a:effectRef idx="0">
            <a:schemeClr val="accent4"/>
          </a:effectRef>
          <a:fontRef idx="minor">
            <a:schemeClr val="dk1"/>
          </a:fontRef>
        </p:style>
        <p:txBody>
          <a:bodyPr rtlCol="0" anchor="ctr"/>
          <a:lstStyle/>
          <a:p>
            <a:r>
              <a:rPr lang="ru-RU" sz="1400" dirty="0" smtClean="0">
                <a:solidFill>
                  <a:schemeClr val="tx1"/>
                </a:solidFill>
                <a:latin typeface="Times New Roman" panose="02020603050405020304" pitchFamily="18" charset="0"/>
                <a:cs typeface="Times New Roman" panose="02020603050405020304" pitchFamily="18" charset="0"/>
              </a:rPr>
              <a:t>Возраст</a:t>
            </a:r>
            <a:endParaRPr lang="ru-RU" sz="1400" dirty="0">
              <a:solidFill>
                <a:schemeClr val="tx1"/>
              </a:solidFill>
              <a:latin typeface="Times New Roman" panose="02020603050405020304" pitchFamily="18" charset="0"/>
              <a:cs typeface="Times New Roman" panose="02020603050405020304" pitchFamily="18" charset="0"/>
            </a:endParaRPr>
          </a:p>
          <a:p>
            <a:r>
              <a:rPr lang="ru-RU" sz="1400" dirty="0" smtClean="0">
                <a:solidFill>
                  <a:schemeClr val="tx1"/>
                </a:solidFill>
                <a:latin typeface="Times New Roman" panose="02020603050405020304" pitchFamily="18" charset="0"/>
                <a:cs typeface="Times New Roman" panose="02020603050405020304" pitchFamily="18" charset="0"/>
              </a:rPr>
              <a:t>Пол</a:t>
            </a:r>
            <a:endParaRPr lang="ru-RU" sz="1400" dirty="0">
              <a:solidFill>
                <a:schemeClr val="tx1"/>
              </a:solidFill>
              <a:latin typeface="Times New Roman" panose="02020603050405020304" pitchFamily="18" charset="0"/>
              <a:cs typeface="Times New Roman" panose="02020603050405020304" pitchFamily="18" charset="0"/>
            </a:endParaRPr>
          </a:p>
          <a:p>
            <a:r>
              <a:rPr lang="ru-RU" sz="1400" dirty="0" smtClean="0">
                <a:solidFill>
                  <a:schemeClr val="tx1"/>
                </a:solidFill>
                <a:latin typeface="Times New Roman" panose="02020603050405020304" pitchFamily="18" charset="0"/>
                <a:cs typeface="Times New Roman" panose="02020603050405020304" pitchFamily="18" charset="0"/>
              </a:rPr>
              <a:t>Опыт работы</a:t>
            </a:r>
            <a:endParaRPr lang="ru-RU" sz="1400" dirty="0">
              <a:solidFill>
                <a:schemeClr val="tx1"/>
              </a:solidFill>
              <a:latin typeface="Times New Roman" panose="02020603050405020304" pitchFamily="18" charset="0"/>
              <a:cs typeface="Times New Roman" panose="02020603050405020304" pitchFamily="18" charset="0"/>
            </a:endParaRPr>
          </a:p>
          <a:p>
            <a:r>
              <a:rPr lang="ru-RU" sz="1400" dirty="0" smtClean="0">
                <a:solidFill>
                  <a:schemeClr val="tx1"/>
                </a:solidFill>
                <a:latin typeface="Times New Roman" panose="02020603050405020304" pitchFamily="18" charset="0"/>
                <a:cs typeface="Times New Roman" panose="02020603050405020304" pitchFamily="18" charset="0"/>
              </a:rPr>
              <a:t>Образование</a:t>
            </a:r>
            <a:endParaRPr lang="ru-RU" sz="1400" dirty="0">
              <a:solidFill>
                <a:schemeClr val="tx1"/>
              </a:solidFill>
              <a:latin typeface="Times New Roman" panose="02020603050405020304" pitchFamily="18" charset="0"/>
              <a:cs typeface="Times New Roman" panose="02020603050405020304" pitchFamily="18" charset="0"/>
            </a:endParaRPr>
          </a:p>
          <a:p>
            <a:r>
              <a:rPr lang="ru-RU" sz="1400" dirty="0" smtClean="0">
                <a:solidFill>
                  <a:schemeClr val="tx1"/>
                </a:solidFill>
                <a:latin typeface="Times New Roman" panose="02020603050405020304" pitchFamily="18" charset="0"/>
                <a:cs typeface="Times New Roman" panose="02020603050405020304" pitchFamily="18" charset="0"/>
              </a:rPr>
              <a:t>Опыт работы в собственной фирме</a:t>
            </a:r>
            <a:endParaRPr lang="ru-RU" sz="1400" dirty="0">
              <a:solidFill>
                <a:schemeClr val="tx1"/>
              </a:solidFill>
              <a:latin typeface="Times New Roman" panose="02020603050405020304" pitchFamily="18" charset="0"/>
              <a:cs typeface="Times New Roman" panose="02020603050405020304" pitchFamily="18" charset="0"/>
            </a:endParaRPr>
          </a:p>
          <a:p>
            <a:r>
              <a:rPr lang="ru-RU" sz="1400" dirty="0" smtClean="0">
                <a:solidFill>
                  <a:schemeClr val="tx1"/>
                </a:solidFill>
                <a:latin typeface="Times New Roman" panose="02020603050405020304" pitchFamily="18" charset="0"/>
                <a:cs typeface="Times New Roman" panose="02020603050405020304" pitchFamily="18" charset="0"/>
              </a:rPr>
              <a:t>Команда</a:t>
            </a:r>
            <a:endParaRPr lang="ru-RU" sz="1400" dirty="0">
              <a:solidFill>
                <a:schemeClr val="tx1"/>
              </a:solidFill>
              <a:latin typeface="Times New Roman" panose="02020603050405020304" pitchFamily="18" charset="0"/>
              <a:cs typeface="Times New Roman" panose="02020603050405020304" pitchFamily="18" charset="0"/>
            </a:endParaRPr>
          </a:p>
          <a:p>
            <a:r>
              <a:rPr lang="ru-RU" sz="1400" dirty="0" smtClean="0">
                <a:solidFill>
                  <a:schemeClr val="tx1"/>
                </a:solidFill>
                <a:latin typeface="Times New Roman" panose="02020603050405020304" pitchFamily="18" charset="0"/>
                <a:cs typeface="Times New Roman" panose="02020603050405020304" pitchFamily="18" charset="0"/>
              </a:rPr>
              <a:t>Возраст фирмы</a:t>
            </a:r>
            <a:endParaRPr lang="ru-RU" sz="1400" dirty="0">
              <a:solidFill>
                <a:schemeClr val="tx1"/>
              </a:solidFill>
              <a:latin typeface="Times New Roman" panose="02020603050405020304" pitchFamily="18" charset="0"/>
              <a:cs typeface="Times New Roman" panose="02020603050405020304" pitchFamily="18" charset="0"/>
            </a:endParaRPr>
          </a:p>
          <a:p>
            <a:r>
              <a:rPr lang="ru-RU" sz="1400" dirty="0" smtClean="0">
                <a:solidFill>
                  <a:schemeClr val="tx1"/>
                </a:solidFill>
                <a:latin typeface="Times New Roman" panose="02020603050405020304" pitchFamily="18" charset="0"/>
                <a:cs typeface="Times New Roman" panose="02020603050405020304" pitchFamily="18" charset="0"/>
              </a:rPr>
              <a:t>Размер фирмы</a:t>
            </a:r>
            <a:endParaRPr lang="ru-RU" sz="1400" dirty="0">
              <a:solidFill>
                <a:schemeClr val="tx1"/>
              </a:solidFill>
              <a:latin typeface="Times New Roman" panose="02020603050405020304" pitchFamily="18" charset="0"/>
              <a:cs typeface="Times New Roman" panose="02020603050405020304" pitchFamily="18" charset="0"/>
            </a:endParaRPr>
          </a:p>
          <a:p>
            <a:r>
              <a:rPr lang="ru-RU" sz="1400" dirty="0" smtClean="0">
                <a:solidFill>
                  <a:schemeClr val="tx1"/>
                </a:solidFill>
                <a:latin typeface="Times New Roman" panose="02020603050405020304" pitchFamily="18" charset="0"/>
                <a:cs typeface="Times New Roman" panose="02020603050405020304" pitchFamily="18" charset="0"/>
              </a:rPr>
              <a:t>Отрасль</a:t>
            </a:r>
            <a:endParaRPr lang="ru-RU" sz="1400" dirty="0">
              <a:solidFill>
                <a:schemeClr val="tx1"/>
              </a:solidFill>
              <a:latin typeface="Times New Roman" panose="02020603050405020304" pitchFamily="18" charset="0"/>
              <a:cs typeface="Times New Roman" panose="02020603050405020304" pitchFamily="18" charset="0"/>
            </a:endParaRPr>
          </a:p>
        </p:txBody>
      </p:sp>
      <p:cxnSp>
        <p:nvCxnSpPr>
          <p:cNvPr id="10259" name="Прямая со стрелкой 10258"/>
          <p:cNvCxnSpPr>
            <a:stCxn id="10257" idx="0"/>
          </p:cNvCxnSpPr>
          <p:nvPr/>
        </p:nvCxnSpPr>
        <p:spPr>
          <a:xfrm flipV="1">
            <a:off x="7552290" y="4581128"/>
            <a:ext cx="93720" cy="279150"/>
          </a:xfrm>
          <a:prstGeom prst="straightConnector1">
            <a:avLst/>
          </a:prstGeom>
          <a:ln w="12700">
            <a:tailEnd type="triangle"/>
          </a:ln>
        </p:spPr>
        <p:style>
          <a:lnRef idx="2">
            <a:schemeClr val="accent4"/>
          </a:lnRef>
          <a:fillRef idx="1">
            <a:schemeClr val="lt1"/>
          </a:fillRef>
          <a:effectRef idx="0">
            <a:schemeClr val="accent4"/>
          </a:effectRef>
          <a:fontRef idx="minor">
            <a:schemeClr val="dk1"/>
          </a:fontRef>
        </p:style>
      </p:cxnSp>
      <p:sp>
        <p:nvSpPr>
          <p:cNvPr id="10265" name="TextBox 10264"/>
          <p:cNvSpPr txBox="1"/>
          <p:nvPr/>
        </p:nvSpPr>
        <p:spPr>
          <a:xfrm>
            <a:off x="2377251" y="4832506"/>
            <a:ext cx="1117934" cy="369332"/>
          </a:xfrm>
          <a:prstGeom prst="rect">
            <a:avLst/>
          </a:prstGeom>
          <a:noFill/>
        </p:spPr>
        <p:txBody>
          <a:bodyPr wrap="square" rtlCol="0">
            <a:spAutoFit/>
          </a:bodyPr>
          <a:lstStyle/>
          <a:p>
            <a:r>
              <a:rPr lang="en-US" b="1" dirty="0" smtClean="0">
                <a:latin typeface="Times New Roman" panose="02020603050405020304" pitchFamily="18" charset="0"/>
                <a:cs typeface="Times New Roman" panose="02020603050405020304" pitchFamily="18" charset="0"/>
              </a:rPr>
              <a:t>H1b (+)</a:t>
            </a:r>
            <a:endParaRPr lang="ru-RU" b="1" dirty="0">
              <a:latin typeface="Times New Roman" panose="02020603050405020304" pitchFamily="18" charset="0"/>
              <a:cs typeface="Times New Roman" panose="02020603050405020304" pitchFamily="18" charset="0"/>
            </a:endParaRPr>
          </a:p>
        </p:txBody>
      </p:sp>
      <p:sp>
        <p:nvSpPr>
          <p:cNvPr id="65" name="TextBox 64"/>
          <p:cNvSpPr txBox="1"/>
          <p:nvPr/>
        </p:nvSpPr>
        <p:spPr>
          <a:xfrm>
            <a:off x="3253243" y="2773082"/>
            <a:ext cx="1117934" cy="646331"/>
          </a:xfrm>
          <a:prstGeom prst="rect">
            <a:avLst/>
          </a:prstGeom>
          <a:noFill/>
        </p:spPr>
        <p:txBody>
          <a:bodyPr wrap="square" rtlCol="0">
            <a:spAutoFit/>
          </a:bodyPr>
          <a:lstStyle/>
          <a:p>
            <a:r>
              <a:rPr lang="en-US" b="1" dirty="0" smtClean="0">
                <a:latin typeface="Times New Roman" panose="02020603050405020304" pitchFamily="18" charset="0"/>
                <a:cs typeface="Times New Roman" panose="02020603050405020304" pitchFamily="18" charset="0"/>
              </a:rPr>
              <a:t>H2a (+)</a:t>
            </a:r>
          </a:p>
          <a:p>
            <a:r>
              <a:rPr lang="en-US" b="1" dirty="0" smtClean="0">
                <a:latin typeface="Times New Roman" panose="02020603050405020304" pitchFamily="18" charset="0"/>
                <a:cs typeface="Times New Roman" panose="02020603050405020304" pitchFamily="18" charset="0"/>
              </a:rPr>
              <a:t>H2b (-)</a:t>
            </a:r>
            <a:endParaRPr lang="ru-RU" b="1"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2207566" y="3639272"/>
            <a:ext cx="938077" cy="369332"/>
          </a:xfrm>
          <a:prstGeom prst="rect">
            <a:avLst/>
          </a:prstGeom>
        </p:spPr>
        <p:txBody>
          <a:bodyPr wrap="none">
            <a:spAutoFit/>
          </a:bodyPr>
          <a:lstStyle/>
          <a:p>
            <a:r>
              <a:rPr lang="en-US" b="1" dirty="0">
                <a:latin typeface="Times New Roman" panose="02020603050405020304" pitchFamily="18" charset="0"/>
                <a:cs typeface="Times New Roman" panose="02020603050405020304" pitchFamily="18" charset="0"/>
              </a:rPr>
              <a:t>H1a (+)</a:t>
            </a: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5"/>
          <p:cNvSpPr>
            <a:spLocks noChangeArrowheads="1"/>
          </p:cNvSpPr>
          <p:nvPr/>
        </p:nvSpPr>
        <p:spPr bwMode="auto">
          <a:xfrm>
            <a:off x="415925" y="1556792"/>
            <a:ext cx="8208963" cy="5185321"/>
          </a:xfrm>
          <a:prstGeom prst="rect">
            <a:avLst/>
          </a:prstGeom>
          <a:noFill/>
          <a:ln w="9525">
            <a:noFill/>
            <a:miter lim="800000"/>
            <a:headEnd/>
            <a:tailEnd/>
          </a:ln>
        </p:spPr>
        <p:txBody>
          <a:bodyPr/>
          <a:lstStyle/>
          <a:p>
            <a:pPr>
              <a:spcBef>
                <a:spcPts val="600"/>
              </a:spcBef>
              <a:spcAft>
                <a:spcPts val="1200"/>
              </a:spcAft>
              <a:buSzPct val="70000"/>
              <a:buFont typeface="Wingdings" pitchFamily="2" charset="2"/>
              <a:buChar char="Ø"/>
            </a:pPr>
            <a:endParaRPr lang="ru-RU" sz="2000" dirty="0"/>
          </a:p>
        </p:txBody>
      </p:sp>
      <p:sp>
        <p:nvSpPr>
          <p:cNvPr id="10244" name="Rectangle 4"/>
          <p:cNvSpPr>
            <a:spLocks noChangeArrowheads="1"/>
          </p:cNvSpPr>
          <p:nvPr/>
        </p:nvSpPr>
        <p:spPr bwMode="auto">
          <a:xfrm>
            <a:off x="677862" y="245324"/>
            <a:ext cx="7685088" cy="496888"/>
          </a:xfrm>
          <a:prstGeom prst="rect">
            <a:avLst/>
          </a:prstGeom>
          <a:noFill/>
          <a:ln w="9525">
            <a:noFill/>
            <a:miter lim="800000"/>
            <a:headEnd/>
            <a:tailEnd/>
          </a:ln>
          <a:effectLst/>
        </p:spPr>
        <p:txBody>
          <a:bodyPr anchor="ctr"/>
          <a:lstStyle/>
          <a:p>
            <a:pPr algn="ctr">
              <a:defRPr/>
            </a:pPr>
            <a:r>
              <a:rPr lang="ru-RU" sz="2800" b="1" dirty="0" smtClean="0">
                <a:solidFill>
                  <a:srgbClr val="741324"/>
                </a:solidFill>
                <a:effectLst>
                  <a:outerShdw blurRad="38100" dist="38100" dir="2700000" algn="tl">
                    <a:srgbClr val="C0C0C0"/>
                  </a:outerShdw>
                </a:effectLst>
                <a:cs typeface="+mn-cs"/>
              </a:rPr>
              <a:t>Методология</a:t>
            </a:r>
            <a:endParaRPr lang="ru-RU" sz="2800" b="1" dirty="0">
              <a:solidFill>
                <a:srgbClr val="741324"/>
              </a:solidFill>
              <a:effectLst>
                <a:outerShdw blurRad="38100" dist="38100" dir="2700000" algn="tl">
                  <a:srgbClr val="C0C0C0"/>
                </a:outerShdw>
              </a:effectLst>
              <a:cs typeface="+mn-cs"/>
            </a:endParaRPr>
          </a:p>
        </p:txBody>
      </p:sp>
      <p:sp>
        <p:nvSpPr>
          <p:cNvPr id="33795" name="Rectangle 19"/>
          <p:cNvSpPr>
            <a:spLocks noChangeArrowheads="1"/>
          </p:cNvSpPr>
          <p:nvPr/>
        </p:nvSpPr>
        <p:spPr bwMode="auto">
          <a:xfrm>
            <a:off x="179610" y="73547"/>
            <a:ext cx="8785225" cy="844046"/>
          </a:xfrm>
          <a:prstGeom prst="rect">
            <a:avLst/>
          </a:prstGeom>
          <a:noFill/>
          <a:ln w="9525">
            <a:solidFill>
              <a:srgbClr val="800000"/>
            </a:solidFill>
            <a:miter lim="800000"/>
            <a:headEnd/>
            <a:tailEnd/>
          </a:ln>
        </p:spPr>
        <p:txBody>
          <a:bodyPr wrap="none" anchor="ctr"/>
          <a:lstStyle/>
          <a:p>
            <a:endParaRPr lang="ru-RU"/>
          </a:p>
        </p:txBody>
      </p:sp>
      <p:sp>
        <p:nvSpPr>
          <p:cNvPr id="33796" name="Номер слайда 6"/>
          <p:cNvSpPr>
            <a:spLocks noGrp="1"/>
          </p:cNvSpPr>
          <p:nvPr>
            <p:ph type="sldNum" sz="quarter" idx="12"/>
          </p:nvPr>
        </p:nvSpPr>
        <p:spPr>
          <a:noFill/>
        </p:spPr>
        <p:txBody>
          <a:bodyPr/>
          <a:lstStyle/>
          <a:p>
            <a:fld id="{6BE9B4FC-D914-4A16-8032-99805A4B5288}" type="slidenum">
              <a:rPr lang="ru-RU" smtClean="0">
                <a:latin typeface="Arial" charset="0"/>
                <a:cs typeface="Arial" charset="0"/>
              </a:rPr>
              <a:pPr/>
              <a:t>8</a:t>
            </a:fld>
            <a:endParaRPr lang="ru-RU" smtClean="0">
              <a:latin typeface="Arial" charset="0"/>
              <a:cs typeface="Arial" charset="0"/>
            </a:endParaRPr>
          </a:p>
        </p:txBody>
      </p:sp>
      <p:sp>
        <p:nvSpPr>
          <p:cNvPr id="6" name="TextBox 5"/>
          <p:cNvSpPr txBox="1"/>
          <p:nvPr/>
        </p:nvSpPr>
        <p:spPr>
          <a:xfrm>
            <a:off x="405880" y="867083"/>
            <a:ext cx="8280920" cy="1333698"/>
          </a:xfrm>
          <a:prstGeom prst="rect">
            <a:avLst/>
          </a:prstGeom>
          <a:noFill/>
        </p:spPr>
        <p:txBody>
          <a:bodyPr wrap="square" rtlCol="0">
            <a:spAutoFit/>
          </a:bodyPr>
          <a:lstStyle/>
          <a:p>
            <a:pPr>
              <a:spcBef>
                <a:spcPts val="0"/>
              </a:spcBef>
              <a:spcAft>
                <a:spcPts val="200"/>
              </a:spcAft>
              <a:buSzPct val="70000"/>
            </a:pPr>
            <a:r>
              <a:rPr lang="ru-RU" sz="2000" b="1" dirty="0" smtClean="0">
                <a:latin typeface="Times New Roman" panose="02020603050405020304" pitchFamily="18" charset="0"/>
                <a:cs typeface="Times New Roman" panose="02020603050405020304" pitchFamily="18" charset="0"/>
              </a:rPr>
              <a:t>Выборка</a:t>
            </a:r>
            <a:endParaRPr lang="en-US" b="1" dirty="0">
              <a:latin typeface="Times New Roman" panose="02020603050405020304" pitchFamily="18" charset="0"/>
              <a:cs typeface="Times New Roman" panose="02020603050405020304" pitchFamily="18" charset="0"/>
            </a:endParaRPr>
          </a:p>
          <a:p>
            <a:pPr marL="342900" indent="-342900">
              <a:spcBef>
                <a:spcPts val="0"/>
              </a:spcBef>
              <a:spcAft>
                <a:spcPts val="600"/>
              </a:spcAft>
              <a:buSzPct val="70000"/>
              <a:buFont typeface="Arial" panose="020B0604020202020204" pitchFamily="34" charset="0"/>
              <a:buChar char="•"/>
            </a:pPr>
            <a:r>
              <a:rPr lang="ru-RU" b="1" dirty="0" smtClean="0">
                <a:latin typeface="Times New Roman" panose="02020603050405020304" pitchFamily="18" charset="0"/>
                <a:cs typeface="Times New Roman" panose="02020603050405020304" pitchFamily="18" charset="0"/>
              </a:rPr>
              <a:t>Глобальное исследование предпринимательского духа студентов </a:t>
            </a:r>
            <a:r>
              <a:rPr lang="en-US" b="1" dirty="0" smtClean="0">
                <a:latin typeface="Times New Roman" panose="02020603050405020304" pitchFamily="18" charset="0"/>
                <a:cs typeface="Times New Roman" panose="02020603050405020304" pitchFamily="18" charset="0"/>
              </a:rPr>
              <a:t>(GUESSS</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2013</a:t>
            </a:r>
            <a:r>
              <a:rPr lang="ru-RU" b="1" dirty="0" smtClean="0">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2014</a:t>
            </a:r>
            <a:r>
              <a:rPr lang="ru-RU" b="1" dirty="0" smtClean="0">
                <a:latin typeface="Times New Roman" panose="02020603050405020304" pitchFamily="18" charset="0"/>
                <a:cs typeface="Times New Roman" panose="02020603050405020304" pitchFamily="18" charset="0"/>
              </a:rPr>
              <a:t> гг.</a:t>
            </a:r>
            <a:r>
              <a:rPr lang="en-US" b="1" dirty="0" smtClean="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активные основатели</a:t>
            </a:r>
            <a:r>
              <a:rPr lang="en-US" b="1" dirty="0" smtClean="0">
                <a:latin typeface="Times New Roman" panose="02020603050405020304" pitchFamily="18" charset="0"/>
                <a:cs typeface="Times New Roman" panose="02020603050405020304" pitchFamily="18" charset="0"/>
              </a:rPr>
              <a:t>.</a:t>
            </a:r>
          </a:p>
          <a:p>
            <a:pPr marL="342900" indent="-342900">
              <a:spcBef>
                <a:spcPts val="0"/>
              </a:spcBef>
              <a:spcAft>
                <a:spcPts val="600"/>
              </a:spcAft>
              <a:buSzPct val="70000"/>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Финальная выборка</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4413 </a:t>
            </a:r>
            <a:r>
              <a:rPr lang="ru-RU" dirty="0" smtClean="0">
                <a:latin typeface="Times New Roman" panose="02020603050405020304" pitchFamily="18" charset="0"/>
                <a:cs typeface="Times New Roman" panose="02020603050405020304" pitchFamily="18" charset="0"/>
              </a:rPr>
              <a:t>фирмы</a:t>
            </a:r>
            <a:r>
              <a:rPr lang="en-US"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из </a:t>
            </a:r>
            <a:r>
              <a:rPr lang="en-US" dirty="0" smtClean="0">
                <a:latin typeface="Times New Roman" panose="02020603050405020304" pitchFamily="18" charset="0"/>
                <a:cs typeface="Times New Roman" panose="02020603050405020304" pitchFamily="18" charset="0"/>
              </a:rPr>
              <a:t>27 </a:t>
            </a:r>
            <a:r>
              <a:rPr lang="ru-RU" dirty="0" smtClean="0">
                <a:latin typeface="Times New Roman" panose="02020603050405020304" pitchFamily="18" charset="0"/>
                <a:cs typeface="Times New Roman" panose="02020603050405020304" pitchFamily="18" charset="0"/>
              </a:rPr>
              <a:t>стран</a:t>
            </a:r>
            <a:r>
              <a:rPr lang="en-US"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graphicFrame>
        <p:nvGraphicFramePr>
          <p:cNvPr id="8" name="Таблица 7"/>
          <p:cNvGraphicFramePr>
            <a:graphicFrameLocks noGrp="1"/>
          </p:cNvGraphicFramePr>
          <p:nvPr>
            <p:extLst/>
          </p:nvPr>
        </p:nvGraphicFramePr>
        <p:xfrm>
          <a:off x="35528" y="2263591"/>
          <a:ext cx="9108472" cy="4572000"/>
        </p:xfrm>
        <a:graphic>
          <a:graphicData uri="http://schemas.openxmlformats.org/drawingml/2006/table">
            <a:tbl>
              <a:tblPr firstRow="1" bandRow="1">
                <a:tableStyleId>{5940675A-B579-460E-94D1-54222C63F5DA}</a:tableStyleId>
              </a:tblPr>
              <a:tblGrid>
                <a:gridCol w="3365407"/>
                <a:gridCol w="4483433"/>
                <a:gridCol w="1259632"/>
              </a:tblGrid>
              <a:tr h="558086">
                <a:tc>
                  <a:txBody>
                    <a:bodyPr/>
                    <a:lstStyle/>
                    <a:p>
                      <a:pPr algn="l"/>
                      <a:r>
                        <a:rPr lang="ru-RU" sz="1800" b="1" dirty="0" smtClean="0">
                          <a:solidFill>
                            <a:schemeClr val="bg1"/>
                          </a:solidFill>
                          <a:latin typeface="Times New Roman" panose="02020603050405020304" pitchFamily="18" charset="0"/>
                          <a:cs typeface="Times New Roman" panose="02020603050405020304" pitchFamily="18" charset="0"/>
                        </a:rPr>
                        <a:t>Переменная</a:t>
                      </a:r>
                      <a:endParaRPr lang="ru-RU" sz="1800" b="1" dirty="0">
                        <a:solidFill>
                          <a:schemeClr val="bg1"/>
                        </a:solidFill>
                        <a:latin typeface="Times New Roman" panose="02020603050405020304" pitchFamily="18" charset="0"/>
                        <a:cs typeface="Times New Roman" panose="02020603050405020304" pitchFamily="18" charset="0"/>
                      </a:endParaRPr>
                    </a:p>
                  </a:txBody>
                  <a:tcPr>
                    <a:solidFill>
                      <a:srgbClr val="990000"/>
                    </a:solidFill>
                  </a:tcPr>
                </a:tc>
                <a:tc>
                  <a:txBody>
                    <a:bodyPr/>
                    <a:lstStyle/>
                    <a:p>
                      <a:pPr algn="l"/>
                      <a:r>
                        <a:rPr lang="ru-RU" sz="1800" b="1" dirty="0" smtClean="0">
                          <a:solidFill>
                            <a:schemeClr val="bg1"/>
                          </a:solidFill>
                          <a:latin typeface="Times New Roman" panose="02020603050405020304" pitchFamily="18" charset="0"/>
                          <a:cs typeface="Times New Roman" panose="02020603050405020304" pitchFamily="18" charset="0"/>
                        </a:rPr>
                        <a:t>Источник</a:t>
                      </a:r>
                      <a:endParaRPr lang="ru-RU" sz="1800" b="1" dirty="0">
                        <a:solidFill>
                          <a:schemeClr val="bg1"/>
                        </a:solidFill>
                        <a:latin typeface="Times New Roman" panose="02020603050405020304" pitchFamily="18" charset="0"/>
                        <a:cs typeface="Times New Roman" panose="02020603050405020304" pitchFamily="18" charset="0"/>
                      </a:endParaRPr>
                    </a:p>
                  </a:txBody>
                  <a:tcPr>
                    <a:solidFill>
                      <a:srgbClr val="990000"/>
                    </a:solidFill>
                  </a:tcPr>
                </a:tc>
                <a:tc>
                  <a:txBody>
                    <a:bodyPr/>
                    <a:lstStyle/>
                    <a:p>
                      <a:pPr algn="l"/>
                      <a:r>
                        <a:rPr lang="ru-RU" sz="1800" b="1" dirty="0" smtClean="0">
                          <a:solidFill>
                            <a:schemeClr val="bg1"/>
                          </a:solidFill>
                          <a:latin typeface="Times New Roman" panose="02020603050405020304" pitchFamily="18" charset="0"/>
                          <a:cs typeface="Times New Roman" panose="02020603050405020304" pitchFamily="18" charset="0"/>
                        </a:rPr>
                        <a:t>Альфа </a:t>
                      </a:r>
                      <a:r>
                        <a:rPr lang="ru-RU" sz="1800" b="1" dirty="0" err="1" smtClean="0">
                          <a:solidFill>
                            <a:schemeClr val="bg1"/>
                          </a:solidFill>
                          <a:latin typeface="Times New Roman" panose="02020603050405020304" pitchFamily="18" charset="0"/>
                          <a:cs typeface="Times New Roman" panose="02020603050405020304" pitchFamily="18" charset="0"/>
                        </a:rPr>
                        <a:t>Кронбаха</a:t>
                      </a:r>
                      <a:r>
                        <a:rPr lang="en-US" sz="1800" b="1" dirty="0" smtClean="0">
                          <a:solidFill>
                            <a:schemeClr val="bg1"/>
                          </a:solidFill>
                          <a:latin typeface="Times New Roman" panose="02020603050405020304" pitchFamily="18" charset="0"/>
                          <a:cs typeface="Times New Roman" panose="02020603050405020304" pitchFamily="18" charset="0"/>
                        </a:rPr>
                        <a:t> </a:t>
                      </a:r>
                      <a:endParaRPr lang="ru-RU" sz="1800" b="1" dirty="0">
                        <a:solidFill>
                          <a:schemeClr val="bg1"/>
                        </a:solidFill>
                        <a:latin typeface="Times New Roman" panose="02020603050405020304" pitchFamily="18" charset="0"/>
                        <a:cs typeface="Times New Roman" panose="02020603050405020304" pitchFamily="18" charset="0"/>
                      </a:endParaRPr>
                    </a:p>
                  </a:txBody>
                  <a:tcPr>
                    <a:solidFill>
                      <a:srgbClr val="990000"/>
                    </a:solidFill>
                  </a:tcPr>
                </a:tc>
              </a:tr>
              <a:tr h="625813">
                <a:tc>
                  <a:txBody>
                    <a:bodyPr/>
                    <a:lstStyle/>
                    <a:p>
                      <a:r>
                        <a:rPr lang="ru-RU" sz="1800" i="0" dirty="0" smtClean="0">
                          <a:latin typeface="Times New Roman" panose="02020603050405020304" pitchFamily="18" charset="0"/>
                          <a:cs typeface="Times New Roman" panose="02020603050405020304" pitchFamily="18" charset="0"/>
                        </a:rPr>
                        <a:t>Зависимая переменная </a:t>
                      </a:r>
                      <a:r>
                        <a:rPr lang="en-US" sz="1800" i="0" baseline="0" dirty="0" smtClean="0">
                          <a:latin typeface="Times New Roman" panose="02020603050405020304" pitchFamily="18" charset="0"/>
                          <a:cs typeface="Times New Roman" panose="02020603050405020304" pitchFamily="18" charset="0"/>
                        </a:rPr>
                        <a:t>- </a:t>
                      </a:r>
                      <a:endParaRPr lang="en-US" sz="1800" i="0" dirty="0" smtClean="0">
                        <a:latin typeface="Times New Roman" panose="02020603050405020304" pitchFamily="18" charset="0"/>
                        <a:cs typeface="Times New Roman" panose="02020603050405020304" pitchFamily="18" charset="0"/>
                      </a:endParaRPr>
                    </a:p>
                    <a:p>
                      <a:r>
                        <a:rPr lang="ru-RU" sz="1800" i="1" dirty="0" smtClean="0">
                          <a:latin typeface="Times New Roman" panose="02020603050405020304" pitchFamily="18" charset="0"/>
                          <a:cs typeface="Times New Roman" panose="02020603050405020304" pitchFamily="18" charset="0"/>
                        </a:rPr>
                        <a:t>Результаты деятельности</a:t>
                      </a:r>
                      <a:endParaRPr lang="ru-RU" sz="1800" i="1" dirty="0">
                        <a:latin typeface="Times New Roman" panose="02020603050405020304" pitchFamily="18" charset="0"/>
                        <a:cs typeface="Times New Roman" panose="02020603050405020304" pitchFamily="18" charset="0"/>
                      </a:endParaRPr>
                    </a:p>
                  </a:txBody>
                  <a:tcPr/>
                </a:tc>
                <a:tc>
                  <a:txBody>
                    <a:bodyPr/>
                    <a:lstStyle/>
                    <a:p>
                      <a:r>
                        <a:rPr lang="ru-RU" sz="1800" dirty="0" smtClean="0">
                          <a:latin typeface="Times New Roman" panose="02020603050405020304" pitchFamily="18" charset="0"/>
                          <a:cs typeface="Times New Roman" panose="02020603050405020304" pitchFamily="18" charset="0"/>
                        </a:rPr>
                        <a:t>7-балльная шкала </a:t>
                      </a:r>
                      <a:r>
                        <a:rPr lang="ru-RU" sz="1800" dirty="0" err="1" smtClean="0">
                          <a:latin typeface="Times New Roman" panose="02020603050405020304" pitchFamily="18" charset="0"/>
                          <a:cs typeface="Times New Roman" panose="02020603050405020304" pitchFamily="18" charset="0"/>
                        </a:rPr>
                        <a:t>Лайкерта</a:t>
                      </a:r>
                      <a:r>
                        <a:rPr lang="en-US" sz="1800" dirty="0" smtClean="0">
                          <a:latin typeface="Times New Roman" panose="02020603050405020304" pitchFamily="18" charset="0"/>
                          <a:cs typeface="Times New Roman" panose="02020603050405020304" pitchFamily="18" charset="0"/>
                        </a:rPr>
                        <a:t>;</a:t>
                      </a:r>
                    </a:p>
                    <a:p>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Dess</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and Robinson</a:t>
                      </a:r>
                      <a:r>
                        <a:rPr lang="ru-RU"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(1984)</a:t>
                      </a:r>
                      <a:endParaRPr lang="ru-RU"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smtClean="0">
                          <a:latin typeface="Times New Roman" panose="02020603050405020304" pitchFamily="18" charset="0"/>
                          <a:cs typeface="Times New Roman" panose="02020603050405020304" pitchFamily="18" charset="0"/>
                        </a:rPr>
                        <a:t>0.92</a:t>
                      </a:r>
                      <a:endParaRPr lang="ru-RU" sz="1800" dirty="0">
                        <a:latin typeface="Times New Roman" panose="02020603050405020304" pitchFamily="18" charset="0"/>
                        <a:cs typeface="Times New Roman" panose="02020603050405020304" pitchFamily="18" charset="0"/>
                      </a:endParaRPr>
                    </a:p>
                  </a:txBody>
                  <a:tcPr/>
                </a:tc>
              </a:tr>
              <a:tr h="894019">
                <a:tc>
                  <a:txBody>
                    <a:bodyPr/>
                    <a:lstStyle/>
                    <a:p>
                      <a:r>
                        <a:rPr lang="ru-RU" sz="1800" i="0" dirty="0" smtClean="0">
                          <a:latin typeface="Times New Roman" panose="02020603050405020304" pitchFamily="18" charset="0"/>
                          <a:cs typeface="Times New Roman" panose="02020603050405020304" pitchFamily="18" charset="0"/>
                        </a:rPr>
                        <a:t>Независимые переменные</a:t>
                      </a:r>
                      <a:r>
                        <a:rPr lang="en-US" sz="1800" i="0" baseline="0" dirty="0" smtClean="0">
                          <a:latin typeface="Times New Roman" panose="02020603050405020304" pitchFamily="18" charset="0"/>
                          <a:cs typeface="Times New Roman" panose="02020603050405020304" pitchFamily="18" charset="0"/>
                        </a:rPr>
                        <a:t>- </a:t>
                      </a:r>
                      <a:endParaRPr lang="en-US" sz="1800" i="0" dirty="0" smtClean="0">
                        <a:latin typeface="Times New Roman" panose="02020603050405020304" pitchFamily="18" charset="0"/>
                        <a:cs typeface="Times New Roman" panose="02020603050405020304" pitchFamily="18" charset="0"/>
                      </a:endParaRPr>
                    </a:p>
                    <a:p>
                      <a:r>
                        <a:rPr lang="ru-RU" sz="1800" i="1" dirty="0" err="1" smtClean="0">
                          <a:latin typeface="Times New Roman" panose="02020603050405020304" pitchFamily="18" charset="0"/>
                          <a:cs typeface="Times New Roman" panose="02020603050405020304" pitchFamily="18" charset="0"/>
                        </a:rPr>
                        <a:t>Эффектуация</a:t>
                      </a:r>
                      <a:endParaRPr lang="en-US" sz="1800" i="1" dirty="0" smtClean="0">
                        <a:latin typeface="Times New Roman" panose="02020603050405020304" pitchFamily="18" charset="0"/>
                        <a:cs typeface="Times New Roman" panose="02020603050405020304" pitchFamily="18" charset="0"/>
                      </a:endParaRPr>
                    </a:p>
                    <a:p>
                      <a:r>
                        <a:rPr lang="ru-RU" sz="1800" i="1" dirty="0" err="1" smtClean="0">
                          <a:latin typeface="Times New Roman" panose="02020603050405020304" pitchFamily="18" charset="0"/>
                          <a:cs typeface="Times New Roman" panose="02020603050405020304" pitchFamily="18" charset="0"/>
                        </a:rPr>
                        <a:t>Каузация</a:t>
                      </a:r>
                      <a:endParaRPr lang="ru-RU" sz="1800" i="1"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anose="02020603050405020304" pitchFamily="18" charset="0"/>
                          <a:cs typeface="Times New Roman" panose="02020603050405020304" pitchFamily="18" charset="0"/>
                        </a:rPr>
                        <a:t>7-балльная шкала </a:t>
                      </a:r>
                      <a:r>
                        <a:rPr lang="ru-RU" sz="1800" dirty="0" err="1" smtClean="0">
                          <a:latin typeface="Times New Roman" panose="02020603050405020304" pitchFamily="18" charset="0"/>
                          <a:cs typeface="Times New Roman" panose="02020603050405020304" pitchFamily="18" charset="0"/>
                        </a:rPr>
                        <a:t>Лайкерта</a:t>
                      </a:r>
                      <a:r>
                        <a:rPr lang="en-US" sz="1800" dirty="0" smtClean="0">
                          <a:latin typeface="Times New Roman" panose="02020603050405020304" pitchFamily="18" charset="0"/>
                          <a:cs typeface="Times New Roman" panose="02020603050405020304" pitchFamily="18" charset="0"/>
                        </a:rPr>
                        <a:t>;</a:t>
                      </a:r>
                    </a:p>
                    <a:p>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Chandler et al. (2011)</a:t>
                      </a:r>
                      <a:r>
                        <a:rPr lang="en-US" sz="1800" dirty="0" smtClean="0">
                          <a:latin typeface="Times New Roman" panose="02020603050405020304" pitchFamily="18" charset="0"/>
                          <a:cs typeface="Times New Roman" panose="02020603050405020304" pitchFamily="18" charset="0"/>
                        </a:rPr>
                        <a:t> </a:t>
                      </a:r>
                      <a:endParaRPr lang="ru-RU" sz="1800" dirty="0">
                        <a:latin typeface="Times New Roman" panose="02020603050405020304" pitchFamily="18" charset="0"/>
                        <a:cs typeface="Times New Roman" panose="02020603050405020304" pitchFamily="18" charset="0"/>
                      </a:endParaRPr>
                    </a:p>
                  </a:txBody>
                  <a:tcPr/>
                </a:tc>
                <a:tc>
                  <a:txBody>
                    <a:bodyPr/>
                    <a:lstStyle/>
                    <a:p>
                      <a:pPr algn="ctr"/>
                      <a:endParaRPr lang="en-US" sz="1800" dirty="0" smtClean="0">
                        <a:latin typeface="Times New Roman" panose="02020603050405020304" pitchFamily="18" charset="0"/>
                        <a:cs typeface="Times New Roman" panose="02020603050405020304" pitchFamily="18" charset="0"/>
                      </a:endParaRPr>
                    </a:p>
                    <a:p>
                      <a:pPr algn="ctr"/>
                      <a:r>
                        <a:rPr lang="en-US" sz="1800" dirty="0" smtClean="0">
                          <a:latin typeface="Times New Roman" panose="02020603050405020304" pitchFamily="18" charset="0"/>
                          <a:cs typeface="Times New Roman" panose="02020603050405020304" pitchFamily="18" charset="0"/>
                        </a:rPr>
                        <a:t>0.77</a:t>
                      </a:r>
                    </a:p>
                    <a:p>
                      <a:pPr algn="ctr"/>
                      <a:r>
                        <a:rPr lang="en-US" sz="1800" dirty="0" smtClean="0">
                          <a:latin typeface="Times New Roman" panose="02020603050405020304" pitchFamily="18" charset="0"/>
                          <a:cs typeface="Times New Roman" panose="02020603050405020304" pitchFamily="18" charset="0"/>
                        </a:rPr>
                        <a:t>0.89</a:t>
                      </a:r>
                      <a:endParaRPr lang="ru-RU" sz="1800" dirty="0">
                        <a:latin typeface="Times New Roman" panose="02020603050405020304" pitchFamily="18" charset="0"/>
                        <a:cs typeface="Times New Roman" panose="02020603050405020304" pitchFamily="18" charset="0"/>
                      </a:endParaRPr>
                    </a:p>
                  </a:txBody>
                  <a:tcPr/>
                </a:tc>
              </a:tr>
              <a:tr h="1271810">
                <a:tc>
                  <a:txBody>
                    <a:bodyPr/>
                    <a:lstStyle/>
                    <a:p>
                      <a:r>
                        <a:rPr lang="ru-RU" sz="1800" i="0" dirty="0" smtClean="0">
                          <a:latin typeface="Times New Roman" panose="02020603050405020304" pitchFamily="18" charset="0"/>
                          <a:cs typeface="Times New Roman" panose="02020603050405020304" pitchFamily="18" charset="0"/>
                        </a:rPr>
                        <a:t>Модераторы</a:t>
                      </a:r>
                      <a:r>
                        <a:rPr lang="ru-RU" sz="1800" i="0" baseline="0" dirty="0" smtClean="0">
                          <a:latin typeface="Times New Roman" panose="02020603050405020304" pitchFamily="18" charset="0"/>
                          <a:cs typeface="Times New Roman" panose="02020603050405020304" pitchFamily="18" charset="0"/>
                        </a:rPr>
                        <a:t> </a:t>
                      </a:r>
                      <a:r>
                        <a:rPr lang="en-US" sz="1800" i="1" dirty="0" smtClean="0">
                          <a:latin typeface="Times New Roman" panose="02020603050405020304" pitchFamily="18" charset="0"/>
                          <a:cs typeface="Times New Roman" panose="02020603050405020304" pitchFamily="18" charset="0"/>
                        </a:rPr>
                        <a:t>- </a:t>
                      </a:r>
                    </a:p>
                    <a:p>
                      <a:r>
                        <a:rPr lang="ru-RU" sz="1800" i="1" dirty="0" smtClean="0">
                          <a:latin typeface="Times New Roman" panose="02020603050405020304" pitchFamily="18" charset="0"/>
                          <a:cs typeface="Times New Roman" panose="02020603050405020304" pitchFamily="18" charset="0"/>
                        </a:rPr>
                        <a:t>Уровень развития финансовых рынков</a:t>
                      </a:r>
                      <a:endParaRPr lang="en-US" sz="1800" i="1" dirty="0" smtClean="0">
                        <a:latin typeface="Times New Roman" panose="02020603050405020304" pitchFamily="18" charset="0"/>
                        <a:cs typeface="Times New Roman" panose="02020603050405020304" pitchFamily="18" charset="0"/>
                      </a:endParaRPr>
                    </a:p>
                    <a:p>
                      <a:r>
                        <a:rPr lang="ru-RU" sz="1800" i="1" dirty="0" smtClean="0">
                          <a:latin typeface="Times New Roman" panose="02020603050405020304" pitchFamily="18" charset="0"/>
                          <a:cs typeface="Times New Roman" panose="02020603050405020304" pitchFamily="18" charset="0"/>
                        </a:rPr>
                        <a:t>Правовая и политическая среда</a:t>
                      </a:r>
                      <a:endParaRPr lang="en-US" sz="1800" i="1" dirty="0" smtClean="0">
                        <a:latin typeface="Times New Roman" panose="02020603050405020304" pitchFamily="18" charset="0"/>
                        <a:cs typeface="Times New Roman" panose="02020603050405020304" pitchFamily="18" charset="0"/>
                      </a:endParaRPr>
                    </a:p>
                    <a:p>
                      <a:r>
                        <a:rPr lang="ru-RU" sz="1800" i="1" dirty="0" smtClean="0">
                          <a:latin typeface="Times New Roman" panose="02020603050405020304" pitchFamily="18" charset="0"/>
                          <a:cs typeface="Times New Roman" panose="02020603050405020304" pitchFamily="18" charset="0"/>
                        </a:rPr>
                        <a:t>Легкость ведения бизнеса</a:t>
                      </a:r>
                      <a:endParaRPr lang="en-US" sz="1800" i="1" dirty="0" smtClean="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panose="02020603050405020304" pitchFamily="18" charset="0"/>
                          <a:cs typeface="Times New Roman" panose="02020603050405020304" pitchFamily="18" charset="0"/>
                        </a:rPr>
                        <a:t>Global Competitiveness Report </a:t>
                      </a:r>
                      <a:r>
                        <a:rPr lang="ru-RU" sz="1800" dirty="0" smtClean="0">
                          <a:latin typeface="Times New Roman" panose="02020603050405020304" pitchFamily="18" charset="0"/>
                          <a:cs typeface="Times New Roman" panose="02020603050405020304" pitchFamily="18" charset="0"/>
                        </a:rPr>
                        <a:t>20</a:t>
                      </a:r>
                      <a:r>
                        <a:rPr lang="en-US" sz="1800" dirty="0" smtClean="0">
                          <a:latin typeface="Times New Roman" panose="02020603050405020304" pitchFamily="18" charset="0"/>
                          <a:cs typeface="Times New Roman" panose="02020603050405020304" pitchFamily="18" charset="0"/>
                        </a:rPr>
                        <a:t>13-</a:t>
                      </a:r>
                      <a:r>
                        <a:rPr lang="ru-RU" sz="1800" dirty="0" smtClean="0">
                          <a:latin typeface="Times New Roman" panose="02020603050405020304" pitchFamily="18" charset="0"/>
                          <a:cs typeface="Times New Roman" panose="02020603050405020304" pitchFamily="18" charset="0"/>
                        </a:rPr>
                        <a:t>20</a:t>
                      </a:r>
                      <a:r>
                        <a:rPr lang="en-US" sz="1800" dirty="0" smtClean="0">
                          <a:latin typeface="Times New Roman" panose="02020603050405020304" pitchFamily="18" charset="0"/>
                          <a:cs typeface="Times New Roman" panose="02020603050405020304" pitchFamily="18" charset="0"/>
                        </a:rPr>
                        <a:t>14</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800" dirty="0"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panose="02020603050405020304" pitchFamily="18" charset="0"/>
                          <a:cs typeface="Times New Roman" panose="02020603050405020304" pitchFamily="18" charset="0"/>
                        </a:rPr>
                        <a:t>The International Property Rights Index, 2013</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panose="02020603050405020304" pitchFamily="18" charset="0"/>
                          <a:cs typeface="Times New Roman" panose="02020603050405020304" pitchFamily="18" charset="0"/>
                        </a:rPr>
                        <a:t>World Bank, 2015</a:t>
                      </a:r>
                    </a:p>
                  </a:txBody>
                  <a:tcPr/>
                </a:tc>
                <a:tc>
                  <a:txBody>
                    <a:bodyPr/>
                    <a:lstStyle/>
                    <a:p>
                      <a:pPr algn="ctr"/>
                      <a:r>
                        <a:rPr lang="en-US" sz="1800" dirty="0" smtClean="0">
                          <a:latin typeface="Times New Roman" panose="02020603050405020304" pitchFamily="18" charset="0"/>
                          <a:cs typeface="Times New Roman" panose="02020603050405020304" pitchFamily="18" charset="0"/>
                        </a:rPr>
                        <a:t> _</a:t>
                      </a:r>
                      <a:endParaRPr lang="ru-RU" sz="1800" dirty="0">
                        <a:latin typeface="Times New Roman" panose="02020603050405020304" pitchFamily="18" charset="0"/>
                        <a:cs typeface="Times New Roman" panose="02020603050405020304" pitchFamily="18" charset="0"/>
                      </a:endParaRPr>
                    </a:p>
                  </a:txBody>
                  <a:tcPr/>
                </a:tc>
              </a:tr>
              <a:tr h="662489">
                <a:tc>
                  <a:txBody>
                    <a:bodyPr/>
                    <a:lstStyle/>
                    <a:p>
                      <a:r>
                        <a:rPr lang="ru-RU" sz="1800" i="0" dirty="0" smtClean="0">
                          <a:latin typeface="Times New Roman" panose="02020603050405020304" pitchFamily="18" charset="0"/>
                          <a:cs typeface="Times New Roman" panose="02020603050405020304" pitchFamily="18" charset="0"/>
                        </a:rPr>
                        <a:t>Контрольные переменные</a:t>
                      </a:r>
                      <a:endParaRPr lang="en-US" sz="1800" i="1" dirty="0" smtClean="0">
                        <a:latin typeface="Times New Roman" panose="02020603050405020304" pitchFamily="18" charset="0"/>
                        <a:cs typeface="Times New Roman" panose="02020603050405020304" pitchFamily="18" charset="0"/>
                      </a:endParaRPr>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tx1"/>
                          </a:solidFill>
                          <a:effectLst/>
                          <a:latin typeface="Times New Roman" panose="02020603050405020304" pitchFamily="18" charset="0"/>
                          <a:ea typeface="+mn-ea"/>
                          <a:cs typeface="Times New Roman" panose="02020603050405020304" pitchFamily="18" charset="0"/>
                        </a:rPr>
                        <a:t>возраст</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800" kern="1200" dirty="0" smtClean="0">
                          <a:solidFill>
                            <a:schemeClr val="tx1"/>
                          </a:solidFill>
                          <a:effectLst/>
                          <a:latin typeface="Times New Roman" panose="02020603050405020304" pitchFamily="18" charset="0"/>
                          <a:ea typeface="+mn-ea"/>
                          <a:cs typeface="Times New Roman" panose="02020603050405020304" pitchFamily="18" charset="0"/>
                        </a:rPr>
                        <a:t>пол</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800" kern="1200" dirty="0" smtClean="0">
                          <a:solidFill>
                            <a:schemeClr val="tx1"/>
                          </a:solidFill>
                          <a:effectLst/>
                          <a:latin typeface="Times New Roman" panose="02020603050405020304" pitchFamily="18" charset="0"/>
                          <a:ea typeface="+mn-ea"/>
                          <a:cs typeface="Times New Roman" panose="02020603050405020304" pitchFamily="18" charset="0"/>
                        </a:rPr>
                        <a:t>опыт работы</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800" kern="1200" dirty="0" smtClean="0">
                          <a:solidFill>
                            <a:schemeClr val="tx1"/>
                          </a:solidFill>
                          <a:effectLst/>
                          <a:latin typeface="Times New Roman" panose="02020603050405020304" pitchFamily="18" charset="0"/>
                          <a:ea typeface="+mn-ea"/>
                          <a:cs typeface="Times New Roman" panose="02020603050405020304" pitchFamily="18" charset="0"/>
                        </a:rPr>
                        <a:t>образование</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800" kern="1200" dirty="0" smtClean="0">
                          <a:solidFill>
                            <a:schemeClr val="tx1"/>
                          </a:solidFill>
                          <a:effectLst/>
                          <a:latin typeface="Times New Roman" panose="02020603050405020304" pitchFamily="18" charset="0"/>
                          <a:ea typeface="+mn-ea"/>
                          <a:cs typeface="Times New Roman" panose="02020603050405020304" pitchFamily="18" charset="0"/>
                        </a:rPr>
                        <a:t>опыт работы</a:t>
                      </a:r>
                      <a:r>
                        <a:rPr lang="ru-RU" sz="1800" kern="1200" baseline="0" dirty="0" smtClean="0">
                          <a:solidFill>
                            <a:schemeClr val="tx1"/>
                          </a:solidFill>
                          <a:effectLst/>
                          <a:latin typeface="Times New Roman" panose="02020603050405020304" pitchFamily="18" charset="0"/>
                          <a:ea typeface="+mn-ea"/>
                          <a:cs typeface="Times New Roman" panose="02020603050405020304" pitchFamily="18" charset="0"/>
                        </a:rPr>
                        <a:t> в собственной фирме</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800" kern="1200" dirty="0" smtClean="0">
                          <a:solidFill>
                            <a:schemeClr val="tx1"/>
                          </a:solidFill>
                          <a:effectLst/>
                          <a:latin typeface="Times New Roman" panose="02020603050405020304" pitchFamily="18" charset="0"/>
                          <a:ea typeface="+mn-ea"/>
                          <a:cs typeface="Times New Roman" panose="02020603050405020304" pitchFamily="18" charset="0"/>
                        </a:rPr>
                        <a:t>команда</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800" kern="1200" dirty="0" smtClean="0">
                          <a:solidFill>
                            <a:schemeClr val="tx1"/>
                          </a:solidFill>
                          <a:effectLst/>
                          <a:latin typeface="Times New Roman" panose="02020603050405020304" pitchFamily="18" charset="0"/>
                          <a:ea typeface="+mn-ea"/>
                          <a:cs typeface="Times New Roman" panose="02020603050405020304" pitchFamily="18" charset="0"/>
                        </a:rPr>
                        <a:t>возраст фирмы</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800" kern="1200" dirty="0" smtClean="0">
                          <a:solidFill>
                            <a:schemeClr val="tx1"/>
                          </a:solidFill>
                          <a:effectLst/>
                          <a:latin typeface="Times New Roman" panose="02020603050405020304" pitchFamily="18" charset="0"/>
                          <a:ea typeface="+mn-ea"/>
                          <a:cs typeface="Times New Roman" panose="02020603050405020304" pitchFamily="18" charset="0"/>
                        </a:rPr>
                        <a:t>размер фирмы</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800" kern="1200" dirty="0" smtClean="0">
                          <a:solidFill>
                            <a:schemeClr val="tx1"/>
                          </a:solidFill>
                          <a:effectLst/>
                          <a:latin typeface="Times New Roman" panose="02020603050405020304" pitchFamily="18" charset="0"/>
                          <a:ea typeface="+mn-ea"/>
                          <a:cs typeface="Times New Roman" panose="02020603050405020304" pitchFamily="18" charset="0"/>
                        </a:rPr>
                        <a:t>отрасль</a:t>
                      </a:r>
                      <a:endParaRPr lang="en-US" sz="1800" dirty="0" smtClean="0">
                        <a:latin typeface="Times New Roman" panose="02020603050405020304" pitchFamily="18" charset="0"/>
                        <a:cs typeface="Times New Roman" panose="02020603050405020304" pitchFamily="18" charset="0"/>
                      </a:endParaRPr>
                    </a:p>
                  </a:txBody>
                  <a:tcPr/>
                </a:tc>
                <a:tc hMerge="1">
                  <a:txBody>
                    <a:bodyPr/>
                    <a:lstStyle/>
                    <a:p>
                      <a:pPr algn="ctr"/>
                      <a:endParaRPr lang="ru-RU" dirty="0"/>
                    </a:p>
                  </a:txBody>
                  <a:tcPr/>
                </a:tc>
              </a:tr>
            </a:tbl>
          </a:graphicData>
        </a:graphic>
      </p:graphicFrame>
    </p:spTree>
    <p:extLst>
      <p:ext uri="{BB962C8B-B14F-4D97-AF65-F5344CB8AC3E}">
        <p14:creationId xmlns:p14="http://schemas.microsoft.com/office/powerpoint/2010/main" val="4181421769"/>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539552" y="114780"/>
            <a:ext cx="7685088" cy="280393"/>
          </a:xfrm>
          <a:prstGeom prst="rect">
            <a:avLst/>
          </a:prstGeom>
          <a:noFill/>
          <a:ln w="9525">
            <a:noFill/>
            <a:miter lim="800000"/>
            <a:headEnd/>
            <a:tailEnd/>
          </a:ln>
          <a:effectLst/>
        </p:spPr>
        <p:txBody>
          <a:bodyPr anchor="ctr"/>
          <a:lstStyle/>
          <a:p>
            <a:pPr algn="ctr">
              <a:defRPr/>
            </a:pPr>
            <a:r>
              <a:rPr lang="ru-RU" sz="2000" b="1" dirty="0" smtClean="0">
                <a:solidFill>
                  <a:srgbClr val="741324"/>
                </a:solidFill>
                <a:effectLst>
                  <a:outerShdw blurRad="38100" dist="38100" dir="2700000" algn="tl">
                    <a:srgbClr val="C0C0C0"/>
                  </a:outerShdw>
                </a:effectLst>
                <a:cs typeface="+mn-cs"/>
              </a:rPr>
              <a:t>Результаты регрессионного анализа</a:t>
            </a:r>
            <a:endParaRPr lang="ru-RU" sz="2000" b="1" dirty="0">
              <a:solidFill>
                <a:srgbClr val="741324"/>
              </a:solidFill>
              <a:effectLst>
                <a:outerShdw blurRad="38100" dist="38100" dir="2700000" algn="tl">
                  <a:srgbClr val="C0C0C0"/>
                </a:outerShdw>
              </a:effectLst>
              <a:cs typeface="+mn-cs"/>
            </a:endParaRPr>
          </a:p>
        </p:txBody>
      </p:sp>
      <p:sp>
        <p:nvSpPr>
          <p:cNvPr id="37891" name="Rectangle 19"/>
          <p:cNvSpPr>
            <a:spLocks noChangeArrowheads="1"/>
          </p:cNvSpPr>
          <p:nvPr/>
        </p:nvSpPr>
        <p:spPr bwMode="auto">
          <a:xfrm>
            <a:off x="232453" y="60672"/>
            <a:ext cx="8660027" cy="457200"/>
          </a:xfrm>
          <a:prstGeom prst="rect">
            <a:avLst/>
          </a:prstGeom>
          <a:noFill/>
          <a:ln w="9525">
            <a:solidFill>
              <a:srgbClr val="800000"/>
            </a:solidFill>
            <a:miter lim="800000"/>
            <a:headEnd/>
            <a:tailEnd/>
          </a:ln>
        </p:spPr>
        <p:txBody>
          <a:bodyPr wrap="none" anchor="ctr"/>
          <a:lstStyle/>
          <a:p>
            <a:endParaRPr lang="ru-RU"/>
          </a:p>
        </p:txBody>
      </p:sp>
      <p:sp>
        <p:nvSpPr>
          <p:cNvPr id="37892" name="Номер слайда 6"/>
          <p:cNvSpPr>
            <a:spLocks noGrp="1"/>
          </p:cNvSpPr>
          <p:nvPr>
            <p:ph type="sldNum" sz="quarter" idx="12"/>
          </p:nvPr>
        </p:nvSpPr>
        <p:spPr>
          <a:noFill/>
        </p:spPr>
        <p:txBody>
          <a:bodyPr/>
          <a:lstStyle/>
          <a:p>
            <a:fld id="{088DDA0A-1117-464C-A7E5-F2E1D4FE9B28}" type="slidenum">
              <a:rPr lang="ru-RU" smtClean="0">
                <a:latin typeface="Arial" charset="0"/>
                <a:cs typeface="Arial" charset="0"/>
              </a:rPr>
              <a:pPr/>
              <a:t>9</a:t>
            </a:fld>
            <a:endParaRPr lang="ru-RU" smtClean="0">
              <a:latin typeface="Arial" charset="0"/>
              <a:cs typeface="Arial" charset="0"/>
            </a:endParaRPr>
          </a:p>
        </p:txBody>
      </p:sp>
      <p:sp>
        <p:nvSpPr>
          <p:cNvPr id="17" name="Rectangle 1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32"/>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53975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53975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8106" name="TextBox 38105"/>
          <p:cNvSpPr txBox="1"/>
          <p:nvPr/>
        </p:nvSpPr>
        <p:spPr>
          <a:xfrm>
            <a:off x="4716016" y="5515308"/>
            <a:ext cx="3744416" cy="369332"/>
          </a:xfrm>
          <a:prstGeom prst="rect">
            <a:avLst/>
          </a:prstGeom>
          <a:noFill/>
        </p:spPr>
        <p:txBody>
          <a:bodyPr wrap="square" rtlCol="0">
            <a:spAutoFit/>
          </a:bodyPr>
          <a:lstStyle/>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539663904"/>
              </p:ext>
            </p:extLst>
          </p:nvPr>
        </p:nvGraphicFramePr>
        <p:xfrm>
          <a:off x="107504" y="633866"/>
          <a:ext cx="8784976" cy="6115050"/>
        </p:xfrm>
        <a:graphic>
          <a:graphicData uri="http://schemas.openxmlformats.org/drawingml/2006/table">
            <a:tbl>
              <a:tblPr firstRow="1" firstCol="1" bandRow="1">
                <a:tableStyleId>{5940675A-B579-460E-94D1-54222C63F5DA}</a:tableStyleId>
              </a:tblPr>
              <a:tblGrid>
                <a:gridCol w="4693005"/>
                <a:gridCol w="1361453"/>
                <a:gridCol w="1346503"/>
                <a:gridCol w="1384015"/>
              </a:tblGrid>
              <a:tr h="105552">
                <a:tc>
                  <a:txBody>
                    <a:bodyPr/>
                    <a:lstStyle/>
                    <a:p>
                      <a:pPr>
                        <a:lnSpc>
                          <a:spcPct val="107000"/>
                        </a:lnSpc>
                        <a:spcAft>
                          <a:spcPts val="0"/>
                        </a:spcAft>
                      </a:pPr>
                      <a:r>
                        <a:rPr lang="ru-RU" sz="1500" dirty="0" smtClean="0">
                          <a:effectLst/>
                        </a:rPr>
                        <a:t>Переменные</a:t>
                      </a:r>
                      <a:endParaRPr lang="ru-RU" sz="1500"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dirty="0" smtClean="0">
                          <a:effectLst/>
                        </a:rPr>
                        <a:t>Модель</a:t>
                      </a:r>
                      <a:r>
                        <a:rPr lang="en-US" sz="1500" dirty="0" smtClean="0">
                          <a:effectLst/>
                        </a:rPr>
                        <a:t> </a:t>
                      </a:r>
                      <a:r>
                        <a:rPr lang="en-US" sz="1500" dirty="0">
                          <a:effectLst/>
                        </a:rPr>
                        <a:t>1</a:t>
                      </a:r>
                      <a:endParaRPr lang="ru-RU" sz="1500"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dirty="0" smtClean="0">
                          <a:effectLst/>
                        </a:rPr>
                        <a:t>Модель</a:t>
                      </a:r>
                      <a:r>
                        <a:rPr lang="en-US" sz="1500" dirty="0" smtClean="0">
                          <a:effectLst/>
                        </a:rPr>
                        <a:t> </a:t>
                      </a:r>
                      <a:r>
                        <a:rPr lang="en-US" sz="1500" dirty="0">
                          <a:effectLst/>
                        </a:rPr>
                        <a:t>2</a:t>
                      </a:r>
                      <a:endParaRPr lang="ru-RU" sz="1500"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dirty="0" smtClean="0">
                          <a:effectLst/>
                        </a:rPr>
                        <a:t>Модель</a:t>
                      </a:r>
                      <a:r>
                        <a:rPr lang="en-US" sz="1500" dirty="0" smtClean="0">
                          <a:effectLst/>
                        </a:rPr>
                        <a:t> </a:t>
                      </a:r>
                      <a:r>
                        <a:rPr lang="en-US" sz="1500" dirty="0">
                          <a:effectLst/>
                        </a:rPr>
                        <a:t>3</a:t>
                      </a:r>
                      <a:endParaRPr lang="ru-RU" sz="1500"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r>
              <a:tr h="105552">
                <a:tc gridSpan="4">
                  <a:txBody>
                    <a:bodyPr/>
                    <a:lstStyle/>
                    <a:p>
                      <a:pPr>
                        <a:lnSpc>
                          <a:spcPct val="107000"/>
                        </a:lnSpc>
                        <a:spcAft>
                          <a:spcPts val="0"/>
                        </a:spcAft>
                      </a:pPr>
                      <a:r>
                        <a:rPr lang="ru-RU" sz="1500" b="1" dirty="0" smtClean="0">
                          <a:effectLst/>
                        </a:rPr>
                        <a:t>Контрольные</a:t>
                      </a:r>
                      <a:endParaRPr lang="ru-RU" sz="1500" b="1"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hMerge="1">
                  <a:txBody>
                    <a:bodyPr/>
                    <a:lstStyle/>
                    <a:p>
                      <a:endParaRPr lang="ru-RU"/>
                    </a:p>
                  </a:txBody>
                  <a:tcPr/>
                </a:tc>
                <a:tc hMerge="1">
                  <a:txBody>
                    <a:bodyPr/>
                    <a:lstStyle/>
                    <a:p>
                      <a:endParaRPr lang="ru-RU"/>
                    </a:p>
                  </a:txBody>
                  <a:tcPr/>
                </a:tc>
                <a:tc hMerge="1">
                  <a:txBody>
                    <a:bodyPr/>
                    <a:lstStyle/>
                    <a:p>
                      <a:endParaRPr lang="ru-RU"/>
                    </a:p>
                  </a:txBody>
                  <a:tcPr/>
                </a:tc>
              </a:tr>
              <a:tr h="105552">
                <a:tc>
                  <a:txBody>
                    <a:bodyPr/>
                    <a:lstStyle/>
                    <a:p>
                      <a:pPr>
                        <a:lnSpc>
                          <a:spcPct val="107000"/>
                        </a:lnSpc>
                        <a:spcAft>
                          <a:spcPts val="0"/>
                        </a:spcAft>
                      </a:pPr>
                      <a:r>
                        <a:rPr lang="ru-RU" sz="1500" dirty="0" smtClean="0">
                          <a:effectLst/>
                        </a:rPr>
                        <a:t>Пол</a:t>
                      </a:r>
                      <a:endParaRPr lang="ru-RU" sz="1500"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a:effectLst/>
                        </a:rPr>
                        <a:t>0.024</a:t>
                      </a:r>
                      <a:endParaRPr lang="ru-RU" sz="150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c>
                  <a:txBody>
                    <a:bodyPr/>
                    <a:lstStyle/>
                    <a:p>
                      <a:pPr>
                        <a:lnSpc>
                          <a:spcPct val="107000"/>
                        </a:lnSpc>
                        <a:spcAft>
                          <a:spcPts val="0"/>
                        </a:spcAft>
                      </a:pPr>
                      <a:r>
                        <a:rPr lang="ru-RU" sz="1500">
                          <a:effectLst/>
                        </a:rPr>
                        <a:t>0.021</a:t>
                      </a:r>
                      <a:endParaRPr lang="ru-RU" sz="150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c>
                  <a:txBody>
                    <a:bodyPr/>
                    <a:lstStyle/>
                    <a:p>
                      <a:pPr>
                        <a:lnSpc>
                          <a:spcPct val="107000"/>
                        </a:lnSpc>
                        <a:spcAft>
                          <a:spcPts val="0"/>
                        </a:spcAft>
                      </a:pPr>
                      <a:r>
                        <a:rPr lang="ru-RU" sz="1500" dirty="0">
                          <a:effectLst/>
                        </a:rPr>
                        <a:t>0.025   </a:t>
                      </a:r>
                      <a:endParaRPr lang="ru-RU" sz="1500"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r>
              <a:tr h="105552">
                <a:tc>
                  <a:txBody>
                    <a:bodyPr/>
                    <a:lstStyle/>
                    <a:p>
                      <a:pPr>
                        <a:lnSpc>
                          <a:spcPct val="107000"/>
                        </a:lnSpc>
                        <a:spcAft>
                          <a:spcPts val="0"/>
                        </a:spcAft>
                      </a:pPr>
                      <a:r>
                        <a:rPr lang="ru-RU" sz="1500" dirty="0" smtClean="0">
                          <a:solidFill>
                            <a:schemeClr val="tx1"/>
                          </a:solidFill>
                          <a:effectLst/>
                          <a:latin typeface="+mn-lt"/>
                          <a:ea typeface="+mn-ea"/>
                          <a:cs typeface="+mn-cs"/>
                        </a:rPr>
                        <a:t>Возраст</a:t>
                      </a:r>
                      <a:endParaRPr lang="ru-RU" sz="1500"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a:effectLst/>
                        </a:rPr>
                        <a:t>-0.035***</a:t>
                      </a:r>
                      <a:endParaRPr lang="ru-RU" sz="150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c>
                  <a:txBody>
                    <a:bodyPr/>
                    <a:lstStyle/>
                    <a:p>
                      <a:pPr>
                        <a:lnSpc>
                          <a:spcPct val="107000"/>
                        </a:lnSpc>
                        <a:spcAft>
                          <a:spcPts val="0"/>
                        </a:spcAft>
                      </a:pPr>
                      <a:r>
                        <a:rPr lang="ru-RU" sz="1500">
                          <a:effectLst/>
                        </a:rPr>
                        <a:t>-0.032***</a:t>
                      </a:r>
                      <a:endParaRPr lang="ru-RU" sz="150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c>
                  <a:txBody>
                    <a:bodyPr/>
                    <a:lstStyle/>
                    <a:p>
                      <a:pPr>
                        <a:lnSpc>
                          <a:spcPct val="107000"/>
                        </a:lnSpc>
                        <a:spcAft>
                          <a:spcPts val="0"/>
                        </a:spcAft>
                      </a:pPr>
                      <a:r>
                        <a:rPr lang="ru-RU" sz="1500" dirty="0">
                          <a:effectLst/>
                        </a:rPr>
                        <a:t>-0.032***</a:t>
                      </a:r>
                      <a:endParaRPr lang="ru-RU" sz="1500"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r>
              <a:tr h="105552">
                <a:tc>
                  <a:txBody>
                    <a:bodyPr/>
                    <a:lstStyle/>
                    <a:p>
                      <a:pPr>
                        <a:lnSpc>
                          <a:spcPct val="107000"/>
                        </a:lnSpc>
                        <a:spcAft>
                          <a:spcPts val="0"/>
                        </a:spcAft>
                      </a:pPr>
                      <a:r>
                        <a:rPr lang="ru-RU" sz="1500" dirty="0" smtClean="0">
                          <a:effectLst/>
                        </a:rPr>
                        <a:t>Опыт работы</a:t>
                      </a:r>
                      <a:endParaRPr lang="ru-RU" sz="1500"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a:effectLst/>
                        </a:rPr>
                        <a:t>0.266***</a:t>
                      </a:r>
                      <a:endParaRPr lang="ru-RU" sz="150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c>
                  <a:txBody>
                    <a:bodyPr/>
                    <a:lstStyle/>
                    <a:p>
                      <a:pPr>
                        <a:lnSpc>
                          <a:spcPct val="107000"/>
                        </a:lnSpc>
                        <a:spcAft>
                          <a:spcPts val="0"/>
                        </a:spcAft>
                      </a:pPr>
                      <a:r>
                        <a:rPr lang="ru-RU" sz="1500">
                          <a:effectLst/>
                        </a:rPr>
                        <a:t>0.218***</a:t>
                      </a:r>
                      <a:endParaRPr lang="ru-RU" sz="150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c>
                  <a:txBody>
                    <a:bodyPr/>
                    <a:lstStyle/>
                    <a:p>
                      <a:pPr>
                        <a:lnSpc>
                          <a:spcPct val="107000"/>
                        </a:lnSpc>
                        <a:spcAft>
                          <a:spcPts val="0"/>
                        </a:spcAft>
                      </a:pPr>
                      <a:r>
                        <a:rPr lang="ru-RU" sz="1500" dirty="0">
                          <a:effectLst/>
                        </a:rPr>
                        <a:t>0.221***</a:t>
                      </a:r>
                      <a:endParaRPr lang="ru-RU" sz="1500"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r>
              <a:tr h="105552">
                <a:tc>
                  <a:txBody>
                    <a:bodyPr/>
                    <a:lstStyle/>
                    <a:p>
                      <a:pPr>
                        <a:lnSpc>
                          <a:spcPct val="107000"/>
                        </a:lnSpc>
                        <a:spcAft>
                          <a:spcPts val="0"/>
                        </a:spcAft>
                      </a:pPr>
                      <a:r>
                        <a:rPr lang="ru-RU" sz="1500" dirty="0" smtClean="0">
                          <a:effectLst/>
                        </a:rPr>
                        <a:t>Образование</a:t>
                      </a:r>
                      <a:endParaRPr lang="ru-RU" sz="1500"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a:effectLst/>
                        </a:rPr>
                        <a:t>0.064</a:t>
                      </a:r>
                      <a:endParaRPr lang="ru-RU" sz="150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c>
                  <a:txBody>
                    <a:bodyPr/>
                    <a:lstStyle/>
                    <a:p>
                      <a:pPr>
                        <a:lnSpc>
                          <a:spcPct val="107000"/>
                        </a:lnSpc>
                        <a:spcAft>
                          <a:spcPts val="0"/>
                        </a:spcAft>
                      </a:pPr>
                      <a:r>
                        <a:rPr lang="ru-RU" sz="1500">
                          <a:effectLst/>
                        </a:rPr>
                        <a:t>0.008</a:t>
                      </a:r>
                      <a:endParaRPr lang="ru-RU" sz="150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c>
                  <a:txBody>
                    <a:bodyPr/>
                    <a:lstStyle/>
                    <a:p>
                      <a:pPr>
                        <a:lnSpc>
                          <a:spcPct val="107000"/>
                        </a:lnSpc>
                        <a:spcAft>
                          <a:spcPts val="0"/>
                        </a:spcAft>
                      </a:pPr>
                      <a:r>
                        <a:rPr lang="ru-RU" sz="1500" dirty="0">
                          <a:effectLst/>
                        </a:rPr>
                        <a:t>0.002   </a:t>
                      </a:r>
                      <a:endParaRPr lang="ru-RU" sz="1500"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r>
              <a:tr h="105552">
                <a:tc>
                  <a:txBody>
                    <a:bodyPr/>
                    <a:lstStyle/>
                    <a:p>
                      <a:pPr>
                        <a:lnSpc>
                          <a:spcPct val="107000"/>
                        </a:lnSpc>
                        <a:spcAft>
                          <a:spcPts val="0"/>
                        </a:spcAft>
                      </a:pPr>
                      <a:r>
                        <a:rPr lang="ru-RU" sz="1500" dirty="0" smtClean="0">
                          <a:effectLst/>
                        </a:rPr>
                        <a:t>Опыт работы в собственной фирме</a:t>
                      </a:r>
                      <a:endParaRPr lang="ru-RU" sz="1500"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a:effectLst/>
                        </a:rPr>
                        <a:t>0.015***</a:t>
                      </a:r>
                      <a:endParaRPr lang="ru-RU" sz="150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c>
                  <a:txBody>
                    <a:bodyPr/>
                    <a:lstStyle/>
                    <a:p>
                      <a:pPr>
                        <a:lnSpc>
                          <a:spcPct val="107000"/>
                        </a:lnSpc>
                        <a:spcAft>
                          <a:spcPts val="0"/>
                        </a:spcAft>
                      </a:pPr>
                      <a:r>
                        <a:rPr lang="ru-RU" sz="1500">
                          <a:effectLst/>
                        </a:rPr>
                        <a:t>0.011***</a:t>
                      </a:r>
                      <a:endParaRPr lang="ru-RU" sz="150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c>
                  <a:txBody>
                    <a:bodyPr/>
                    <a:lstStyle/>
                    <a:p>
                      <a:pPr>
                        <a:lnSpc>
                          <a:spcPct val="107000"/>
                        </a:lnSpc>
                        <a:spcAft>
                          <a:spcPts val="0"/>
                        </a:spcAft>
                      </a:pPr>
                      <a:r>
                        <a:rPr lang="ru-RU" sz="1500">
                          <a:effectLst/>
                        </a:rPr>
                        <a:t>0.011***</a:t>
                      </a:r>
                      <a:endParaRPr lang="ru-RU" sz="150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r>
              <a:tr h="105552">
                <a:tc>
                  <a:txBody>
                    <a:bodyPr/>
                    <a:lstStyle/>
                    <a:p>
                      <a:pPr>
                        <a:lnSpc>
                          <a:spcPct val="107000"/>
                        </a:lnSpc>
                        <a:spcAft>
                          <a:spcPts val="0"/>
                        </a:spcAft>
                      </a:pPr>
                      <a:r>
                        <a:rPr lang="ru-RU" sz="1500" dirty="0" smtClean="0">
                          <a:effectLst/>
                        </a:rPr>
                        <a:t>Команда (со-основатели)</a:t>
                      </a:r>
                      <a:endParaRPr lang="ru-RU" sz="1500"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a:effectLst/>
                        </a:rPr>
                        <a:t>0.024</a:t>
                      </a:r>
                      <a:endParaRPr lang="ru-RU" sz="150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c>
                  <a:txBody>
                    <a:bodyPr/>
                    <a:lstStyle/>
                    <a:p>
                      <a:pPr>
                        <a:lnSpc>
                          <a:spcPct val="107000"/>
                        </a:lnSpc>
                        <a:spcAft>
                          <a:spcPts val="0"/>
                        </a:spcAft>
                      </a:pPr>
                      <a:r>
                        <a:rPr lang="ru-RU" sz="1500">
                          <a:effectLst/>
                        </a:rPr>
                        <a:t>-0.002</a:t>
                      </a:r>
                      <a:endParaRPr lang="ru-RU" sz="150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c>
                  <a:txBody>
                    <a:bodyPr/>
                    <a:lstStyle/>
                    <a:p>
                      <a:pPr>
                        <a:lnSpc>
                          <a:spcPct val="107000"/>
                        </a:lnSpc>
                        <a:spcAft>
                          <a:spcPts val="0"/>
                        </a:spcAft>
                      </a:pPr>
                      <a:r>
                        <a:rPr lang="ru-RU" sz="1500" dirty="0">
                          <a:effectLst/>
                        </a:rPr>
                        <a:t>0.001   </a:t>
                      </a:r>
                      <a:endParaRPr lang="ru-RU" sz="1500"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r>
              <a:tr h="105552">
                <a:tc>
                  <a:txBody>
                    <a:bodyPr/>
                    <a:lstStyle/>
                    <a:p>
                      <a:pPr>
                        <a:lnSpc>
                          <a:spcPct val="107000"/>
                        </a:lnSpc>
                        <a:spcAft>
                          <a:spcPts val="0"/>
                        </a:spcAft>
                      </a:pPr>
                      <a:r>
                        <a:rPr lang="ru-RU" sz="1500" dirty="0" smtClean="0">
                          <a:effectLst/>
                        </a:rPr>
                        <a:t>Возраст фирмы</a:t>
                      </a:r>
                      <a:endParaRPr lang="ru-RU" sz="1500"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a:effectLst/>
                        </a:rPr>
                        <a:t>-0.009</a:t>
                      </a:r>
                      <a:endParaRPr lang="ru-RU" sz="150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c>
                  <a:txBody>
                    <a:bodyPr/>
                    <a:lstStyle/>
                    <a:p>
                      <a:pPr>
                        <a:lnSpc>
                          <a:spcPct val="107000"/>
                        </a:lnSpc>
                        <a:spcAft>
                          <a:spcPts val="0"/>
                        </a:spcAft>
                      </a:pPr>
                      <a:r>
                        <a:rPr lang="ru-RU" sz="1500">
                          <a:effectLst/>
                        </a:rPr>
                        <a:t>0.014*</a:t>
                      </a:r>
                      <a:endParaRPr lang="ru-RU" sz="150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c>
                  <a:txBody>
                    <a:bodyPr/>
                    <a:lstStyle/>
                    <a:p>
                      <a:pPr>
                        <a:lnSpc>
                          <a:spcPct val="107000"/>
                        </a:lnSpc>
                        <a:spcAft>
                          <a:spcPts val="0"/>
                        </a:spcAft>
                      </a:pPr>
                      <a:r>
                        <a:rPr lang="ru-RU" sz="1500" dirty="0">
                          <a:effectLst/>
                        </a:rPr>
                        <a:t>0.013   </a:t>
                      </a:r>
                      <a:endParaRPr lang="ru-RU" sz="1500"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r>
              <a:tr h="105552">
                <a:tc>
                  <a:txBody>
                    <a:bodyPr/>
                    <a:lstStyle/>
                    <a:p>
                      <a:pPr>
                        <a:lnSpc>
                          <a:spcPct val="107000"/>
                        </a:lnSpc>
                        <a:spcAft>
                          <a:spcPts val="0"/>
                        </a:spcAft>
                      </a:pPr>
                      <a:r>
                        <a:rPr lang="ru-RU" sz="1500" dirty="0" smtClean="0">
                          <a:effectLst/>
                        </a:rPr>
                        <a:t>Размер фирмы (количество</a:t>
                      </a:r>
                      <a:r>
                        <a:rPr lang="ru-RU" sz="1500" baseline="0" dirty="0" smtClean="0">
                          <a:effectLst/>
                        </a:rPr>
                        <a:t> сотрудников)</a:t>
                      </a:r>
                      <a:endParaRPr lang="ru-RU" sz="1500"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a:effectLst/>
                        </a:rPr>
                        <a:t>0.598***</a:t>
                      </a:r>
                      <a:endParaRPr lang="ru-RU" sz="150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c>
                  <a:txBody>
                    <a:bodyPr/>
                    <a:lstStyle/>
                    <a:p>
                      <a:pPr>
                        <a:lnSpc>
                          <a:spcPct val="107000"/>
                        </a:lnSpc>
                        <a:spcAft>
                          <a:spcPts val="0"/>
                        </a:spcAft>
                      </a:pPr>
                      <a:r>
                        <a:rPr lang="ru-RU" sz="1500">
                          <a:effectLst/>
                        </a:rPr>
                        <a:t>0.590***</a:t>
                      </a:r>
                      <a:endParaRPr lang="ru-RU" sz="150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c>
                  <a:txBody>
                    <a:bodyPr/>
                    <a:lstStyle/>
                    <a:p>
                      <a:pPr>
                        <a:lnSpc>
                          <a:spcPct val="107000"/>
                        </a:lnSpc>
                        <a:spcAft>
                          <a:spcPts val="0"/>
                        </a:spcAft>
                      </a:pPr>
                      <a:r>
                        <a:rPr lang="ru-RU" sz="1500" dirty="0">
                          <a:effectLst/>
                        </a:rPr>
                        <a:t>0.596***</a:t>
                      </a:r>
                      <a:endParaRPr lang="ru-RU" sz="1500"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r>
              <a:tr h="105552">
                <a:tc>
                  <a:txBody>
                    <a:bodyPr/>
                    <a:lstStyle/>
                    <a:p>
                      <a:pPr>
                        <a:lnSpc>
                          <a:spcPct val="107000"/>
                        </a:lnSpc>
                        <a:spcAft>
                          <a:spcPts val="0"/>
                        </a:spcAft>
                      </a:pPr>
                      <a:r>
                        <a:rPr lang="ru-RU" sz="1500" dirty="0" smtClean="0">
                          <a:solidFill>
                            <a:schemeClr val="tx1"/>
                          </a:solidFill>
                          <a:effectLst/>
                          <a:latin typeface="+mn-lt"/>
                          <a:ea typeface="+mn-ea"/>
                          <a:cs typeface="+mn-cs"/>
                        </a:rPr>
                        <a:t>Отрасль</a:t>
                      </a:r>
                      <a:r>
                        <a:rPr lang="ru-RU" sz="1500" baseline="0" dirty="0" smtClean="0">
                          <a:solidFill>
                            <a:schemeClr val="tx1"/>
                          </a:solidFill>
                          <a:effectLst/>
                          <a:latin typeface="+mn-lt"/>
                          <a:ea typeface="+mn-ea"/>
                          <a:cs typeface="+mn-cs"/>
                        </a:rPr>
                        <a:t> (набор бинарных переменных)</a:t>
                      </a:r>
                      <a:endParaRPr lang="ru-RU" sz="1500"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dirty="0" smtClean="0">
                          <a:effectLst/>
                        </a:rPr>
                        <a:t>Включены</a:t>
                      </a:r>
                      <a:endParaRPr lang="ru-RU" sz="1500"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dirty="0" smtClean="0">
                          <a:effectLst/>
                        </a:rPr>
                        <a:t>Включены</a:t>
                      </a:r>
                      <a:endParaRPr lang="ru-RU" sz="1500"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dirty="0" smtClean="0">
                          <a:effectLst/>
                        </a:rPr>
                        <a:t>Включены</a:t>
                      </a:r>
                      <a:endParaRPr lang="ru-RU" sz="1500"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r>
              <a:tr h="105552">
                <a:tc gridSpan="4">
                  <a:txBody>
                    <a:bodyPr/>
                    <a:lstStyle/>
                    <a:p>
                      <a:pPr>
                        <a:lnSpc>
                          <a:spcPct val="107000"/>
                        </a:lnSpc>
                        <a:spcAft>
                          <a:spcPts val="0"/>
                        </a:spcAft>
                      </a:pPr>
                      <a:r>
                        <a:rPr lang="ru-RU" sz="1500" b="1" dirty="0" smtClean="0">
                          <a:effectLst/>
                        </a:rPr>
                        <a:t>Основные эффекты</a:t>
                      </a:r>
                      <a:endParaRPr lang="ru-RU" sz="1500" b="1"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hMerge="1">
                  <a:txBody>
                    <a:bodyPr/>
                    <a:lstStyle/>
                    <a:p>
                      <a:endParaRPr lang="ru-RU"/>
                    </a:p>
                  </a:txBody>
                  <a:tcPr/>
                </a:tc>
                <a:tc hMerge="1">
                  <a:txBody>
                    <a:bodyPr/>
                    <a:lstStyle/>
                    <a:p>
                      <a:endParaRPr lang="ru-RU"/>
                    </a:p>
                  </a:txBody>
                  <a:tcPr/>
                </a:tc>
                <a:tc hMerge="1">
                  <a:txBody>
                    <a:bodyPr/>
                    <a:lstStyle/>
                    <a:p>
                      <a:endParaRPr lang="ru-RU"/>
                    </a:p>
                  </a:txBody>
                  <a:tcPr/>
                </a:tc>
              </a:tr>
              <a:tr h="105552">
                <a:tc>
                  <a:txBody>
                    <a:bodyPr/>
                    <a:lstStyle/>
                    <a:p>
                      <a:pPr>
                        <a:lnSpc>
                          <a:spcPct val="107000"/>
                        </a:lnSpc>
                        <a:spcAft>
                          <a:spcPts val="0"/>
                        </a:spcAft>
                      </a:pPr>
                      <a:r>
                        <a:rPr lang="ru-RU" sz="1500" b="1" dirty="0" err="1" smtClean="0">
                          <a:solidFill>
                            <a:srgbClr val="990000"/>
                          </a:solidFill>
                          <a:effectLst/>
                        </a:rPr>
                        <a:t>Каузация</a:t>
                      </a:r>
                      <a:endParaRPr lang="ru-RU" sz="1500" b="1"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b="1">
                          <a:solidFill>
                            <a:srgbClr val="990000"/>
                          </a:solidFill>
                          <a:effectLst/>
                        </a:rPr>
                        <a:t> </a:t>
                      </a:r>
                      <a:endParaRPr lang="ru-RU" sz="1500" b="1">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b="1">
                          <a:solidFill>
                            <a:srgbClr val="990000"/>
                          </a:solidFill>
                          <a:effectLst/>
                        </a:rPr>
                        <a:t>0.244***</a:t>
                      </a:r>
                      <a:endParaRPr lang="ru-RU" sz="1500" b="1">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tc>
                <a:tc>
                  <a:txBody>
                    <a:bodyPr/>
                    <a:lstStyle/>
                    <a:p>
                      <a:pPr>
                        <a:lnSpc>
                          <a:spcPct val="107000"/>
                        </a:lnSpc>
                        <a:spcAft>
                          <a:spcPts val="0"/>
                        </a:spcAft>
                      </a:pPr>
                      <a:r>
                        <a:rPr lang="ru-RU" sz="1500" b="1" dirty="0">
                          <a:solidFill>
                            <a:srgbClr val="990000"/>
                          </a:solidFill>
                          <a:effectLst/>
                        </a:rPr>
                        <a:t>0.261***</a:t>
                      </a:r>
                      <a:endParaRPr lang="ru-RU" sz="1500" b="1"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tc>
              </a:tr>
              <a:tr h="105552">
                <a:tc>
                  <a:txBody>
                    <a:bodyPr/>
                    <a:lstStyle/>
                    <a:p>
                      <a:pPr>
                        <a:lnSpc>
                          <a:spcPct val="107000"/>
                        </a:lnSpc>
                        <a:spcAft>
                          <a:spcPts val="0"/>
                        </a:spcAft>
                      </a:pPr>
                      <a:r>
                        <a:rPr lang="ru-RU" sz="1500" b="1" dirty="0" err="1" smtClean="0">
                          <a:solidFill>
                            <a:srgbClr val="990000"/>
                          </a:solidFill>
                          <a:effectLst/>
                        </a:rPr>
                        <a:t>Эффектуация</a:t>
                      </a:r>
                      <a:endParaRPr lang="ru-RU" sz="1500" b="1"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b="1">
                          <a:solidFill>
                            <a:srgbClr val="990000"/>
                          </a:solidFill>
                          <a:effectLst/>
                        </a:rPr>
                        <a:t> </a:t>
                      </a:r>
                      <a:endParaRPr lang="ru-RU" sz="1500" b="1">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b="1">
                          <a:solidFill>
                            <a:srgbClr val="990000"/>
                          </a:solidFill>
                          <a:effectLst/>
                        </a:rPr>
                        <a:t>0.142***</a:t>
                      </a:r>
                      <a:endParaRPr lang="ru-RU" sz="1500" b="1">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tc>
                <a:tc>
                  <a:txBody>
                    <a:bodyPr/>
                    <a:lstStyle/>
                    <a:p>
                      <a:pPr>
                        <a:lnSpc>
                          <a:spcPct val="107000"/>
                        </a:lnSpc>
                        <a:spcAft>
                          <a:spcPts val="0"/>
                        </a:spcAft>
                      </a:pPr>
                      <a:r>
                        <a:rPr lang="ru-RU" sz="1500" b="1" dirty="0">
                          <a:solidFill>
                            <a:srgbClr val="990000"/>
                          </a:solidFill>
                          <a:effectLst/>
                        </a:rPr>
                        <a:t>0.122***</a:t>
                      </a:r>
                      <a:endParaRPr lang="ru-RU" sz="1500" b="1"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tc>
              </a:tr>
              <a:tr h="105552">
                <a:tc>
                  <a:txBody>
                    <a:bodyPr/>
                    <a:lstStyle/>
                    <a:p>
                      <a:pPr>
                        <a:lnSpc>
                          <a:spcPct val="107000"/>
                        </a:lnSpc>
                        <a:spcAft>
                          <a:spcPts val="0"/>
                        </a:spcAft>
                      </a:pPr>
                      <a:r>
                        <a:rPr lang="ru-RU" sz="1500" dirty="0" smtClean="0">
                          <a:effectLst/>
                        </a:rPr>
                        <a:t>Уровень развития финансовых рынков (</a:t>
                      </a:r>
                      <a:r>
                        <a:rPr lang="en-US" sz="1500" dirty="0" smtClean="0">
                          <a:effectLst/>
                        </a:rPr>
                        <a:t>FMD</a:t>
                      </a:r>
                      <a:r>
                        <a:rPr lang="ru-RU" sz="1500" dirty="0" smtClean="0">
                          <a:effectLst/>
                        </a:rPr>
                        <a:t>)</a:t>
                      </a:r>
                      <a:endParaRPr lang="ru-RU" sz="1500"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endParaRPr lang="ru-RU" sz="1500">
                        <a:solidFill>
                          <a:srgbClr val="990000"/>
                        </a:solidFill>
                        <a:effectLst/>
                        <a:latin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a:effectLst/>
                        </a:rPr>
                        <a:t>0.016</a:t>
                      </a:r>
                      <a:endParaRPr lang="ru-RU" sz="150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tc>
                <a:tc>
                  <a:txBody>
                    <a:bodyPr/>
                    <a:lstStyle/>
                    <a:p>
                      <a:pPr>
                        <a:lnSpc>
                          <a:spcPct val="107000"/>
                        </a:lnSpc>
                        <a:spcAft>
                          <a:spcPts val="0"/>
                        </a:spcAft>
                      </a:pPr>
                      <a:r>
                        <a:rPr lang="ru-RU" sz="1500">
                          <a:effectLst/>
                        </a:rPr>
                        <a:t>-0.234   </a:t>
                      </a:r>
                      <a:endParaRPr lang="ru-RU" sz="150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tc>
              </a:tr>
              <a:tr h="105552">
                <a:tc>
                  <a:txBody>
                    <a:bodyPr/>
                    <a:lstStyle/>
                    <a:p>
                      <a:pPr>
                        <a:lnSpc>
                          <a:spcPct val="107000"/>
                        </a:lnSpc>
                        <a:spcAft>
                          <a:spcPts val="0"/>
                        </a:spcAft>
                      </a:pPr>
                      <a:r>
                        <a:rPr lang="ru-RU" sz="1500" dirty="0" smtClean="0">
                          <a:effectLst/>
                        </a:rPr>
                        <a:t>Правовая и политическая среда (</a:t>
                      </a:r>
                      <a:r>
                        <a:rPr lang="en-US" sz="1500" dirty="0" smtClean="0">
                          <a:effectLst/>
                        </a:rPr>
                        <a:t>LPE</a:t>
                      </a:r>
                      <a:r>
                        <a:rPr lang="ru-RU" sz="1500" dirty="0" smtClean="0">
                          <a:effectLst/>
                        </a:rPr>
                        <a:t>)</a:t>
                      </a:r>
                      <a:endParaRPr lang="ru-RU" sz="1500"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endParaRPr lang="ru-RU" sz="1500">
                        <a:solidFill>
                          <a:srgbClr val="990000"/>
                        </a:solidFill>
                        <a:effectLst/>
                        <a:latin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a:effectLst/>
                        </a:rPr>
                        <a:t>-0.095**</a:t>
                      </a:r>
                      <a:endParaRPr lang="ru-RU" sz="150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tc>
                <a:tc>
                  <a:txBody>
                    <a:bodyPr/>
                    <a:lstStyle/>
                    <a:p>
                      <a:pPr>
                        <a:lnSpc>
                          <a:spcPct val="107000"/>
                        </a:lnSpc>
                        <a:spcAft>
                          <a:spcPts val="0"/>
                        </a:spcAft>
                      </a:pPr>
                      <a:r>
                        <a:rPr lang="ru-RU" sz="1500">
                          <a:effectLst/>
                        </a:rPr>
                        <a:t>0.286** </a:t>
                      </a:r>
                      <a:endParaRPr lang="ru-RU" sz="150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tc>
              </a:tr>
              <a:tr h="105552">
                <a:tc>
                  <a:txBody>
                    <a:bodyPr/>
                    <a:lstStyle/>
                    <a:p>
                      <a:pPr>
                        <a:lnSpc>
                          <a:spcPct val="107000"/>
                        </a:lnSpc>
                        <a:spcAft>
                          <a:spcPts val="0"/>
                        </a:spcAft>
                      </a:pPr>
                      <a:r>
                        <a:rPr lang="ru-RU" sz="1500" dirty="0" smtClean="0">
                          <a:effectLst/>
                        </a:rPr>
                        <a:t>Легкость ведения бизнеса (</a:t>
                      </a:r>
                      <a:r>
                        <a:rPr lang="en-US" sz="1500" dirty="0" smtClean="0">
                          <a:effectLst/>
                        </a:rPr>
                        <a:t>EDB</a:t>
                      </a:r>
                      <a:r>
                        <a:rPr lang="ru-RU" sz="1500" dirty="0" smtClean="0">
                          <a:effectLst/>
                        </a:rPr>
                        <a:t>)</a:t>
                      </a:r>
                      <a:endParaRPr lang="ru-RU" sz="1500"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endParaRPr lang="ru-RU" sz="1500">
                        <a:solidFill>
                          <a:srgbClr val="990000"/>
                        </a:solidFill>
                        <a:effectLst/>
                        <a:latin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a:effectLst/>
                        </a:rPr>
                        <a:t>-0.000</a:t>
                      </a:r>
                      <a:endParaRPr lang="ru-RU" sz="150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tc>
                <a:tc>
                  <a:txBody>
                    <a:bodyPr/>
                    <a:lstStyle/>
                    <a:p>
                      <a:pPr>
                        <a:lnSpc>
                          <a:spcPct val="107000"/>
                        </a:lnSpc>
                        <a:spcAft>
                          <a:spcPts val="0"/>
                        </a:spcAft>
                      </a:pPr>
                      <a:r>
                        <a:rPr lang="ru-RU" sz="1500">
                          <a:effectLst/>
                        </a:rPr>
                        <a:t>-0.002   </a:t>
                      </a:r>
                      <a:endParaRPr lang="ru-RU" sz="150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tc>
              </a:tr>
              <a:tr h="105552">
                <a:tc gridSpan="4">
                  <a:txBody>
                    <a:bodyPr/>
                    <a:lstStyle/>
                    <a:p>
                      <a:pPr>
                        <a:lnSpc>
                          <a:spcPct val="107000"/>
                        </a:lnSpc>
                        <a:spcAft>
                          <a:spcPts val="0"/>
                        </a:spcAft>
                      </a:pPr>
                      <a:r>
                        <a:rPr lang="ru-RU" sz="1500" b="1" dirty="0" smtClean="0">
                          <a:effectLst/>
                        </a:rPr>
                        <a:t>Модераторы</a:t>
                      </a:r>
                      <a:endParaRPr lang="ru-RU" sz="1500" b="1"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hMerge="1">
                  <a:txBody>
                    <a:bodyPr/>
                    <a:lstStyle/>
                    <a:p>
                      <a:endParaRPr lang="ru-RU"/>
                    </a:p>
                  </a:txBody>
                  <a:tcPr/>
                </a:tc>
                <a:tc hMerge="1">
                  <a:txBody>
                    <a:bodyPr/>
                    <a:lstStyle/>
                    <a:p>
                      <a:endParaRPr lang="ru-RU"/>
                    </a:p>
                  </a:txBody>
                  <a:tcPr/>
                </a:tc>
                <a:tc hMerge="1">
                  <a:txBody>
                    <a:bodyPr/>
                    <a:lstStyle/>
                    <a:p>
                      <a:endParaRPr lang="ru-RU"/>
                    </a:p>
                  </a:txBody>
                  <a:tcPr/>
                </a:tc>
              </a:tr>
              <a:tr h="105552">
                <a:tc>
                  <a:txBody>
                    <a:bodyPr/>
                    <a:lstStyle/>
                    <a:p>
                      <a:pPr>
                        <a:lnSpc>
                          <a:spcPct val="107000"/>
                        </a:lnSpc>
                        <a:spcAft>
                          <a:spcPts val="0"/>
                        </a:spcAft>
                      </a:pPr>
                      <a:r>
                        <a:rPr lang="ru-RU" sz="1500" b="1" dirty="0" err="1" smtClean="0">
                          <a:solidFill>
                            <a:srgbClr val="990000"/>
                          </a:solidFill>
                          <a:effectLst/>
                        </a:rPr>
                        <a:t>Каузация</a:t>
                      </a:r>
                      <a:r>
                        <a:rPr lang="en-US" sz="1500" b="1" dirty="0" smtClean="0">
                          <a:solidFill>
                            <a:srgbClr val="990000"/>
                          </a:solidFill>
                          <a:effectLst/>
                        </a:rPr>
                        <a:t>_</a:t>
                      </a:r>
                      <a:r>
                        <a:rPr lang="en-US" sz="1500" b="1" dirty="0" err="1" smtClean="0">
                          <a:solidFill>
                            <a:srgbClr val="990000"/>
                          </a:solidFill>
                          <a:effectLst/>
                        </a:rPr>
                        <a:t>x_FMD</a:t>
                      </a:r>
                      <a:endParaRPr lang="ru-RU" sz="1500" b="1"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endParaRPr lang="ru-RU" sz="1500" b="1">
                        <a:solidFill>
                          <a:srgbClr val="990000"/>
                        </a:solidFill>
                        <a:effectLst/>
                        <a:latin typeface="Calibri" panose="020F0502020204030204" pitchFamily="34" charset="0"/>
                        <a:cs typeface="Times New Roman" panose="02020603050405020304" pitchFamily="18" charset="0"/>
                      </a:endParaRPr>
                    </a:p>
                  </a:txBody>
                  <a:tcPr marL="31948" marR="31948" marT="0" marB="0" anchor="ctr"/>
                </a:tc>
                <a:tc>
                  <a:txBody>
                    <a:bodyPr/>
                    <a:lstStyle/>
                    <a:p>
                      <a:endParaRPr lang="ru-RU" sz="1500" b="1">
                        <a:solidFill>
                          <a:srgbClr val="990000"/>
                        </a:solidFill>
                        <a:effectLst/>
                        <a:latin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b="1" dirty="0">
                          <a:solidFill>
                            <a:srgbClr val="990000"/>
                          </a:solidFill>
                          <a:effectLst/>
                        </a:rPr>
                        <a:t>0.078** </a:t>
                      </a:r>
                      <a:endParaRPr lang="ru-RU" sz="1500" b="1"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r>
              <a:tr h="105552">
                <a:tc>
                  <a:txBody>
                    <a:bodyPr/>
                    <a:lstStyle/>
                    <a:p>
                      <a:pPr>
                        <a:lnSpc>
                          <a:spcPct val="107000"/>
                        </a:lnSpc>
                        <a:spcAft>
                          <a:spcPts val="0"/>
                        </a:spcAft>
                      </a:pPr>
                      <a:r>
                        <a:rPr lang="ru-RU" sz="1500" b="1" dirty="0" err="1" smtClean="0">
                          <a:solidFill>
                            <a:srgbClr val="990000"/>
                          </a:solidFill>
                          <a:effectLst/>
                        </a:rPr>
                        <a:t>Каузация</a:t>
                      </a:r>
                      <a:r>
                        <a:rPr lang="en-US" sz="1500" b="1" dirty="0" smtClean="0">
                          <a:solidFill>
                            <a:srgbClr val="990000"/>
                          </a:solidFill>
                          <a:effectLst/>
                        </a:rPr>
                        <a:t>_</a:t>
                      </a:r>
                      <a:r>
                        <a:rPr lang="en-US" sz="1500" b="1" dirty="0" err="1" smtClean="0">
                          <a:solidFill>
                            <a:srgbClr val="990000"/>
                          </a:solidFill>
                          <a:effectLst/>
                        </a:rPr>
                        <a:t>x_LPE</a:t>
                      </a:r>
                      <a:endParaRPr lang="ru-RU" sz="1500" b="1"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endParaRPr lang="ru-RU" sz="1500" b="1">
                        <a:solidFill>
                          <a:srgbClr val="990000"/>
                        </a:solidFill>
                        <a:effectLst/>
                        <a:latin typeface="Calibri" panose="020F0502020204030204" pitchFamily="34" charset="0"/>
                        <a:cs typeface="Times New Roman" panose="02020603050405020304" pitchFamily="18" charset="0"/>
                      </a:endParaRPr>
                    </a:p>
                  </a:txBody>
                  <a:tcPr marL="31948" marR="31948" marT="0" marB="0" anchor="ctr"/>
                </a:tc>
                <a:tc>
                  <a:txBody>
                    <a:bodyPr/>
                    <a:lstStyle/>
                    <a:p>
                      <a:endParaRPr lang="ru-RU" sz="1500" b="1">
                        <a:solidFill>
                          <a:srgbClr val="990000"/>
                        </a:solidFill>
                        <a:effectLst/>
                        <a:latin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b="1" dirty="0">
                          <a:solidFill>
                            <a:srgbClr val="990000"/>
                          </a:solidFill>
                          <a:effectLst/>
                        </a:rPr>
                        <a:t>-0.068***</a:t>
                      </a:r>
                      <a:endParaRPr lang="ru-RU" sz="1500" b="1"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r>
              <a:tr h="105552">
                <a:tc>
                  <a:txBody>
                    <a:bodyPr/>
                    <a:lstStyle/>
                    <a:p>
                      <a:pPr>
                        <a:lnSpc>
                          <a:spcPct val="107000"/>
                        </a:lnSpc>
                        <a:spcAft>
                          <a:spcPts val="0"/>
                        </a:spcAft>
                      </a:pPr>
                      <a:r>
                        <a:rPr lang="ru-RU" sz="1500" b="1" dirty="0" err="1" smtClean="0">
                          <a:solidFill>
                            <a:srgbClr val="990000"/>
                          </a:solidFill>
                          <a:effectLst/>
                        </a:rPr>
                        <a:t>Каузация</a:t>
                      </a:r>
                      <a:r>
                        <a:rPr lang="en-US" sz="1500" b="1" dirty="0" smtClean="0">
                          <a:solidFill>
                            <a:srgbClr val="990000"/>
                          </a:solidFill>
                          <a:effectLst/>
                        </a:rPr>
                        <a:t>_</a:t>
                      </a:r>
                      <a:r>
                        <a:rPr lang="en-US" sz="1500" b="1" dirty="0" err="1" smtClean="0">
                          <a:solidFill>
                            <a:srgbClr val="990000"/>
                          </a:solidFill>
                          <a:effectLst/>
                        </a:rPr>
                        <a:t>x_EDB</a:t>
                      </a:r>
                      <a:endParaRPr lang="ru-RU" sz="1500" b="1"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endParaRPr lang="ru-RU" sz="1500" b="1">
                        <a:solidFill>
                          <a:srgbClr val="990000"/>
                        </a:solidFill>
                        <a:effectLst/>
                        <a:latin typeface="Calibri" panose="020F0502020204030204" pitchFamily="34" charset="0"/>
                        <a:cs typeface="Times New Roman" panose="02020603050405020304" pitchFamily="18" charset="0"/>
                      </a:endParaRPr>
                    </a:p>
                  </a:txBody>
                  <a:tcPr marL="31948" marR="31948" marT="0" marB="0" anchor="ctr"/>
                </a:tc>
                <a:tc>
                  <a:txBody>
                    <a:bodyPr/>
                    <a:lstStyle/>
                    <a:p>
                      <a:endParaRPr lang="ru-RU" sz="1500" b="1">
                        <a:solidFill>
                          <a:srgbClr val="990000"/>
                        </a:solidFill>
                        <a:effectLst/>
                        <a:latin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b="1" dirty="0">
                          <a:solidFill>
                            <a:srgbClr val="990000"/>
                          </a:solidFill>
                          <a:effectLst/>
                        </a:rPr>
                        <a:t>0.002***</a:t>
                      </a:r>
                      <a:endParaRPr lang="ru-RU" sz="1500" b="1"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r>
              <a:tr h="105552">
                <a:tc>
                  <a:txBody>
                    <a:bodyPr/>
                    <a:lstStyle/>
                    <a:p>
                      <a:pPr>
                        <a:lnSpc>
                          <a:spcPct val="107000"/>
                        </a:lnSpc>
                        <a:spcAft>
                          <a:spcPts val="0"/>
                        </a:spcAft>
                      </a:pPr>
                      <a:r>
                        <a:rPr lang="ru-RU" sz="1500" dirty="0" err="1" smtClean="0">
                          <a:effectLst/>
                        </a:rPr>
                        <a:t>Эффектуация</a:t>
                      </a:r>
                      <a:r>
                        <a:rPr lang="en-US" sz="1500" dirty="0" smtClean="0">
                          <a:effectLst/>
                        </a:rPr>
                        <a:t>_</a:t>
                      </a:r>
                      <a:r>
                        <a:rPr lang="en-US" sz="1500" dirty="0" err="1" smtClean="0">
                          <a:effectLst/>
                        </a:rPr>
                        <a:t>x_FMD</a:t>
                      </a:r>
                      <a:endParaRPr lang="ru-RU" sz="1500"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a:effectLst/>
                        </a:rPr>
                        <a:t> </a:t>
                      </a:r>
                      <a:endParaRPr lang="ru-RU" sz="150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a:effectLst/>
                        </a:rPr>
                        <a:t> </a:t>
                      </a:r>
                      <a:endParaRPr lang="ru-RU" sz="150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a:effectLst/>
                        </a:rPr>
                        <a:t>-0.029   </a:t>
                      </a:r>
                      <a:endParaRPr lang="ru-RU" sz="150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r>
              <a:tr h="105552">
                <a:tc>
                  <a:txBody>
                    <a:bodyPr/>
                    <a:lstStyle/>
                    <a:p>
                      <a:pPr>
                        <a:lnSpc>
                          <a:spcPct val="107000"/>
                        </a:lnSpc>
                        <a:spcAft>
                          <a:spcPts val="0"/>
                        </a:spcAft>
                      </a:pPr>
                      <a:r>
                        <a:rPr lang="ru-RU" sz="1500" dirty="0" err="1" smtClean="0">
                          <a:effectLst/>
                        </a:rPr>
                        <a:t>Эффектуация</a:t>
                      </a:r>
                      <a:r>
                        <a:rPr lang="en-US" sz="1500" dirty="0" smtClean="0">
                          <a:effectLst/>
                        </a:rPr>
                        <a:t>_</a:t>
                      </a:r>
                      <a:r>
                        <a:rPr lang="en-US" sz="1500" dirty="0" err="1" smtClean="0">
                          <a:effectLst/>
                        </a:rPr>
                        <a:t>x_LPE</a:t>
                      </a:r>
                      <a:endParaRPr lang="ru-RU" sz="1500"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a:effectLst/>
                        </a:rPr>
                        <a:t> </a:t>
                      </a:r>
                      <a:endParaRPr lang="ru-RU" sz="150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a:effectLst/>
                        </a:rPr>
                        <a:t> </a:t>
                      </a:r>
                      <a:endParaRPr lang="ru-RU" sz="150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a:effectLst/>
                        </a:rPr>
                        <a:t>-0.006   </a:t>
                      </a:r>
                      <a:endParaRPr lang="ru-RU" sz="150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r>
              <a:tr h="105552">
                <a:tc>
                  <a:txBody>
                    <a:bodyPr/>
                    <a:lstStyle/>
                    <a:p>
                      <a:pPr>
                        <a:lnSpc>
                          <a:spcPct val="107000"/>
                        </a:lnSpc>
                        <a:spcAft>
                          <a:spcPts val="0"/>
                        </a:spcAft>
                      </a:pPr>
                      <a:r>
                        <a:rPr lang="ru-RU" sz="1500" b="1" dirty="0" err="1" smtClean="0">
                          <a:solidFill>
                            <a:srgbClr val="990000"/>
                          </a:solidFill>
                          <a:effectLst/>
                        </a:rPr>
                        <a:t>Эффектуация</a:t>
                      </a:r>
                      <a:r>
                        <a:rPr lang="en-US" sz="1500" b="1" dirty="0" smtClean="0">
                          <a:solidFill>
                            <a:srgbClr val="990000"/>
                          </a:solidFill>
                          <a:effectLst/>
                        </a:rPr>
                        <a:t>_</a:t>
                      </a:r>
                      <a:r>
                        <a:rPr lang="en-US" sz="1500" b="1" dirty="0" err="1" smtClean="0">
                          <a:solidFill>
                            <a:srgbClr val="990000"/>
                          </a:solidFill>
                          <a:effectLst/>
                        </a:rPr>
                        <a:t>x_EDB</a:t>
                      </a:r>
                      <a:endParaRPr lang="ru-RU" sz="1500" b="1"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b="1">
                          <a:solidFill>
                            <a:srgbClr val="990000"/>
                          </a:solidFill>
                          <a:effectLst/>
                        </a:rPr>
                        <a:t> </a:t>
                      </a:r>
                      <a:endParaRPr lang="ru-RU" sz="1500" b="1">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b="1">
                          <a:solidFill>
                            <a:srgbClr val="990000"/>
                          </a:solidFill>
                          <a:effectLst/>
                        </a:rPr>
                        <a:t> </a:t>
                      </a:r>
                      <a:endParaRPr lang="ru-RU" sz="1500" b="1">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b="1" dirty="0">
                          <a:solidFill>
                            <a:srgbClr val="990000"/>
                          </a:solidFill>
                          <a:effectLst/>
                        </a:rPr>
                        <a:t>-0.002** </a:t>
                      </a:r>
                      <a:endParaRPr lang="ru-RU" sz="1500" b="1"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r>
              <a:tr h="105552">
                <a:tc>
                  <a:txBody>
                    <a:bodyPr/>
                    <a:lstStyle/>
                    <a:p>
                      <a:pPr>
                        <a:lnSpc>
                          <a:spcPct val="107000"/>
                        </a:lnSpc>
                        <a:spcAft>
                          <a:spcPts val="0"/>
                        </a:spcAft>
                      </a:pPr>
                      <a:r>
                        <a:rPr lang="ru-RU" sz="1500" dirty="0" smtClean="0">
                          <a:effectLst/>
                        </a:rPr>
                        <a:t>Константа</a:t>
                      </a:r>
                      <a:endParaRPr lang="ru-RU" sz="1500"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ctr"/>
                </a:tc>
                <a:tc>
                  <a:txBody>
                    <a:bodyPr/>
                    <a:lstStyle/>
                    <a:p>
                      <a:pPr>
                        <a:lnSpc>
                          <a:spcPct val="107000"/>
                        </a:lnSpc>
                        <a:spcAft>
                          <a:spcPts val="0"/>
                        </a:spcAft>
                      </a:pPr>
                      <a:r>
                        <a:rPr lang="ru-RU" sz="1500">
                          <a:effectLst/>
                        </a:rPr>
                        <a:t>4.106***</a:t>
                      </a:r>
                      <a:endParaRPr lang="ru-RU" sz="150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c>
                  <a:txBody>
                    <a:bodyPr/>
                    <a:lstStyle/>
                    <a:p>
                      <a:pPr>
                        <a:lnSpc>
                          <a:spcPct val="107000"/>
                        </a:lnSpc>
                        <a:spcAft>
                          <a:spcPts val="0"/>
                        </a:spcAft>
                      </a:pPr>
                      <a:r>
                        <a:rPr lang="ru-RU" sz="1500">
                          <a:effectLst/>
                        </a:rPr>
                        <a:t>2.318***</a:t>
                      </a:r>
                      <a:endParaRPr lang="ru-RU" sz="150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c>
                  <a:txBody>
                    <a:bodyPr/>
                    <a:lstStyle/>
                    <a:p>
                      <a:pPr>
                        <a:lnSpc>
                          <a:spcPct val="107000"/>
                        </a:lnSpc>
                        <a:spcAft>
                          <a:spcPts val="0"/>
                        </a:spcAft>
                      </a:pPr>
                      <a:r>
                        <a:rPr lang="ru-RU" sz="1500" dirty="0">
                          <a:effectLst/>
                        </a:rPr>
                        <a:t>2.336***</a:t>
                      </a:r>
                      <a:endParaRPr lang="ru-RU" sz="1500" dirty="0">
                        <a:solidFill>
                          <a:srgbClr val="99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948" marR="31948" marT="0" marB="0" anchor="b"/>
                </a:tc>
              </a:tr>
            </a:tbl>
          </a:graphicData>
        </a:graphic>
      </p:graphicFrame>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13917</TotalTime>
  <Words>7144</Words>
  <Application>Microsoft Office PowerPoint</Application>
  <PresentationFormat>Экран (4:3)</PresentationFormat>
  <Paragraphs>291</Paragraphs>
  <Slides>14</Slides>
  <Notes>14</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14</vt:i4>
      </vt:variant>
    </vt:vector>
  </HeadingPairs>
  <TitlesOfParts>
    <vt:vector size="20" baseType="lpstr">
      <vt:lpstr>Arial</vt:lpstr>
      <vt:lpstr>Calibri</vt:lpstr>
      <vt:lpstr>Cambria Math</vt:lpstr>
      <vt:lpstr>Times New Roman</vt:lpstr>
      <vt:lpstr>Wingdings</vt:lpstr>
      <vt:lpstr>Default Design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Artur</dc:creator>
  <cp:lastModifiedBy>Anastasiia Laskovaia</cp:lastModifiedBy>
  <cp:revision>836</cp:revision>
  <cp:lastPrinted>2016-10-05T17:35:50Z</cp:lastPrinted>
  <dcterms:created xsi:type="dcterms:W3CDTF">2007-09-21T08:51:38Z</dcterms:created>
  <dcterms:modified xsi:type="dcterms:W3CDTF">2016-11-23T18:48:07Z</dcterms:modified>
</cp:coreProperties>
</file>