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diagrams/quickStyle1.xml" ContentType="application/vnd.openxmlformats-officedocument.drawingml.diagramStyl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tiff" ContentType="image/tif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layout2.xml" ContentType="application/vnd.openxmlformats-officedocument.drawingml.diagramLayout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8"/>
  </p:notesMasterIdLst>
  <p:handoutMasterIdLst>
    <p:handoutMasterId r:id="rId49"/>
  </p:handoutMasterIdLst>
  <p:sldIdLst>
    <p:sldId id="361" r:id="rId2"/>
    <p:sldId id="434" r:id="rId3"/>
    <p:sldId id="362" r:id="rId4"/>
    <p:sldId id="369" r:id="rId5"/>
    <p:sldId id="416" r:id="rId6"/>
    <p:sldId id="415" r:id="rId7"/>
    <p:sldId id="419" r:id="rId8"/>
    <p:sldId id="420" r:id="rId9"/>
    <p:sldId id="370" r:id="rId10"/>
    <p:sldId id="371" r:id="rId11"/>
    <p:sldId id="372" r:id="rId12"/>
    <p:sldId id="383" r:id="rId13"/>
    <p:sldId id="412" r:id="rId14"/>
    <p:sldId id="413" r:id="rId15"/>
    <p:sldId id="421" r:id="rId16"/>
    <p:sldId id="439" r:id="rId17"/>
    <p:sldId id="444" r:id="rId18"/>
    <p:sldId id="437" r:id="rId19"/>
    <p:sldId id="438" r:id="rId20"/>
    <p:sldId id="428" r:id="rId21"/>
    <p:sldId id="422" r:id="rId22"/>
    <p:sldId id="432" r:id="rId23"/>
    <p:sldId id="386" r:id="rId24"/>
    <p:sldId id="385" r:id="rId25"/>
    <p:sldId id="388" r:id="rId26"/>
    <p:sldId id="399" r:id="rId27"/>
    <p:sldId id="440" r:id="rId28"/>
    <p:sldId id="394" r:id="rId29"/>
    <p:sldId id="396" r:id="rId30"/>
    <p:sldId id="435" r:id="rId31"/>
    <p:sldId id="436" r:id="rId32"/>
    <p:sldId id="397" r:id="rId33"/>
    <p:sldId id="281" r:id="rId34"/>
    <p:sldId id="425" r:id="rId35"/>
    <p:sldId id="311" r:id="rId36"/>
    <p:sldId id="441" r:id="rId37"/>
    <p:sldId id="442" r:id="rId38"/>
    <p:sldId id="402" r:id="rId39"/>
    <p:sldId id="403" r:id="rId40"/>
    <p:sldId id="323" r:id="rId41"/>
    <p:sldId id="443" r:id="rId42"/>
    <p:sldId id="414" r:id="rId43"/>
    <p:sldId id="408" r:id="rId44"/>
    <p:sldId id="410" r:id="rId45"/>
    <p:sldId id="350" r:id="rId46"/>
    <p:sldId id="433" r:id="rId47"/>
  </p:sldIdLst>
  <p:sldSz cx="9144000" cy="6858000" type="screen4x3"/>
  <p:notesSz cx="10223500" cy="7099300"/>
  <p:custDataLst>
    <p:tags r:id="rId50"/>
  </p:custData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CC66FF"/>
    <a:srgbClr val="F913E9"/>
    <a:srgbClr val="FF66FF"/>
    <a:srgbClr val="FF99FF"/>
    <a:srgbClr val="00B050"/>
    <a:srgbClr val="FFCC66"/>
    <a:srgbClr val="CCCC00"/>
    <a:srgbClr val="FFFF00"/>
    <a:srgbClr val="FFCC99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67" autoAdjust="0"/>
    <p:restoredTop sz="86429" autoAdjust="0"/>
  </p:normalViewPr>
  <p:slideViewPr>
    <p:cSldViewPr>
      <p:cViewPr>
        <p:scale>
          <a:sx n="66" d="100"/>
          <a:sy n="66" d="100"/>
        </p:scale>
        <p:origin x="-408" y="92"/>
      </p:cViewPr>
      <p:guideLst>
        <p:guide orient="horz" pos="663"/>
        <p:guide pos="657"/>
      </p:guideLst>
    </p:cSldViewPr>
  </p:slideViewPr>
  <p:outlineViewPr>
    <p:cViewPr>
      <p:scale>
        <a:sx n="33" d="100"/>
        <a:sy n="33" d="100"/>
      </p:scale>
      <p:origin x="0" y="60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0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9E55C4-7646-486F-BFD0-A9F8E581406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DF23EB-2562-45E9-86C1-E01D7DF5396E}">
      <dgm:prSet phldrT="[Текст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Finance</a:t>
          </a:r>
          <a:endParaRPr lang="ru-RU" dirty="0"/>
        </a:p>
      </dgm:t>
    </dgm:pt>
    <dgm:pt modelId="{F4C62A34-9532-448C-AB91-0C9EFF39B15B}" type="parTrans" cxnId="{B49656C0-7C1C-469C-B8FF-8A6A68709179}">
      <dgm:prSet/>
      <dgm:spPr/>
      <dgm:t>
        <a:bodyPr/>
        <a:lstStyle/>
        <a:p>
          <a:endParaRPr lang="ru-RU"/>
        </a:p>
      </dgm:t>
    </dgm:pt>
    <dgm:pt modelId="{831A8C1F-5E83-417D-A1B5-659C199037F9}" type="sibTrans" cxnId="{B49656C0-7C1C-469C-B8FF-8A6A68709179}">
      <dgm:prSet/>
      <dgm:spPr/>
      <dgm:t>
        <a:bodyPr/>
        <a:lstStyle/>
        <a:p>
          <a:endParaRPr lang="ru-RU"/>
        </a:p>
      </dgm:t>
    </dgm:pt>
    <dgm:pt modelId="{A06DEBD8-97E2-43AC-9016-FBCC3C6AD7EE}">
      <dgm:prSet phldrT="[Текст]"/>
      <dgm:spPr/>
      <dgm:t>
        <a:bodyPr/>
        <a:lstStyle/>
        <a:p>
          <a:r>
            <a:rPr lang="en-US" dirty="0" smtClean="0"/>
            <a:t>Marketing</a:t>
          </a:r>
          <a:endParaRPr lang="ru-RU" dirty="0"/>
        </a:p>
      </dgm:t>
    </dgm:pt>
    <dgm:pt modelId="{84DD67BB-076B-49D4-A16C-C91C8207C2B5}" type="parTrans" cxnId="{5E97692C-3804-4BAC-8D9C-F903F62F165B}">
      <dgm:prSet/>
      <dgm:spPr/>
      <dgm:t>
        <a:bodyPr/>
        <a:lstStyle/>
        <a:p>
          <a:endParaRPr lang="ru-RU"/>
        </a:p>
      </dgm:t>
    </dgm:pt>
    <dgm:pt modelId="{048ADBB8-23BB-4D94-8F15-D2E8897203D5}" type="sibTrans" cxnId="{5E97692C-3804-4BAC-8D9C-F903F62F165B}">
      <dgm:prSet/>
      <dgm:spPr/>
      <dgm:t>
        <a:bodyPr/>
        <a:lstStyle/>
        <a:p>
          <a:endParaRPr lang="ru-RU"/>
        </a:p>
      </dgm:t>
    </dgm:pt>
    <dgm:pt modelId="{068234BA-E417-406B-9C29-DA1A8AFB73D8}">
      <dgm:prSet phldrT="[Текст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Human Resources Management</a:t>
          </a:r>
          <a:endParaRPr lang="ru-RU" dirty="0"/>
        </a:p>
      </dgm:t>
    </dgm:pt>
    <dgm:pt modelId="{7D02F45E-4668-4E29-B022-728AC0E0C2DB}" type="parTrans" cxnId="{9A1C34B8-F584-43AD-8221-86711900C4FF}">
      <dgm:prSet/>
      <dgm:spPr/>
      <dgm:t>
        <a:bodyPr/>
        <a:lstStyle/>
        <a:p>
          <a:endParaRPr lang="ru-RU"/>
        </a:p>
      </dgm:t>
    </dgm:pt>
    <dgm:pt modelId="{9B6E9432-F20A-4E71-9564-59793FC72540}" type="sibTrans" cxnId="{9A1C34B8-F584-43AD-8221-86711900C4FF}">
      <dgm:prSet/>
      <dgm:spPr/>
      <dgm:t>
        <a:bodyPr/>
        <a:lstStyle/>
        <a:p>
          <a:endParaRPr lang="ru-RU"/>
        </a:p>
      </dgm:t>
    </dgm:pt>
    <dgm:pt modelId="{EF579121-4ABF-4C9A-9110-288416FCA216}">
      <dgm:prSet phldrT="[Текст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Operation management</a:t>
          </a:r>
          <a:endParaRPr lang="ru-RU" dirty="0"/>
        </a:p>
      </dgm:t>
    </dgm:pt>
    <dgm:pt modelId="{A3133A66-48A3-4F75-8B88-FCA2B8218782}" type="parTrans" cxnId="{5784A893-8951-4AA9-926F-C64D606BCB40}">
      <dgm:prSet/>
      <dgm:spPr/>
      <dgm:t>
        <a:bodyPr/>
        <a:lstStyle/>
        <a:p>
          <a:endParaRPr lang="ru-RU"/>
        </a:p>
      </dgm:t>
    </dgm:pt>
    <dgm:pt modelId="{8E31DD27-BB8E-42D8-9905-0F4AFAC6650C}" type="sibTrans" cxnId="{5784A893-8951-4AA9-926F-C64D606BCB40}">
      <dgm:prSet/>
      <dgm:spPr/>
      <dgm:t>
        <a:bodyPr/>
        <a:lstStyle/>
        <a:p>
          <a:endParaRPr lang="ru-RU"/>
        </a:p>
      </dgm:t>
    </dgm:pt>
    <dgm:pt modelId="{9A1A061D-84DA-454F-88C3-31A80869EA37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smtClean="0"/>
            <a:t>Supply Chain management</a:t>
          </a:r>
          <a:endParaRPr lang="ru-RU" dirty="0"/>
        </a:p>
      </dgm:t>
    </dgm:pt>
    <dgm:pt modelId="{BDC6AFED-A94F-4B9B-875A-C3E41CC657F9}" type="parTrans" cxnId="{21866ABE-736F-45DF-B5EB-C54A65CA33EE}">
      <dgm:prSet/>
      <dgm:spPr/>
      <dgm:t>
        <a:bodyPr/>
        <a:lstStyle/>
        <a:p>
          <a:endParaRPr lang="ru-RU"/>
        </a:p>
      </dgm:t>
    </dgm:pt>
    <dgm:pt modelId="{45EE54DF-4F7D-48CC-8E7A-581D90C83324}" type="sibTrans" cxnId="{21866ABE-736F-45DF-B5EB-C54A65CA33EE}">
      <dgm:prSet/>
      <dgm:spPr/>
      <dgm:t>
        <a:bodyPr/>
        <a:lstStyle/>
        <a:p>
          <a:endParaRPr lang="ru-RU"/>
        </a:p>
      </dgm:t>
    </dgm:pt>
    <dgm:pt modelId="{66E99240-4EBA-4FA4-A297-DBCCDF1828C9}" type="pres">
      <dgm:prSet presAssocID="{1C9E55C4-7646-486F-BFD0-A9F8E58140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A72526-1C39-40C9-BC31-164F2CD033DD}" type="pres">
      <dgm:prSet presAssocID="{01DF23EB-2562-45E9-86C1-E01D7DF5396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346FD4-0A0E-4EE6-9DA6-C7919C3D3F21}" type="pres">
      <dgm:prSet presAssocID="{831A8C1F-5E83-417D-A1B5-659C199037F9}" presName="sibTrans" presStyleCnt="0"/>
      <dgm:spPr/>
    </dgm:pt>
    <dgm:pt modelId="{1C9539FA-2395-4B79-8D17-AF42F3F0036C}" type="pres">
      <dgm:prSet presAssocID="{A06DEBD8-97E2-43AC-9016-FBCC3C6AD7E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AC8C6-BF36-4517-8640-8529DC7352EA}" type="pres">
      <dgm:prSet presAssocID="{048ADBB8-23BB-4D94-8F15-D2E8897203D5}" presName="sibTrans" presStyleCnt="0"/>
      <dgm:spPr/>
    </dgm:pt>
    <dgm:pt modelId="{718220E5-16AF-45E0-B3DA-AA9607DEF38B}" type="pres">
      <dgm:prSet presAssocID="{068234BA-E417-406B-9C29-DA1A8AFB73D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2071E6-EC97-4A21-BCCC-FEC225CF1024}" type="pres">
      <dgm:prSet presAssocID="{9B6E9432-F20A-4E71-9564-59793FC72540}" presName="sibTrans" presStyleCnt="0"/>
      <dgm:spPr/>
    </dgm:pt>
    <dgm:pt modelId="{19AF0AB9-FFFC-46CE-AAEA-F8C329A1CB6A}" type="pres">
      <dgm:prSet presAssocID="{EF579121-4ABF-4C9A-9110-288416FCA21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B025FC-93BB-4292-B418-BCE781474E99}" type="pres">
      <dgm:prSet presAssocID="{8E31DD27-BB8E-42D8-9905-0F4AFAC6650C}" presName="sibTrans" presStyleCnt="0"/>
      <dgm:spPr/>
    </dgm:pt>
    <dgm:pt modelId="{5E6875CE-37CA-493B-8BC8-47F1CDD58362}" type="pres">
      <dgm:prSet presAssocID="{9A1A061D-84DA-454F-88C3-31A80869EA3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97692C-3804-4BAC-8D9C-F903F62F165B}" srcId="{1C9E55C4-7646-486F-BFD0-A9F8E5814063}" destId="{A06DEBD8-97E2-43AC-9016-FBCC3C6AD7EE}" srcOrd="1" destOrd="0" parTransId="{84DD67BB-076B-49D4-A16C-C91C8207C2B5}" sibTransId="{048ADBB8-23BB-4D94-8F15-D2E8897203D5}"/>
    <dgm:cxn modelId="{5784A893-8951-4AA9-926F-C64D606BCB40}" srcId="{1C9E55C4-7646-486F-BFD0-A9F8E5814063}" destId="{EF579121-4ABF-4C9A-9110-288416FCA216}" srcOrd="3" destOrd="0" parTransId="{A3133A66-48A3-4F75-8B88-FCA2B8218782}" sibTransId="{8E31DD27-BB8E-42D8-9905-0F4AFAC6650C}"/>
    <dgm:cxn modelId="{52A4145E-1C05-49A2-A601-0DF42391153C}" type="presOf" srcId="{068234BA-E417-406B-9C29-DA1A8AFB73D8}" destId="{718220E5-16AF-45E0-B3DA-AA9607DEF38B}" srcOrd="0" destOrd="0" presId="urn:microsoft.com/office/officeart/2005/8/layout/default"/>
    <dgm:cxn modelId="{CE7E293E-8334-4971-9929-D2EA77AAFC75}" type="presOf" srcId="{A06DEBD8-97E2-43AC-9016-FBCC3C6AD7EE}" destId="{1C9539FA-2395-4B79-8D17-AF42F3F0036C}" srcOrd="0" destOrd="0" presId="urn:microsoft.com/office/officeart/2005/8/layout/default"/>
    <dgm:cxn modelId="{21866ABE-736F-45DF-B5EB-C54A65CA33EE}" srcId="{1C9E55C4-7646-486F-BFD0-A9F8E5814063}" destId="{9A1A061D-84DA-454F-88C3-31A80869EA37}" srcOrd="4" destOrd="0" parTransId="{BDC6AFED-A94F-4B9B-875A-C3E41CC657F9}" sibTransId="{45EE54DF-4F7D-48CC-8E7A-581D90C83324}"/>
    <dgm:cxn modelId="{E80CCFBD-9902-4D62-900A-1FAEBAEE18BF}" type="presOf" srcId="{EF579121-4ABF-4C9A-9110-288416FCA216}" destId="{19AF0AB9-FFFC-46CE-AAEA-F8C329A1CB6A}" srcOrd="0" destOrd="0" presId="urn:microsoft.com/office/officeart/2005/8/layout/default"/>
    <dgm:cxn modelId="{4A590AA9-46E9-4EAD-9D2B-D611936B3C55}" type="presOf" srcId="{1C9E55C4-7646-486F-BFD0-A9F8E5814063}" destId="{66E99240-4EBA-4FA4-A297-DBCCDF1828C9}" srcOrd="0" destOrd="0" presId="urn:microsoft.com/office/officeart/2005/8/layout/default"/>
    <dgm:cxn modelId="{9A1C34B8-F584-43AD-8221-86711900C4FF}" srcId="{1C9E55C4-7646-486F-BFD0-A9F8E5814063}" destId="{068234BA-E417-406B-9C29-DA1A8AFB73D8}" srcOrd="2" destOrd="0" parTransId="{7D02F45E-4668-4E29-B022-728AC0E0C2DB}" sibTransId="{9B6E9432-F20A-4E71-9564-59793FC72540}"/>
    <dgm:cxn modelId="{B49656C0-7C1C-469C-B8FF-8A6A68709179}" srcId="{1C9E55C4-7646-486F-BFD0-A9F8E5814063}" destId="{01DF23EB-2562-45E9-86C1-E01D7DF5396E}" srcOrd="0" destOrd="0" parTransId="{F4C62A34-9532-448C-AB91-0C9EFF39B15B}" sibTransId="{831A8C1F-5E83-417D-A1B5-659C199037F9}"/>
    <dgm:cxn modelId="{D58A1F28-510D-4B6B-9F7A-9C7DA91279E4}" type="presOf" srcId="{01DF23EB-2562-45E9-86C1-E01D7DF5396E}" destId="{D7A72526-1C39-40C9-BC31-164F2CD033DD}" srcOrd="0" destOrd="0" presId="urn:microsoft.com/office/officeart/2005/8/layout/default"/>
    <dgm:cxn modelId="{B46B0C60-5993-444E-8F18-A0A95F24991D}" type="presOf" srcId="{9A1A061D-84DA-454F-88C3-31A80869EA37}" destId="{5E6875CE-37CA-493B-8BC8-47F1CDD58362}" srcOrd="0" destOrd="0" presId="urn:microsoft.com/office/officeart/2005/8/layout/default"/>
    <dgm:cxn modelId="{9AAE05AF-8D1B-4AA5-A7C5-9A753CC5277F}" type="presParOf" srcId="{66E99240-4EBA-4FA4-A297-DBCCDF1828C9}" destId="{D7A72526-1C39-40C9-BC31-164F2CD033DD}" srcOrd="0" destOrd="0" presId="urn:microsoft.com/office/officeart/2005/8/layout/default"/>
    <dgm:cxn modelId="{53C7EAC5-FC84-47A9-ADDC-3A2A0C2CB1DD}" type="presParOf" srcId="{66E99240-4EBA-4FA4-A297-DBCCDF1828C9}" destId="{2B346FD4-0A0E-4EE6-9DA6-C7919C3D3F21}" srcOrd="1" destOrd="0" presId="urn:microsoft.com/office/officeart/2005/8/layout/default"/>
    <dgm:cxn modelId="{3EAE8DA0-B10A-465C-B51F-95E6C5EEFED4}" type="presParOf" srcId="{66E99240-4EBA-4FA4-A297-DBCCDF1828C9}" destId="{1C9539FA-2395-4B79-8D17-AF42F3F0036C}" srcOrd="2" destOrd="0" presId="urn:microsoft.com/office/officeart/2005/8/layout/default"/>
    <dgm:cxn modelId="{B3B48EB4-38F4-43B1-B891-9A87908F0D0B}" type="presParOf" srcId="{66E99240-4EBA-4FA4-A297-DBCCDF1828C9}" destId="{6A1AC8C6-BF36-4517-8640-8529DC7352EA}" srcOrd="3" destOrd="0" presId="urn:microsoft.com/office/officeart/2005/8/layout/default"/>
    <dgm:cxn modelId="{EA0EA3A0-FD08-49B5-9367-B1D02BE6B561}" type="presParOf" srcId="{66E99240-4EBA-4FA4-A297-DBCCDF1828C9}" destId="{718220E5-16AF-45E0-B3DA-AA9607DEF38B}" srcOrd="4" destOrd="0" presId="urn:microsoft.com/office/officeart/2005/8/layout/default"/>
    <dgm:cxn modelId="{FAE7507B-E681-4206-8B7B-C57AC459ADBB}" type="presParOf" srcId="{66E99240-4EBA-4FA4-A297-DBCCDF1828C9}" destId="{602071E6-EC97-4A21-BCCC-FEC225CF1024}" srcOrd="5" destOrd="0" presId="urn:microsoft.com/office/officeart/2005/8/layout/default"/>
    <dgm:cxn modelId="{14092760-7864-4109-99B3-9DE6D301733F}" type="presParOf" srcId="{66E99240-4EBA-4FA4-A297-DBCCDF1828C9}" destId="{19AF0AB9-FFFC-46CE-AAEA-F8C329A1CB6A}" srcOrd="6" destOrd="0" presId="urn:microsoft.com/office/officeart/2005/8/layout/default"/>
    <dgm:cxn modelId="{C6BF116A-9723-4910-86C6-EC987665D787}" type="presParOf" srcId="{66E99240-4EBA-4FA4-A297-DBCCDF1828C9}" destId="{0AB025FC-93BB-4292-B418-BCE781474E99}" srcOrd="7" destOrd="0" presId="urn:microsoft.com/office/officeart/2005/8/layout/default"/>
    <dgm:cxn modelId="{64F097C7-FD38-4C28-85B0-E33E56EAF9C5}" type="presParOf" srcId="{66E99240-4EBA-4FA4-A297-DBCCDF1828C9}" destId="{5E6875CE-37CA-493B-8BC8-47F1CDD58362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9E55C4-7646-486F-BFD0-A9F8E581406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1DF23EB-2562-45E9-86C1-E01D7DF5396E}">
      <dgm:prSet phldrT="[Текст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Finance</a:t>
          </a:r>
          <a:endParaRPr lang="ru-RU" dirty="0"/>
        </a:p>
      </dgm:t>
    </dgm:pt>
    <dgm:pt modelId="{F4C62A34-9532-448C-AB91-0C9EFF39B15B}" type="parTrans" cxnId="{B49656C0-7C1C-469C-B8FF-8A6A68709179}">
      <dgm:prSet/>
      <dgm:spPr/>
      <dgm:t>
        <a:bodyPr/>
        <a:lstStyle/>
        <a:p>
          <a:endParaRPr lang="ru-RU"/>
        </a:p>
      </dgm:t>
    </dgm:pt>
    <dgm:pt modelId="{831A8C1F-5E83-417D-A1B5-659C199037F9}" type="sibTrans" cxnId="{B49656C0-7C1C-469C-B8FF-8A6A68709179}">
      <dgm:prSet/>
      <dgm:spPr/>
      <dgm:t>
        <a:bodyPr/>
        <a:lstStyle/>
        <a:p>
          <a:endParaRPr lang="ru-RU"/>
        </a:p>
      </dgm:t>
    </dgm:pt>
    <dgm:pt modelId="{A06DEBD8-97E2-43AC-9016-FBCC3C6AD7EE}">
      <dgm:prSet phldrT="[Текст]"/>
      <dgm:spPr/>
      <dgm:t>
        <a:bodyPr/>
        <a:lstStyle/>
        <a:p>
          <a:r>
            <a:rPr lang="en-US" dirty="0" smtClean="0"/>
            <a:t>Marketing</a:t>
          </a:r>
          <a:endParaRPr lang="ru-RU" dirty="0"/>
        </a:p>
      </dgm:t>
    </dgm:pt>
    <dgm:pt modelId="{84DD67BB-076B-49D4-A16C-C91C8207C2B5}" type="parTrans" cxnId="{5E97692C-3804-4BAC-8D9C-F903F62F165B}">
      <dgm:prSet/>
      <dgm:spPr/>
      <dgm:t>
        <a:bodyPr/>
        <a:lstStyle/>
        <a:p>
          <a:endParaRPr lang="ru-RU"/>
        </a:p>
      </dgm:t>
    </dgm:pt>
    <dgm:pt modelId="{048ADBB8-23BB-4D94-8F15-D2E8897203D5}" type="sibTrans" cxnId="{5E97692C-3804-4BAC-8D9C-F903F62F165B}">
      <dgm:prSet/>
      <dgm:spPr/>
      <dgm:t>
        <a:bodyPr/>
        <a:lstStyle/>
        <a:p>
          <a:endParaRPr lang="ru-RU"/>
        </a:p>
      </dgm:t>
    </dgm:pt>
    <dgm:pt modelId="{068234BA-E417-406B-9C29-DA1A8AFB73D8}">
      <dgm:prSet phldrT="[Текст]"/>
      <dgm:spPr>
        <a:solidFill>
          <a:srgbClr val="00B050"/>
        </a:solidFill>
      </dgm:spPr>
      <dgm:t>
        <a:bodyPr/>
        <a:lstStyle/>
        <a:p>
          <a:r>
            <a:rPr lang="en-US" dirty="0" smtClean="0"/>
            <a:t>Human Resources Management</a:t>
          </a:r>
          <a:endParaRPr lang="ru-RU" dirty="0"/>
        </a:p>
      </dgm:t>
    </dgm:pt>
    <dgm:pt modelId="{7D02F45E-4668-4E29-B022-728AC0E0C2DB}" type="parTrans" cxnId="{9A1C34B8-F584-43AD-8221-86711900C4FF}">
      <dgm:prSet/>
      <dgm:spPr/>
      <dgm:t>
        <a:bodyPr/>
        <a:lstStyle/>
        <a:p>
          <a:endParaRPr lang="ru-RU"/>
        </a:p>
      </dgm:t>
    </dgm:pt>
    <dgm:pt modelId="{9B6E9432-F20A-4E71-9564-59793FC72540}" type="sibTrans" cxnId="{9A1C34B8-F584-43AD-8221-86711900C4FF}">
      <dgm:prSet/>
      <dgm:spPr/>
      <dgm:t>
        <a:bodyPr/>
        <a:lstStyle/>
        <a:p>
          <a:endParaRPr lang="ru-RU"/>
        </a:p>
      </dgm:t>
    </dgm:pt>
    <dgm:pt modelId="{EF579121-4ABF-4C9A-9110-288416FCA216}">
      <dgm:prSet phldrT="[Текст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Operation management</a:t>
          </a:r>
          <a:endParaRPr lang="ru-RU" dirty="0"/>
        </a:p>
      </dgm:t>
    </dgm:pt>
    <dgm:pt modelId="{A3133A66-48A3-4F75-8B88-FCA2B8218782}" type="parTrans" cxnId="{5784A893-8951-4AA9-926F-C64D606BCB40}">
      <dgm:prSet/>
      <dgm:spPr/>
      <dgm:t>
        <a:bodyPr/>
        <a:lstStyle/>
        <a:p>
          <a:endParaRPr lang="ru-RU"/>
        </a:p>
      </dgm:t>
    </dgm:pt>
    <dgm:pt modelId="{8E31DD27-BB8E-42D8-9905-0F4AFAC6650C}" type="sibTrans" cxnId="{5784A893-8951-4AA9-926F-C64D606BCB40}">
      <dgm:prSet/>
      <dgm:spPr/>
      <dgm:t>
        <a:bodyPr/>
        <a:lstStyle/>
        <a:p>
          <a:endParaRPr lang="ru-RU"/>
        </a:p>
      </dgm:t>
    </dgm:pt>
    <dgm:pt modelId="{9A1A061D-84DA-454F-88C3-31A80869EA37}">
      <dgm:prSet phldrT="[Текст]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dirty="0" smtClean="0"/>
            <a:t>Supply Chain management</a:t>
          </a:r>
          <a:endParaRPr lang="ru-RU" dirty="0"/>
        </a:p>
      </dgm:t>
    </dgm:pt>
    <dgm:pt modelId="{BDC6AFED-A94F-4B9B-875A-C3E41CC657F9}" type="parTrans" cxnId="{21866ABE-736F-45DF-B5EB-C54A65CA33EE}">
      <dgm:prSet/>
      <dgm:spPr/>
      <dgm:t>
        <a:bodyPr/>
        <a:lstStyle/>
        <a:p>
          <a:endParaRPr lang="ru-RU"/>
        </a:p>
      </dgm:t>
    </dgm:pt>
    <dgm:pt modelId="{45EE54DF-4F7D-48CC-8E7A-581D90C83324}" type="sibTrans" cxnId="{21866ABE-736F-45DF-B5EB-C54A65CA33EE}">
      <dgm:prSet/>
      <dgm:spPr/>
      <dgm:t>
        <a:bodyPr/>
        <a:lstStyle/>
        <a:p>
          <a:endParaRPr lang="ru-RU"/>
        </a:p>
      </dgm:t>
    </dgm:pt>
    <dgm:pt modelId="{66E99240-4EBA-4FA4-A297-DBCCDF1828C9}" type="pres">
      <dgm:prSet presAssocID="{1C9E55C4-7646-486F-BFD0-A9F8E581406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A72526-1C39-40C9-BC31-164F2CD033DD}" type="pres">
      <dgm:prSet presAssocID="{01DF23EB-2562-45E9-86C1-E01D7DF5396E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346FD4-0A0E-4EE6-9DA6-C7919C3D3F21}" type="pres">
      <dgm:prSet presAssocID="{831A8C1F-5E83-417D-A1B5-659C199037F9}" presName="sibTrans" presStyleCnt="0"/>
      <dgm:spPr/>
    </dgm:pt>
    <dgm:pt modelId="{1C9539FA-2395-4B79-8D17-AF42F3F0036C}" type="pres">
      <dgm:prSet presAssocID="{A06DEBD8-97E2-43AC-9016-FBCC3C6AD7EE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AC8C6-BF36-4517-8640-8529DC7352EA}" type="pres">
      <dgm:prSet presAssocID="{048ADBB8-23BB-4D94-8F15-D2E8897203D5}" presName="sibTrans" presStyleCnt="0"/>
      <dgm:spPr/>
    </dgm:pt>
    <dgm:pt modelId="{718220E5-16AF-45E0-B3DA-AA9607DEF38B}" type="pres">
      <dgm:prSet presAssocID="{068234BA-E417-406B-9C29-DA1A8AFB73D8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2071E6-EC97-4A21-BCCC-FEC225CF1024}" type="pres">
      <dgm:prSet presAssocID="{9B6E9432-F20A-4E71-9564-59793FC72540}" presName="sibTrans" presStyleCnt="0"/>
      <dgm:spPr/>
    </dgm:pt>
    <dgm:pt modelId="{19AF0AB9-FFFC-46CE-AAEA-F8C329A1CB6A}" type="pres">
      <dgm:prSet presAssocID="{EF579121-4ABF-4C9A-9110-288416FCA216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B025FC-93BB-4292-B418-BCE781474E99}" type="pres">
      <dgm:prSet presAssocID="{8E31DD27-BB8E-42D8-9905-0F4AFAC6650C}" presName="sibTrans" presStyleCnt="0"/>
      <dgm:spPr/>
    </dgm:pt>
    <dgm:pt modelId="{5E6875CE-37CA-493B-8BC8-47F1CDD58362}" type="pres">
      <dgm:prSet presAssocID="{9A1A061D-84DA-454F-88C3-31A80869EA37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EBA9B84-64A1-4C47-9969-F9AA80975E16}" type="presOf" srcId="{A06DEBD8-97E2-43AC-9016-FBCC3C6AD7EE}" destId="{1C9539FA-2395-4B79-8D17-AF42F3F0036C}" srcOrd="0" destOrd="0" presId="urn:microsoft.com/office/officeart/2005/8/layout/default"/>
    <dgm:cxn modelId="{5E97692C-3804-4BAC-8D9C-F903F62F165B}" srcId="{1C9E55C4-7646-486F-BFD0-A9F8E5814063}" destId="{A06DEBD8-97E2-43AC-9016-FBCC3C6AD7EE}" srcOrd="1" destOrd="0" parTransId="{84DD67BB-076B-49D4-A16C-C91C8207C2B5}" sibTransId="{048ADBB8-23BB-4D94-8F15-D2E8897203D5}"/>
    <dgm:cxn modelId="{5784A893-8951-4AA9-926F-C64D606BCB40}" srcId="{1C9E55C4-7646-486F-BFD0-A9F8E5814063}" destId="{EF579121-4ABF-4C9A-9110-288416FCA216}" srcOrd="3" destOrd="0" parTransId="{A3133A66-48A3-4F75-8B88-FCA2B8218782}" sibTransId="{8E31DD27-BB8E-42D8-9905-0F4AFAC6650C}"/>
    <dgm:cxn modelId="{21866ABE-736F-45DF-B5EB-C54A65CA33EE}" srcId="{1C9E55C4-7646-486F-BFD0-A9F8E5814063}" destId="{9A1A061D-84DA-454F-88C3-31A80869EA37}" srcOrd="4" destOrd="0" parTransId="{BDC6AFED-A94F-4B9B-875A-C3E41CC657F9}" sibTransId="{45EE54DF-4F7D-48CC-8E7A-581D90C83324}"/>
    <dgm:cxn modelId="{767CBA1A-D30C-40E4-831A-7A3BDD4F7E34}" type="presOf" srcId="{01DF23EB-2562-45E9-86C1-E01D7DF5396E}" destId="{D7A72526-1C39-40C9-BC31-164F2CD033DD}" srcOrd="0" destOrd="0" presId="urn:microsoft.com/office/officeart/2005/8/layout/default"/>
    <dgm:cxn modelId="{9A1C34B8-F584-43AD-8221-86711900C4FF}" srcId="{1C9E55C4-7646-486F-BFD0-A9F8E5814063}" destId="{068234BA-E417-406B-9C29-DA1A8AFB73D8}" srcOrd="2" destOrd="0" parTransId="{7D02F45E-4668-4E29-B022-728AC0E0C2DB}" sibTransId="{9B6E9432-F20A-4E71-9564-59793FC72540}"/>
    <dgm:cxn modelId="{B49656C0-7C1C-469C-B8FF-8A6A68709179}" srcId="{1C9E55C4-7646-486F-BFD0-A9F8E5814063}" destId="{01DF23EB-2562-45E9-86C1-E01D7DF5396E}" srcOrd="0" destOrd="0" parTransId="{F4C62A34-9532-448C-AB91-0C9EFF39B15B}" sibTransId="{831A8C1F-5E83-417D-A1B5-659C199037F9}"/>
    <dgm:cxn modelId="{5D6D6A15-6918-4E29-970C-8C9B222C0E77}" type="presOf" srcId="{9A1A061D-84DA-454F-88C3-31A80869EA37}" destId="{5E6875CE-37CA-493B-8BC8-47F1CDD58362}" srcOrd="0" destOrd="0" presId="urn:microsoft.com/office/officeart/2005/8/layout/default"/>
    <dgm:cxn modelId="{51FB99ED-5C09-4B1E-88EE-2EEC0EA6B137}" type="presOf" srcId="{068234BA-E417-406B-9C29-DA1A8AFB73D8}" destId="{718220E5-16AF-45E0-B3DA-AA9607DEF38B}" srcOrd="0" destOrd="0" presId="urn:microsoft.com/office/officeart/2005/8/layout/default"/>
    <dgm:cxn modelId="{7B2BCB2D-DCEA-41DA-B122-4DFBD44238BA}" type="presOf" srcId="{1C9E55C4-7646-486F-BFD0-A9F8E5814063}" destId="{66E99240-4EBA-4FA4-A297-DBCCDF1828C9}" srcOrd="0" destOrd="0" presId="urn:microsoft.com/office/officeart/2005/8/layout/default"/>
    <dgm:cxn modelId="{EE30C9C5-241B-4E05-B361-F915E22A2CDC}" type="presOf" srcId="{EF579121-4ABF-4C9A-9110-288416FCA216}" destId="{19AF0AB9-FFFC-46CE-AAEA-F8C329A1CB6A}" srcOrd="0" destOrd="0" presId="urn:microsoft.com/office/officeart/2005/8/layout/default"/>
    <dgm:cxn modelId="{087F85CF-B671-4AA0-8FD3-3F999DB26B63}" type="presParOf" srcId="{66E99240-4EBA-4FA4-A297-DBCCDF1828C9}" destId="{D7A72526-1C39-40C9-BC31-164F2CD033DD}" srcOrd="0" destOrd="0" presId="urn:microsoft.com/office/officeart/2005/8/layout/default"/>
    <dgm:cxn modelId="{95FB1735-240B-4596-BA21-63C74AE6B5F0}" type="presParOf" srcId="{66E99240-4EBA-4FA4-A297-DBCCDF1828C9}" destId="{2B346FD4-0A0E-4EE6-9DA6-C7919C3D3F21}" srcOrd="1" destOrd="0" presId="urn:microsoft.com/office/officeart/2005/8/layout/default"/>
    <dgm:cxn modelId="{E158BF5F-7AE0-41AE-9AB2-CAA216F6CD6E}" type="presParOf" srcId="{66E99240-4EBA-4FA4-A297-DBCCDF1828C9}" destId="{1C9539FA-2395-4B79-8D17-AF42F3F0036C}" srcOrd="2" destOrd="0" presId="urn:microsoft.com/office/officeart/2005/8/layout/default"/>
    <dgm:cxn modelId="{57A7F0AC-6034-4CCF-BC48-006EBA80B1B2}" type="presParOf" srcId="{66E99240-4EBA-4FA4-A297-DBCCDF1828C9}" destId="{6A1AC8C6-BF36-4517-8640-8529DC7352EA}" srcOrd="3" destOrd="0" presId="urn:microsoft.com/office/officeart/2005/8/layout/default"/>
    <dgm:cxn modelId="{EAD6C85B-28A9-4EB1-9F2C-94B361E4A496}" type="presParOf" srcId="{66E99240-4EBA-4FA4-A297-DBCCDF1828C9}" destId="{718220E5-16AF-45E0-B3DA-AA9607DEF38B}" srcOrd="4" destOrd="0" presId="urn:microsoft.com/office/officeart/2005/8/layout/default"/>
    <dgm:cxn modelId="{B2FD1B57-F3BC-4F3F-B9DD-80CD88DFF505}" type="presParOf" srcId="{66E99240-4EBA-4FA4-A297-DBCCDF1828C9}" destId="{602071E6-EC97-4A21-BCCC-FEC225CF1024}" srcOrd="5" destOrd="0" presId="urn:microsoft.com/office/officeart/2005/8/layout/default"/>
    <dgm:cxn modelId="{F8514C8F-D21F-44CC-8213-6DDACD812FC6}" type="presParOf" srcId="{66E99240-4EBA-4FA4-A297-DBCCDF1828C9}" destId="{19AF0AB9-FFFC-46CE-AAEA-F8C329A1CB6A}" srcOrd="6" destOrd="0" presId="urn:microsoft.com/office/officeart/2005/8/layout/default"/>
    <dgm:cxn modelId="{B5D3FBC6-C8AB-48FC-ADCB-EF401EB4AE81}" type="presParOf" srcId="{66E99240-4EBA-4FA4-A297-DBCCDF1828C9}" destId="{0AB025FC-93BB-4292-B418-BCE781474E99}" srcOrd="7" destOrd="0" presId="urn:microsoft.com/office/officeart/2005/8/layout/default"/>
    <dgm:cxn modelId="{0D0B7F92-6CB7-40EB-9849-D810D8CFABBB}" type="presParOf" srcId="{66E99240-4EBA-4FA4-A297-DBCCDF1828C9}" destId="{5E6875CE-37CA-493B-8BC8-47F1CDD58362}" srcOrd="8" destOrd="0" presId="urn:microsoft.com/office/officeart/2005/8/layout/default"/>
  </dgm:cxnLst>
  <dgm:bg>
    <a:noFill/>
  </dgm:bg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A72526-1C39-40C9-BC31-164F2CD033DD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Finance</a:t>
          </a:r>
          <a:endParaRPr lang="ru-RU" sz="2400" kern="1200" dirty="0"/>
        </a:p>
      </dsp:txBody>
      <dsp:txXfrm>
        <a:off x="916483" y="1984"/>
        <a:ext cx="2030015" cy="1218009"/>
      </dsp:txXfrm>
    </dsp:sp>
    <dsp:sp modelId="{1C9539FA-2395-4B79-8D17-AF42F3F0036C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Marketing</a:t>
          </a:r>
          <a:endParaRPr lang="ru-RU" sz="2400" kern="1200" dirty="0"/>
        </a:p>
      </dsp:txBody>
      <dsp:txXfrm>
        <a:off x="3149500" y="1984"/>
        <a:ext cx="2030015" cy="1218009"/>
      </dsp:txXfrm>
    </dsp:sp>
    <dsp:sp modelId="{718220E5-16AF-45E0-B3DA-AA9607DEF38B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Human Resources Management</a:t>
          </a:r>
          <a:endParaRPr lang="ru-RU" sz="2400" kern="1200" dirty="0"/>
        </a:p>
      </dsp:txBody>
      <dsp:txXfrm>
        <a:off x="916483" y="1422995"/>
        <a:ext cx="2030015" cy="1218009"/>
      </dsp:txXfrm>
    </dsp:sp>
    <dsp:sp modelId="{19AF0AB9-FFFC-46CE-AAEA-F8C329A1CB6A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Operation management</a:t>
          </a:r>
          <a:endParaRPr lang="ru-RU" sz="2400" kern="1200" dirty="0"/>
        </a:p>
      </dsp:txBody>
      <dsp:txXfrm>
        <a:off x="3149500" y="1422995"/>
        <a:ext cx="2030015" cy="1218009"/>
      </dsp:txXfrm>
    </dsp:sp>
    <dsp:sp modelId="{5E6875CE-37CA-493B-8BC8-47F1CDD58362}">
      <dsp:nvSpPr>
        <dsp:cNvPr id="0" name=""/>
        <dsp:cNvSpPr/>
      </dsp:nvSpPr>
      <dsp:spPr>
        <a:xfrm>
          <a:off x="2032992" y="2844006"/>
          <a:ext cx="2030015" cy="1218009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Supply Chain management</a:t>
          </a:r>
          <a:endParaRPr lang="ru-RU" sz="2400" kern="1200" dirty="0"/>
        </a:p>
      </dsp:txBody>
      <dsp:txXfrm>
        <a:off x="2032992" y="2844006"/>
        <a:ext cx="2030015" cy="121800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A72526-1C39-40C9-BC31-164F2CD033DD}">
      <dsp:nvSpPr>
        <dsp:cNvPr id="0" name=""/>
        <dsp:cNvSpPr/>
      </dsp:nvSpPr>
      <dsp:spPr>
        <a:xfrm>
          <a:off x="916483" y="1984"/>
          <a:ext cx="2030015" cy="1218009"/>
        </a:xfrm>
        <a:prstGeom prst="rect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Finance</a:t>
          </a:r>
          <a:endParaRPr lang="ru-RU" sz="2400" kern="1200" dirty="0"/>
        </a:p>
      </dsp:txBody>
      <dsp:txXfrm>
        <a:off x="916483" y="1984"/>
        <a:ext cx="2030015" cy="1218009"/>
      </dsp:txXfrm>
    </dsp:sp>
    <dsp:sp modelId="{1C9539FA-2395-4B79-8D17-AF42F3F0036C}">
      <dsp:nvSpPr>
        <dsp:cNvPr id="0" name=""/>
        <dsp:cNvSpPr/>
      </dsp:nvSpPr>
      <dsp:spPr>
        <a:xfrm>
          <a:off x="3149500" y="1984"/>
          <a:ext cx="2030015" cy="12180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Marketing</a:t>
          </a:r>
          <a:endParaRPr lang="ru-RU" sz="2400" kern="1200" dirty="0"/>
        </a:p>
      </dsp:txBody>
      <dsp:txXfrm>
        <a:off x="3149500" y="1984"/>
        <a:ext cx="2030015" cy="1218009"/>
      </dsp:txXfrm>
    </dsp:sp>
    <dsp:sp modelId="{718220E5-16AF-45E0-B3DA-AA9607DEF38B}">
      <dsp:nvSpPr>
        <dsp:cNvPr id="0" name=""/>
        <dsp:cNvSpPr/>
      </dsp:nvSpPr>
      <dsp:spPr>
        <a:xfrm>
          <a:off x="916483" y="1422995"/>
          <a:ext cx="2030015" cy="1218009"/>
        </a:xfrm>
        <a:prstGeom prst="rect">
          <a:avLst/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Human Resources Management</a:t>
          </a:r>
          <a:endParaRPr lang="ru-RU" sz="2400" kern="1200" dirty="0"/>
        </a:p>
      </dsp:txBody>
      <dsp:txXfrm>
        <a:off x="916483" y="1422995"/>
        <a:ext cx="2030015" cy="1218009"/>
      </dsp:txXfrm>
    </dsp:sp>
    <dsp:sp modelId="{19AF0AB9-FFFC-46CE-AAEA-F8C329A1CB6A}">
      <dsp:nvSpPr>
        <dsp:cNvPr id="0" name=""/>
        <dsp:cNvSpPr/>
      </dsp:nvSpPr>
      <dsp:spPr>
        <a:xfrm>
          <a:off x="3149500" y="1422995"/>
          <a:ext cx="2030015" cy="1218009"/>
        </a:xfrm>
        <a:prstGeom prst="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Operation management</a:t>
          </a:r>
          <a:endParaRPr lang="ru-RU" sz="2400" kern="1200" dirty="0"/>
        </a:p>
      </dsp:txBody>
      <dsp:txXfrm>
        <a:off x="3149500" y="1422995"/>
        <a:ext cx="2030015" cy="1218009"/>
      </dsp:txXfrm>
    </dsp:sp>
    <dsp:sp modelId="{5E6875CE-37CA-493B-8BC8-47F1CDD58362}">
      <dsp:nvSpPr>
        <dsp:cNvPr id="0" name=""/>
        <dsp:cNvSpPr/>
      </dsp:nvSpPr>
      <dsp:spPr>
        <a:xfrm>
          <a:off x="2032992" y="2844006"/>
          <a:ext cx="2030015" cy="1218009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Supply Chain management</a:t>
          </a:r>
          <a:endParaRPr lang="ru-RU" sz="2400" kern="1200" dirty="0"/>
        </a:p>
      </dsp:txBody>
      <dsp:txXfrm>
        <a:off x="2032992" y="2844006"/>
        <a:ext cx="2030015" cy="121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emf"/><Relationship Id="rId1" Type="http://schemas.openxmlformats.org/officeDocument/2006/relationships/image" Target="../media/image1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0713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2" tIns="47330" rIns="94662" bIns="47330" numCol="1" anchor="t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1200" y="0"/>
            <a:ext cx="4430713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2" tIns="47330" rIns="94662" bIns="47330" numCol="1" anchor="t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742113"/>
            <a:ext cx="443071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2" tIns="47330" rIns="94662" bIns="47330" numCol="1" anchor="b" anchorCtr="0" compatLnSpc="1">
            <a:prstTxWarp prst="textNoShape">
              <a:avLst/>
            </a:prstTxWarp>
          </a:bodyPr>
          <a:lstStyle>
            <a:lvl1pPr defTabSz="947738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мроьаьо</a:t>
            </a:r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1200" y="6742113"/>
            <a:ext cx="4430713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662" tIns="47330" rIns="94662" bIns="47330" numCol="1" anchor="b" anchorCtr="0" compatLnSpc="1">
            <a:prstTxWarp prst="textNoShape">
              <a:avLst/>
            </a:prstTxWarp>
          </a:bodyPr>
          <a:lstStyle>
            <a:lvl1pPr algn="r" defTabSz="947738">
              <a:defRPr sz="1200">
                <a:latin typeface="Arial" charset="0"/>
              </a:defRPr>
            </a:lvl1pPr>
          </a:lstStyle>
          <a:p>
            <a:pPr>
              <a:defRPr/>
            </a:pPr>
            <a:fld id="{83A172FA-95F1-482B-86B9-7FB247965E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430713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791200" y="0"/>
            <a:ext cx="4430713" cy="355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5AC46751-B37F-442A-BA7A-317866842906}" type="datetimeFigureOut">
              <a:rPr lang="ru-RU"/>
              <a:pPr>
                <a:defRPr/>
              </a:pPr>
              <a:t>24.11.2012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336925" y="531813"/>
            <a:ext cx="3549650" cy="26622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1022350" y="3371850"/>
            <a:ext cx="8178800" cy="31956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743700"/>
            <a:ext cx="4430713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ru-RU"/>
              <a:t>мроьаьо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791200" y="6743700"/>
            <a:ext cx="4430713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A1B989C-49CC-4D12-8390-18FF186E60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7348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pitchFamily="34" charset="0"/>
              </a:rPr>
              <a:t>мроьаьо</a:t>
            </a:r>
          </a:p>
        </p:txBody>
      </p:sp>
      <p:sp>
        <p:nvSpPr>
          <p:cNvPr id="57349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A36E616-FFF1-4374-A989-698AC3DFADF8}" type="slidenum">
              <a:rPr lang="ru-RU" smtClean="0">
                <a:latin typeface="Arial" pitchFamily="34" charset="0"/>
              </a:rPr>
              <a:pPr/>
              <a:t>1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29E6E7-6193-4ED6-A911-513FFFBD1A84}" type="slidenum">
              <a:rPr lang="ru-RU" smtClean="0">
                <a:latin typeface="Arial" pitchFamily="34" charset="0"/>
              </a:rPr>
              <a:pPr/>
              <a:t>11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2A1EC2A-1A59-4636-B175-B57E5722388E}" type="slidenum">
              <a:rPr lang="ru-RU" smtClean="0">
                <a:latin typeface="Arial" pitchFamily="34" charset="0"/>
              </a:rPr>
              <a:pPr/>
              <a:t>12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мроьаьо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1B989C-49CC-4D12-8390-18FF186E6021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1DE455D-5F69-426C-B9DA-1295944DD4C4}" type="slidenum">
              <a:rPr lang="en-US" smtClean="0">
                <a:latin typeface="Arial" pitchFamily="34" charset="0"/>
              </a:rPr>
              <a:pPr/>
              <a:t>16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4995" name="Rectangle 7"/>
          <p:cNvSpPr txBox="1">
            <a:spLocks noGrp="1" noChangeArrowheads="1"/>
          </p:cNvSpPr>
          <p:nvPr/>
        </p:nvSpPr>
        <p:spPr bwMode="auto">
          <a:xfrm>
            <a:off x="5792788" y="6743700"/>
            <a:ext cx="4430712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5A362DA-ED74-426E-AE9D-801E4881325D}" type="slidenum">
              <a:rPr lang="ru-RU" sz="1200">
                <a:latin typeface="Times New Roman" pitchFamily="18" charset="0"/>
              </a:rPr>
              <a:pPr algn="r"/>
              <a:t>16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849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663" y="3371850"/>
            <a:ext cx="7496175" cy="31956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919D80-735A-49E3-B44B-36421217BD41}" type="slidenum">
              <a:rPr lang="en-US" smtClean="0">
                <a:latin typeface="Arial" pitchFamily="34" charset="0"/>
              </a:rPr>
              <a:pPr/>
              <a:t>17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DB4ABE3-43DE-4D1C-80D4-7A74866E3D06}" type="slidenum">
              <a:rPr lang="en-US" smtClean="0">
                <a:latin typeface="Arial" pitchFamily="34" charset="0"/>
              </a:rPr>
              <a:pPr/>
              <a:t>19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9091" name="Rectangle 7"/>
          <p:cNvSpPr txBox="1">
            <a:spLocks noGrp="1" noChangeArrowheads="1"/>
          </p:cNvSpPr>
          <p:nvPr/>
        </p:nvSpPr>
        <p:spPr bwMode="auto">
          <a:xfrm>
            <a:off x="5792788" y="6743700"/>
            <a:ext cx="4430712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2FF5F715-61C3-424A-B925-B3C0413306E6}" type="slidenum">
              <a:rPr lang="ru-RU" sz="1200">
                <a:latin typeface="Times New Roman" pitchFamily="18" charset="0"/>
              </a:rPr>
              <a:pPr algn="r"/>
              <a:t>19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890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FDCD68-36A1-43DB-AA58-62445AB870B9}" type="slidenum">
              <a:rPr lang="ru-RU"/>
              <a:pPr/>
              <a:t>20</a:t>
            </a:fld>
            <a:endParaRPr lang="ru-RU"/>
          </a:p>
        </p:txBody>
      </p:sp>
      <p:sp>
        <p:nvSpPr>
          <p:cNvPr id="73731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2350" y="3372168"/>
            <a:ext cx="8178800" cy="3194685"/>
          </a:xfrm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1A89DE-A9DD-4B4E-B902-2C17E8174ADC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90467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12644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pitchFamily="34" charset="0"/>
              </a:rPr>
              <a:t>мроьаьо</a:t>
            </a:r>
          </a:p>
        </p:txBody>
      </p:sp>
      <p:sp>
        <p:nvSpPr>
          <p:cNvPr id="112645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F339C5-46A2-4D13-8A1B-072B2DF64B24}" type="slidenum">
              <a:rPr lang="ru-RU" smtClean="0">
                <a:latin typeface="Arial" pitchFamily="34" charset="0"/>
              </a:rPr>
              <a:pPr/>
              <a:t>22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DEFC0D0-DB26-485A-9283-60146DCEB81E}" type="slidenum">
              <a:rPr lang="ru-RU" smtClean="0">
                <a:latin typeface="Arial" pitchFamily="34" charset="0"/>
              </a:rPr>
              <a:pPr/>
              <a:t>23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38513" y="533400"/>
            <a:ext cx="3546475" cy="26606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D862CE-4CF1-4B36-A0FF-550883DF1636}" type="slidenum">
              <a:rPr lang="en-US" smtClean="0">
                <a:latin typeface="Arial" pitchFamily="34" charset="0"/>
              </a:rPr>
              <a:pPr/>
              <a:t>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73880E7-FB7A-47D0-9411-1E50C5D21EC1}" type="slidenum">
              <a:rPr lang="ru-RU" smtClean="0">
                <a:latin typeface="Arial" pitchFamily="34" charset="0"/>
              </a:rPr>
              <a:pPr/>
              <a:t>24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38513" y="533400"/>
            <a:ext cx="3546475" cy="26606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FD2FE9B-D856-4208-A300-3B9A6C2A54AF}" type="slidenum">
              <a:rPr lang="ru-RU" smtClean="0">
                <a:latin typeface="Arial" pitchFamily="34" charset="0"/>
              </a:rPr>
              <a:pPr/>
              <a:t>25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38513" y="533400"/>
            <a:ext cx="3546475" cy="26606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12644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pitchFamily="34" charset="0"/>
              </a:rPr>
              <a:t>мроьаьо</a:t>
            </a:r>
          </a:p>
        </p:txBody>
      </p:sp>
      <p:sp>
        <p:nvSpPr>
          <p:cNvPr id="112645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4F339C5-46A2-4D13-8A1B-072B2DF64B24}" type="slidenum">
              <a:rPr lang="ru-RU" smtClean="0">
                <a:latin typeface="Arial" pitchFamily="34" charset="0"/>
              </a:rPr>
              <a:pPr/>
              <a:t>26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745E3F-E681-450F-8899-08C5973027A9}" type="slidenum">
              <a:rPr lang="en-US" smtClean="0">
                <a:latin typeface="Arial" pitchFamily="34" charset="0"/>
              </a:rPr>
              <a:pPr/>
              <a:t>27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  <p:sp>
        <p:nvSpPr>
          <p:cNvPr id="1075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4908848-877A-43A4-A939-3F06EB3D9103}" type="slidenum">
              <a:rPr lang="en-US" smtClean="0">
                <a:latin typeface="Arial" pitchFamily="34" charset="0"/>
              </a:rPr>
              <a:pPr/>
              <a:t>28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E12507A-12AA-4A92-9952-2A9E1B080C3F}" type="slidenum">
              <a:rPr lang="en-US" smtClean="0">
                <a:latin typeface="Arial" pitchFamily="34" charset="0"/>
              </a:rPr>
              <a:pPr/>
              <a:t>29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663" y="3371850"/>
            <a:ext cx="7496175" cy="31956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9027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>
              <a:latin typeface="Arial" pitchFamily="34" charset="0"/>
            </a:endParaRPr>
          </a:p>
        </p:txBody>
      </p:sp>
      <p:sp>
        <p:nvSpPr>
          <p:cNvPr id="129028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BC5747-E22A-48E5-98CC-9306DB618A5C}" type="slidenum">
              <a:rPr lang="en-US" smtClean="0">
                <a:latin typeface="Arial" pitchFamily="34" charset="0"/>
              </a:rPr>
              <a:pPr/>
              <a:t>30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0AA7B3-2342-4162-8103-A11B6CC09C49}" type="slidenum">
              <a:rPr lang="en-US" smtClean="0">
                <a:latin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30051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05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  <p:sp>
        <p:nvSpPr>
          <p:cNvPr id="1105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ED2AC58-AFE2-4BB4-861B-4F402F586CD2}" type="slidenum">
              <a:rPr lang="en-US" smtClean="0">
                <a:latin typeface="Arial" pitchFamily="34" charset="0"/>
              </a:rPr>
              <a:pPr/>
              <a:t>32</a:t>
            </a:fld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E254F2B-0007-4529-B30C-0410F85DEF1C}" type="slidenum">
              <a:rPr lang="en-US" smtClean="0">
                <a:latin typeface="Arial" pitchFamily="34" charset="0"/>
              </a:rPr>
              <a:pPr/>
              <a:t>33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80899" name="Rectangle 7"/>
          <p:cNvSpPr txBox="1">
            <a:spLocks noGrp="1" noChangeArrowheads="1"/>
          </p:cNvSpPr>
          <p:nvPr/>
        </p:nvSpPr>
        <p:spPr bwMode="auto">
          <a:xfrm>
            <a:off x="5792788" y="6743700"/>
            <a:ext cx="4430712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F91EC5A-84EB-48A8-8DC3-23838A780CA4}" type="slidenum">
              <a:rPr lang="ru-RU" sz="1200">
                <a:latin typeface="Times New Roman" pitchFamily="18" charset="0"/>
              </a:rPr>
              <a:pPr algn="r"/>
              <a:t>33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8090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90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663" y="3371850"/>
            <a:ext cx="7496175" cy="31956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654473-132C-4228-BAE5-7A14908087CC}" type="slidenum">
              <a:rPr lang="ru-RU" smtClean="0">
                <a:latin typeface="Arial" pitchFamily="34" charset="0"/>
              </a:rPr>
              <a:pPr/>
              <a:t>4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4C4D69-4EBB-45FF-BB4C-18B1A66C0DA9}" type="slidenum">
              <a:rPr lang="ru-RU"/>
              <a:pPr/>
              <a:t>34</a:t>
            </a:fld>
            <a:endParaRPr lang="ru-RU"/>
          </a:p>
        </p:txBody>
      </p:sp>
      <p:sp>
        <p:nvSpPr>
          <p:cNvPr id="79875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 txBox="1">
            <a:spLocks noGrp="1" noChangeArrowheads="1"/>
          </p:cNvSpPr>
          <p:nvPr/>
        </p:nvSpPr>
        <p:spPr bwMode="auto">
          <a:xfrm>
            <a:off x="5791200" y="6743700"/>
            <a:ext cx="4430713" cy="35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8F2B8D68-AC14-446F-A4A7-05A96ACD3FE9}" type="slidenum">
              <a:rPr lang="en-US" sz="1200"/>
              <a:pPr algn="r"/>
              <a:t>35</a:t>
            </a:fld>
            <a:endParaRPr lang="en-US" sz="1200"/>
          </a:p>
        </p:txBody>
      </p:sp>
      <p:sp>
        <p:nvSpPr>
          <p:cNvPr id="135171" name="Rectangle 7"/>
          <p:cNvSpPr txBox="1">
            <a:spLocks noGrp="1" noChangeArrowheads="1"/>
          </p:cNvSpPr>
          <p:nvPr/>
        </p:nvSpPr>
        <p:spPr bwMode="auto">
          <a:xfrm>
            <a:off x="5792788" y="6743700"/>
            <a:ext cx="4430712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7281AE0-D30C-41E5-AB4E-46DE34976A3A}" type="slidenum">
              <a:rPr lang="ru-RU" sz="1200">
                <a:latin typeface="Times New Roman" pitchFamily="18" charset="0"/>
              </a:rPr>
              <a:pPr algn="r"/>
              <a:t>35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1351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517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663" y="3371850"/>
            <a:ext cx="7496175" cy="31956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8F0009-A9BF-4F07-871D-719E5B2FE2D8}" type="slidenum">
              <a:rPr lang="ru-RU"/>
              <a:pPr/>
              <a:t>36</a:t>
            </a:fld>
            <a:endParaRPr lang="ru-RU"/>
          </a:p>
        </p:txBody>
      </p:sp>
      <p:sp>
        <p:nvSpPr>
          <p:cNvPr id="75779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Rectangle 3"/>
          <p:cNvSpPr>
            <a:spLocks noGrp="1"/>
          </p:cNvSpPr>
          <p:nvPr>
            <p:ph type="body" idx="1"/>
          </p:nvPr>
        </p:nvSpPr>
        <p:spPr bwMode="auto">
          <a:xfrm>
            <a:off x="1363663" y="3371850"/>
            <a:ext cx="7496175" cy="31956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5AEAD8A-7BBA-4A37-9B31-3E886376D9D9}" type="slidenum">
              <a:rPr lang="ru-RU" smtClean="0">
                <a:latin typeface="Arial" pitchFamily="34" charset="0"/>
              </a:rPr>
              <a:pPr/>
              <a:t>38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38513" y="533400"/>
            <a:ext cx="3546475" cy="26606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398F798-8649-4568-AED8-A141D41DB001}" type="slidenum">
              <a:rPr lang="ru-RU" smtClean="0">
                <a:latin typeface="Arial" pitchFamily="34" charset="0"/>
              </a:rPr>
              <a:pPr/>
              <a:t>39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338513" y="533400"/>
            <a:ext cx="3546475" cy="26606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DF0A370-8348-44D4-B9DD-B8E904B194ED}" type="slidenum">
              <a:rPr lang="en-US" smtClean="0">
                <a:latin typeface="Arial" pitchFamily="34" charset="0"/>
              </a:rPr>
              <a:pPr/>
              <a:t>40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95235" name="Rectangle 7"/>
          <p:cNvSpPr txBox="1">
            <a:spLocks noGrp="1" noChangeArrowheads="1"/>
          </p:cNvSpPr>
          <p:nvPr/>
        </p:nvSpPr>
        <p:spPr bwMode="auto">
          <a:xfrm>
            <a:off x="5792788" y="6743700"/>
            <a:ext cx="4430712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E5DF52D-7BDA-4D2D-BC8B-8972A2F04CA4}" type="slidenum">
              <a:rPr lang="ru-RU" sz="1200">
                <a:latin typeface="Times New Roman" pitchFamily="18" charset="0"/>
              </a:rPr>
              <a:pPr algn="r"/>
              <a:t>40</a:t>
            </a:fld>
            <a:endParaRPr lang="ru-RU" sz="1200">
              <a:latin typeface="Times New Roman" pitchFamily="18" charset="0"/>
            </a:endParaRPr>
          </a:p>
        </p:txBody>
      </p:sp>
      <p:sp>
        <p:nvSpPr>
          <p:cNvPr id="9523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663" y="3371850"/>
            <a:ext cx="7496175" cy="31956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76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00E20E6-EC7A-42E6-98F1-FFDC11827450}" type="slidenum">
              <a:rPr lang="ru-RU" smtClean="0">
                <a:latin typeface="Arial" pitchFamily="34" charset="0"/>
              </a:rPr>
              <a:pPr/>
              <a:t>43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63663" y="3371850"/>
            <a:ext cx="7496175" cy="3195638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123908" name="Нижний колонтитул 3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pitchFamily="34" charset="0"/>
              </a:rPr>
              <a:t>мроьаьо</a:t>
            </a:r>
          </a:p>
        </p:txBody>
      </p:sp>
      <p:sp>
        <p:nvSpPr>
          <p:cNvPr id="123909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02A62D-CF75-43F2-9267-AA35B4D37BE4}" type="slidenum">
              <a:rPr lang="ru-RU" smtClean="0">
                <a:latin typeface="Arial" pitchFamily="34" charset="0"/>
              </a:rPr>
              <a:pPr/>
              <a:t>44</a:t>
            </a:fld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314907-B173-4118-9765-2825A19B2E5F}" type="slidenum">
              <a:rPr lang="ru-RU"/>
              <a:pPr/>
              <a:t>5</a:t>
            </a:fld>
            <a:endParaRPr lang="ru-RU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A8A80F-EC4A-4ED5-A2A6-57DA51932459}" type="slidenum">
              <a:rPr lang="en-US" smtClean="0">
                <a:latin typeface="Arial" pitchFamily="34" charset="0"/>
              </a:rPr>
              <a:pPr/>
              <a:t>45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4C5504D-B827-4FF2-B728-9B1598D46A13}" type="slidenum">
              <a:rPr lang="en-US" smtClean="0">
                <a:latin typeface="Arial" pitchFamily="34" charset="0"/>
              </a:rPr>
              <a:pPr/>
              <a:t>46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86626E0-3E75-42B4-8441-2BF196C57C9F}" type="slidenum">
              <a:rPr lang="ru-RU"/>
              <a:pPr/>
              <a:t>6</a:t>
            </a:fld>
            <a:endParaRPr lang="ru-RU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C6E7C23-FC95-4AB8-AFB6-1FE13B3B5653}" type="slidenum">
              <a:rPr lang="ru-RU"/>
              <a:pPr/>
              <a:t>7</a:t>
            </a:fld>
            <a:endParaRPr lang="ru-RU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172" y="3372014"/>
            <a:ext cx="8181157" cy="319376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E42B62-E76D-4E34-8D8D-BE776DB9A7BA}" type="slidenum">
              <a:rPr lang="ru-RU"/>
              <a:pPr/>
              <a:t>8</a:t>
            </a:fld>
            <a:endParaRPr lang="ru-RU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3F3852-CA1E-4A18-8248-F1EEE1586CA6}" type="slidenum">
              <a:rPr lang="ru-RU" smtClean="0">
                <a:latin typeface="Arial" pitchFamily="34" charset="0"/>
              </a:rPr>
              <a:pPr/>
              <a:t>9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F33FAD-0BE6-4BE8-BFF5-F3F970F21979}" type="slidenum">
              <a:rPr lang="ru-RU" smtClean="0">
                <a:latin typeface="Arial" pitchFamily="34" charset="0"/>
              </a:rPr>
              <a:pPr/>
              <a:t>10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acsb.edu/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71875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EFMD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9425" y="273050"/>
            <a:ext cx="3397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pimheader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4775" y="273050"/>
            <a:ext cx="7032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0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13" y="782638"/>
            <a:ext cx="1185862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9" descr="CEMS_blue_with_baseline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18425" y="273050"/>
            <a:ext cx="92551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/>
          <p:cNvPicPr>
            <a:picLocks noChangeAspect="1" noChangeArrowheads="1"/>
          </p:cNvPicPr>
          <p:nvPr userDrawn="1"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91125" y="182563"/>
            <a:ext cx="701675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1" descr="http://www.aacsb.edu/images/logo.gif">
            <a:hlinkClick r:id="rId8"/>
          </p:cNvPr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14938" y="782638"/>
            <a:ext cx="884237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одзаголовок 2"/>
          <p:cNvSpPr txBox="1">
            <a:spLocks/>
          </p:cNvSpPr>
          <p:nvPr userDrawn="1"/>
        </p:nvSpPr>
        <p:spPr>
          <a:xfrm>
            <a:off x="642938" y="5357813"/>
            <a:ext cx="7815262" cy="900112"/>
          </a:xfrm>
          <a:prstGeom prst="rect">
            <a:avLst/>
          </a:prstGeom>
        </p:spPr>
        <p:txBody>
          <a:bodyPr/>
          <a:lstStyle/>
          <a:p>
            <a:pPr algn="ctr"/>
            <a:endParaRPr lang="ru-RU" sz="1000">
              <a:solidFill>
                <a:srgbClr val="7F7F7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285860"/>
            <a:ext cx="9144000" cy="2214578"/>
          </a:xfrm>
          <a:solidFill>
            <a:schemeClr val="bg2">
              <a:lumMod val="90000"/>
            </a:schemeClr>
          </a:solidFill>
          <a:ln>
            <a:noFill/>
          </a:ln>
        </p:spPr>
        <p:txBody>
          <a:bodyPr lIns="1080000">
            <a:normAutofit/>
          </a:bodyPr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2988" y="3886200"/>
            <a:ext cx="7815292" cy="900122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1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10BA8-8CF3-4DA3-A03C-2E68DC0EFD07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 rtlCol="0">
            <a:normAutofit/>
          </a:bodyPr>
          <a:lstStyle/>
          <a:p>
            <a:pPr lvl="0"/>
            <a:endParaRPr 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Гаврилова Т.А.  2012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BA73A-7BF8-4507-B50A-438152C075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0" y="0"/>
            <a:ext cx="9144000" cy="939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0" tIns="45720" rIns="25200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Образец заголовка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500063" y="6356350"/>
            <a:ext cx="2090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59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05B7A-7285-43AE-8C49-9517691BDD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, схема или организационная диа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SmartArt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472488" cy="45259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00063" y="6356350"/>
            <a:ext cx="2090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59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62E0EB-13C6-4F47-AAF6-78983E9EF25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500063" y="6356350"/>
            <a:ext cx="2090737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590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25B21E-1BEB-4D4C-8B41-C167B9078FA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0" y="1428736"/>
            <a:ext cx="9144000" cy="1500198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0" tIns="45720" rIns="25200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5D755-2821-4557-979C-A8DBD10A6E9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Заголовок, текст и кли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Клип 3"/>
          <p:cNvSpPr>
            <a:spLocks noGrp="1"/>
          </p:cNvSpPr>
          <p:nvPr>
            <p:ph type="clipArt" sz="half" idx="2"/>
          </p:nvPr>
        </p:nvSpPr>
        <p:spPr>
          <a:xfrm>
            <a:off x="4800600" y="1752600"/>
            <a:ext cx="3810000" cy="4114800"/>
          </a:xfrm>
        </p:spPr>
        <p:txBody>
          <a:bodyPr/>
          <a:lstStyle/>
          <a:p>
            <a:pPr lvl="0"/>
            <a:endParaRPr lang="ru-RU" noProof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381000" y="63230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23013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858000" y="6323013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33189-E59F-40DA-AE61-29D4EA5958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42900"/>
            <a:ext cx="7772400" cy="11049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38200" y="17526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800600" y="17526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800600" y="3886200"/>
            <a:ext cx="3810000" cy="1981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Гаврилова Т.А. Курс ИИ ч.1.</a:t>
            </a:r>
          </a:p>
        </p:txBody>
      </p:sp>
      <p:sp>
        <p:nvSpPr>
          <p:cNvPr id="8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5D6831-8F31-47AD-BC07-18017EF084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71875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285860"/>
            <a:ext cx="9144000" cy="2214578"/>
          </a:xfrm>
          <a:solidFill>
            <a:schemeClr val="bg2">
              <a:lumMod val="75000"/>
            </a:schemeClr>
          </a:solidFill>
          <a:ln>
            <a:noFill/>
          </a:ln>
        </p:spPr>
        <p:txBody>
          <a:bodyPr lIns="1080000">
            <a:normAutofit/>
          </a:bodyPr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2988" y="3886200"/>
            <a:ext cx="7815292" cy="90012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868A7-0698-4688-89B7-CD747C9F1F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1285860"/>
            <a:ext cx="9144000" cy="2214578"/>
          </a:xfrm>
          <a:ln>
            <a:noFill/>
          </a:ln>
        </p:spPr>
        <p:txBody>
          <a:bodyPr lIns="1080000">
            <a:normAutofit/>
          </a:bodyPr>
          <a:lstStyle>
            <a:lvl1pPr algn="l">
              <a:defRPr sz="36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2988" y="3886200"/>
            <a:ext cx="7815292" cy="90012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A0D9E-866C-4A5B-ACB2-FA77FCB3D65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40EE9-0265-4BA0-B2DB-8AFF1CEE67E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2AE63-F05C-4106-A6E5-C13ADB7FD97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0" y="0"/>
            <a:ext cx="9144000" cy="939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0" tIns="45720" rIns="25200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Образец заголовка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AC12E-909B-4495-9CCF-E54037A7509B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DF08B-66EC-483F-965A-EFE02501BA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Заголовок 1"/>
          <p:cNvSpPr txBox="1">
            <a:spLocks/>
          </p:cNvSpPr>
          <p:nvPr userDrawn="1"/>
        </p:nvSpPr>
        <p:spPr bwMode="auto">
          <a:xfrm>
            <a:off x="0" y="0"/>
            <a:ext cx="9144000" cy="939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0" tIns="45720" rIns="25200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571875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2988" y="3886200"/>
            <a:ext cx="7815292" cy="1471626"/>
          </a:xfrm>
        </p:spPr>
        <p:txBody>
          <a:bodyPr/>
          <a:lstStyle>
            <a:lvl1pPr marL="0" indent="0" algn="l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 smtClean="0"/>
              <a:t>Образец подзаголовка</a:t>
            </a:r>
          </a:p>
          <a:p>
            <a:r>
              <a:rPr lang="en-US" dirty="0" smtClean="0"/>
              <a:t>…@som.pu.ru</a:t>
            </a:r>
          </a:p>
          <a:p>
            <a:endParaRPr lang="ru-RU" dirty="0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E33BAD-558F-4EF9-9C5D-CBCD15E64C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0" y="1500174"/>
            <a:ext cx="9144000" cy="9398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DA19A2-69EC-478C-95FB-05A1D3F91A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1"/>
          <p:cNvSpPr txBox="1">
            <a:spLocks/>
          </p:cNvSpPr>
          <p:nvPr userDrawn="1"/>
        </p:nvSpPr>
        <p:spPr bwMode="auto">
          <a:xfrm>
            <a:off x="0" y="0"/>
            <a:ext cx="9144000" cy="93980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720000" tIns="45720" rIns="25200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939800"/>
          </a:xfrm>
          <a:prstGeom prst="rect">
            <a:avLst/>
          </a:prstGeom>
          <a:solidFill>
            <a:srgbClr val="781E1E"/>
          </a:solidFill>
          <a:ln w="9525">
            <a:noFill/>
            <a:miter lim="800000"/>
            <a:headEnd/>
            <a:tailEnd/>
          </a:ln>
        </p:spPr>
        <p:txBody>
          <a:bodyPr vert="horz" wrap="square" lIns="720000" tIns="45720" rIns="252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47248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00063" y="6356350"/>
            <a:ext cx="20907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dirty="0">
                <a:solidFill>
                  <a:srgbClr val="781E1E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dirty="0">
                <a:solidFill>
                  <a:srgbClr val="781E1E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59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1" smtClean="0">
                <a:solidFill>
                  <a:srgbClr val="781E1E"/>
                </a:solidFill>
                <a:latin typeface="Arial" charset="0"/>
              </a:defRPr>
            </a:lvl1pPr>
          </a:lstStyle>
          <a:p>
            <a:pPr>
              <a:defRPr/>
            </a:pPr>
            <a:fld id="{2A89C700-6BAC-4835-9DA3-49488C5B3E0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693" r:id="rId4"/>
    <p:sldLayoutId id="2147483692" r:id="rId5"/>
    <p:sldLayoutId id="2147483691" r:id="rId6"/>
    <p:sldLayoutId id="2147483700" r:id="rId7"/>
    <p:sldLayoutId id="2147483701" r:id="rId8"/>
    <p:sldLayoutId id="2147483702" r:id="rId9"/>
    <p:sldLayoutId id="2147483703" r:id="rId10"/>
    <p:sldLayoutId id="2147483694" r:id="rId11"/>
    <p:sldLayoutId id="2147483695" r:id="rId12"/>
    <p:sldLayoutId id="2147483696" r:id="rId13"/>
    <p:sldLayoutId id="2147483704" r:id="rId14"/>
    <p:sldLayoutId id="2147483705" r:id="rId15"/>
    <p:sldLayoutId id="2147483710" r:id="rId16"/>
  </p:sldLayoutIdLst>
  <p:transition spd="slow">
    <p:fade/>
  </p:transition>
  <p:timing>
    <p:tnLst>
      <p:par>
        <p:cTn id="1" dur="indefinite" restart="never" nodeType="tmRoot"/>
      </p:par>
    </p:tnLst>
  </p:timing>
  <p:hf sldNum="0" hdr="0" dt="0"/>
  <p:txStyles>
    <p:titleStyle>
      <a:lvl1pPr algn="r" rtl="0" fontAlgn="base">
        <a:spcBef>
          <a:spcPct val="0"/>
        </a:spcBef>
        <a:spcAft>
          <a:spcPct val="0"/>
        </a:spcAft>
        <a:defRPr sz="24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2pPr>
      <a:lvl3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3pPr>
      <a:lvl4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4pPr>
      <a:lvl5pPr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rgbClr val="707070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66000"/>
        <a:buFont typeface="Courier New" pitchFamily="49" charset="0"/>
        <a:buChar char="o"/>
        <a:defRPr sz="2800" kern="1200">
          <a:solidFill>
            <a:srgbClr val="781E1E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SzPct val="55000"/>
        <a:buFont typeface="Wingdings" pitchFamily="2" charset="2"/>
        <a:buChar char="q"/>
        <a:defRPr sz="2400" kern="1200">
          <a:solidFill>
            <a:srgbClr val="707070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://www.princetonai.com/bot/bot.jsp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jpeg"/><Relationship Id="rId5" Type="http://schemas.openxmlformats.org/officeDocument/2006/relationships/oleObject" Target="../embeddings/oleObject5.bin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5" Type="http://schemas.openxmlformats.org/officeDocument/2006/relationships/oleObject" Target="../embeddings/oleObject9.bin"/><Relationship Id="rId4" Type="http://schemas.openxmlformats.org/officeDocument/2006/relationships/oleObject" Target="../embeddings/oleObject8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0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4" Type="http://schemas.openxmlformats.org/officeDocument/2006/relationships/oleObject" Target="../embeddings/oleObject12.bin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jpeg"/><Relationship Id="rId5" Type="http://schemas.openxmlformats.org/officeDocument/2006/relationships/hyperlink" Target="http://www.5-tv.ru/programs/broadcast/505596/" TargetMode="External"/><Relationship Id="rId4" Type="http://schemas.openxmlformats.org/officeDocument/2006/relationships/image" Target="../media/image3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6"/>
          <p:cNvSpPr txBox="1">
            <a:spLocks noChangeArrowheads="1"/>
          </p:cNvSpPr>
          <p:nvPr/>
        </p:nvSpPr>
        <p:spPr bwMode="auto">
          <a:xfrm>
            <a:off x="0" y="1989138"/>
            <a:ext cx="91440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STRATEGIC VISION</a:t>
            </a:r>
            <a:r>
              <a:rPr lang="ru-RU" b="1">
                <a:solidFill>
                  <a:schemeClr val="bg1"/>
                </a:solidFill>
              </a:rPr>
              <a:t> </a:t>
            </a:r>
            <a:r>
              <a:rPr lang="en-US" b="1">
                <a:solidFill>
                  <a:schemeClr val="bg1"/>
                </a:solidFill>
              </a:rPr>
              <a:t>AND 2007</a:t>
            </a:r>
            <a:r>
              <a:rPr lang="ru-RU" b="1">
                <a:solidFill>
                  <a:schemeClr val="bg1"/>
                </a:solidFill>
              </a:rPr>
              <a:t>/</a:t>
            </a:r>
            <a:r>
              <a:rPr lang="en-US" b="1">
                <a:solidFill>
                  <a:schemeClr val="bg1"/>
                </a:solidFill>
              </a:rPr>
              <a:t>08 ACADEMIC YEAR</a:t>
            </a:r>
            <a:endParaRPr lang="ru-RU" b="1">
              <a:solidFill>
                <a:schemeClr val="bg1"/>
              </a:solidFill>
            </a:endParaRPr>
          </a:p>
        </p:txBody>
      </p:sp>
      <p:pic>
        <p:nvPicPr>
          <p:cNvPr id="17411" name="Picture 14" descr="цвет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28813"/>
            <a:ext cx="91440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2" name="Rectangle 16"/>
          <p:cNvSpPr>
            <a:spLocks noChangeArrowheads="1"/>
          </p:cNvSpPr>
          <p:nvPr/>
        </p:nvSpPr>
        <p:spPr bwMode="auto">
          <a:xfrm>
            <a:off x="107950" y="1839913"/>
            <a:ext cx="896461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b="1">
                <a:solidFill>
                  <a:schemeClr val="bg1"/>
                </a:solidFill>
              </a:rPr>
              <a:t>Управление процессом создания и использования учебных кейсов: опыт ВШМ СПбГУ</a:t>
            </a:r>
            <a:r>
              <a:rPr lang="ru-RU"/>
              <a:t> </a:t>
            </a:r>
          </a:p>
        </p:txBody>
      </p:sp>
      <p:sp>
        <p:nvSpPr>
          <p:cNvPr id="17413" name="Text Box 13"/>
          <p:cNvSpPr txBox="1">
            <a:spLocks noChangeArrowheads="1"/>
          </p:cNvSpPr>
          <p:nvPr/>
        </p:nvSpPr>
        <p:spPr bwMode="auto">
          <a:xfrm>
            <a:off x="428625" y="3595688"/>
            <a:ext cx="8358188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dirty="0"/>
              <a:t>Проф. , д.т.н., зав.каф. информационных технологий в менеджменте </a:t>
            </a:r>
            <a:r>
              <a:rPr lang="ru-RU" sz="2400" dirty="0"/>
              <a:t>Гаврилова Татьяна Альбертовна</a:t>
            </a:r>
            <a:endParaRPr lang="en-US" sz="2400" dirty="0"/>
          </a:p>
          <a:p>
            <a:endParaRPr lang="ru-RU" sz="2400" dirty="0"/>
          </a:p>
        </p:txBody>
      </p:sp>
      <p:sp>
        <p:nvSpPr>
          <p:cNvPr id="17414" name="Заголовок 13"/>
          <p:cNvSpPr>
            <a:spLocks noGrp="1"/>
          </p:cNvSpPr>
          <p:nvPr>
            <p:ph type="ctr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pPr algn="ctr"/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 Интеллектуальные технологии в менеджменте</a:t>
            </a:r>
            <a:endParaRPr lang="ru-RU" sz="3200" dirty="0" smtClean="0">
              <a:latin typeface="Arial Unicode MS" pitchFamily="34" charset="-128"/>
            </a:endParaRPr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365104"/>
            <a:ext cx="2345472" cy="2322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http://www.adlittle.com/uploads/tx_adlreports/arthurdlittle_managing_technological_discontinuities_5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76056" y="4491236"/>
            <a:ext cx="3744416" cy="2107872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/>
              <a:t> G</a:t>
            </a:r>
            <a:r>
              <a:rPr lang="ru-RU" dirty="0" err="1"/>
              <a:t>reat</a:t>
            </a:r>
            <a:r>
              <a:rPr lang="ru-RU" dirty="0"/>
              <a:t> </a:t>
            </a:r>
            <a:r>
              <a:rPr lang="ru-RU" sz="2800" dirty="0" err="1"/>
              <a:t>names</a:t>
            </a:r>
            <a:r>
              <a:rPr lang="ru-RU" dirty="0"/>
              <a:t> (</a:t>
            </a:r>
            <a:r>
              <a:rPr lang="ru-RU" dirty="0" err="1"/>
              <a:t>pre-history</a:t>
            </a:r>
            <a:r>
              <a:rPr lang="ru-RU" dirty="0"/>
              <a:t>)</a:t>
            </a:r>
          </a:p>
        </p:txBody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4000" b="1" smtClean="0"/>
              <a:t>Lull</a:t>
            </a:r>
          </a:p>
          <a:p>
            <a:pPr eaLnBrk="1" hangingPunct="1"/>
            <a:r>
              <a:rPr lang="en-US" sz="4000" b="1" smtClean="0"/>
              <a:t>Descartes</a:t>
            </a:r>
          </a:p>
          <a:p>
            <a:pPr eaLnBrk="1" hangingPunct="1"/>
            <a:r>
              <a:rPr lang="en-US" sz="4000" b="1" smtClean="0"/>
              <a:t>Leibnitz</a:t>
            </a:r>
          </a:p>
          <a:p>
            <a:pPr eaLnBrk="1" hangingPunct="1"/>
            <a:r>
              <a:rPr lang="ru-RU" sz="4000" b="1" smtClean="0"/>
              <a:t>Mill</a:t>
            </a:r>
            <a:endParaRPr lang="en-US" sz="4000" b="1" smtClean="0"/>
          </a:p>
          <a:p>
            <a:pPr eaLnBrk="1" hangingPunct="1">
              <a:buFont typeface="Monotype Sorts" pitchFamily="2" charset="2"/>
              <a:buNone/>
            </a:pPr>
            <a:endParaRPr lang="ru-RU" sz="4000" b="1" smtClean="0"/>
          </a:p>
        </p:txBody>
      </p:sp>
      <p:pic>
        <p:nvPicPr>
          <p:cNvPr id="36869" name="Picture 3" descr="The image “http://www-gap.dcs.st-and.ac.uk/~history/Thumbnails/Leibniz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56450" y="928688"/>
            <a:ext cx="198755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4" descr="Descartes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25" y="2928938"/>
            <a:ext cx="2193925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3" descr="John Stuart Mil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0" y="4071938"/>
            <a:ext cx="21097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2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88" y="4643438"/>
            <a:ext cx="1938337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3313" y="1071563"/>
            <a:ext cx="21240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0" y="0"/>
            <a:ext cx="80645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 XX century scientists that influenced AI</a:t>
            </a:r>
            <a:endParaRPr lang="ru-RU" sz="2800" dirty="0"/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500188"/>
            <a:ext cx="8763000" cy="3881437"/>
          </a:xfrm>
        </p:spPr>
        <p:txBody>
          <a:bodyPr/>
          <a:lstStyle/>
          <a:p>
            <a:pPr eaLnBrk="1" hangingPunct="1"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ru-RU" dirty="0"/>
              <a:t> </a:t>
            </a: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Wiener (1894-1964)</a:t>
            </a:r>
            <a:endParaRPr lang="ru-RU" sz="3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Turing</a:t>
            </a:r>
            <a:r>
              <a:rPr lang="ru-RU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(1912-1954)</a:t>
            </a:r>
            <a:endParaRPr lang="en-US" sz="3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Shannon </a:t>
            </a:r>
            <a:r>
              <a:rPr lang="ru-RU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(1916</a:t>
            </a: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- 1970</a:t>
            </a:r>
            <a:r>
              <a:rPr lang="ru-RU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</a:p>
          <a:p>
            <a:pPr eaLnBrk="1" hangingPunct="1">
              <a:buClr>
                <a:schemeClr val="tx1"/>
              </a:buClr>
              <a:buFont typeface="Wingdings" pitchFamily="2" charset="2"/>
              <a:buChar char="v"/>
              <a:defRPr/>
            </a:pP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Ashby </a:t>
            </a:r>
            <a:r>
              <a:rPr lang="ru-RU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(1903</a:t>
            </a: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- 1967</a:t>
            </a:r>
            <a:r>
              <a:rPr lang="ru-RU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ru-RU" sz="36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37893" name="Picture 2" descr="Wiener_Norbert_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750" y="1214438"/>
            <a:ext cx="1700213" cy="2379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 descr="The image “http://www-gap.dcs.st-and.ac.uk/~history/BigPictures/Turing.jpeg” cannot be displayed, because it contains error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14688" y="4429125"/>
            <a:ext cx="175895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3" descr="Shann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8" y="4357688"/>
            <a:ext cx="1765300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6" name="Picture 3" descr="The image “http://pespmc1.vub.ac.be/Images/Cyberneticians/ashby-small.jpg” cannot be displayed, because it contains error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00750" y="4214813"/>
            <a:ext cx="2087563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 Box 2"/>
          <p:cNvSpPr txBox="1">
            <a:spLocks noChangeArrowheads="1"/>
          </p:cNvSpPr>
          <p:nvPr/>
        </p:nvSpPr>
        <p:spPr bwMode="auto">
          <a:xfrm>
            <a:off x="517525" y="52990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GB" sz="2400"/>
          </a:p>
        </p:txBody>
      </p:sp>
      <p:sp>
        <p:nvSpPr>
          <p:cNvPr id="46084" name="Rectangle 3"/>
          <p:cNvSpPr>
            <a:spLocks noChangeArrowheads="1"/>
          </p:cNvSpPr>
          <p:nvPr/>
        </p:nvSpPr>
        <p:spPr bwMode="auto">
          <a:xfrm>
            <a:off x="0" y="0"/>
            <a:ext cx="9144000" cy="990600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371600" y="714375"/>
            <a:ext cx="6143625" cy="6143625"/>
            <a:chOff x="864" y="450"/>
            <a:chExt cx="3870" cy="3870"/>
          </a:xfrm>
        </p:grpSpPr>
        <p:sp>
          <p:nvSpPr>
            <p:cNvPr id="46087" name="Oval 5"/>
            <p:cNvSpPr>
              <a:spLocks noChangeArrowheads="1"/>
            </p:cNvSpPr>
            <p:nvPr/>
          </p:nvSpPr>
          <p:spPr bwMode="auto">
            <a:xfrm>
              <a:off x="864" y="450"/>
              <a:ext cx="3870" cy="3870"/>
            </a:xfrm>
            <a:prstGeom prst="ellipse">
              <a:avLst/>
            </a:prstGeom>
            <a:solidFill>
              <a:srgbClr val="CCCCFF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88" name="Text Box 7"/>
            <p:cNvSpPr txBox="1">
              <a:spLocks noChangeArrowheads="1"/>
            </p:cNvSpPr>
            <p:nvPr/>
          </p:nvSpPr>
          <p:spPr bwMode="auto">
            <a:xfrm>
              <a:off x="3325" y="3151"/>
              <a:ext cx="1004" cy="495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600"/>
                <a:t>Speech Analysis and Synthesis</a:t>
              </a:r>
              <a:endParaRPr lang="ru-RU" sz="1600"/>
            </a:p>
          </p:txBody>
        </p:sp>
        <p:sp>
          <p:nvSpPr>
            <p:cNvPr id="46089" name="Text Box 8"/>
            <p:cNvSpPr txBox="1">
              <a:spLocks noChangeArrowheads="1"/>
            </p:cNvSpPr>
            <p:nvPr/>
          </p:nvSpPr>
          <p:spPr bwMode="auto">
            <a:xfrm>
              <a:off x="2263" y="3620"/>
              <a:ext cx="1092" cy="583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600"/>
                <a:t>AI </a:t>
              </a:r>
            </a:p>
            <a:p>
              <a:r>
                <a:rPr lang="en-US" sz="1600"/>
                <a:t>Software</a:t>
              </a:r>
              <a:endParaRPr lang="ru-RU" sz="1600" i="1">
                <a:solidFill>
                  <a:srgbClr val="996633"/>
                </a:solidFill>
              </a:endParaRPr>
            </a:p>
          </p:txBody>
        </p:sp>
        <p:sp>
          <p:nvSpPr>
            <p:cNvPr id="46090" name="Text Box 9"/>
            <p:cNvSpPr txBox="1">
              <a:spLocks noChangeArrowheads="1"/>
            </p:cNvSpPr>
            <p:nvPr/>
          </p:nvSpPr>
          <p:spPr bwMode="auto">
            <a:xfrm>
              <a:off x="3719" y="2169"/>
              <a:ext cx="902" cy="474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600"/>
                <a:t>Pattern</a:t>
              </a:r>
            </a:p>
            <a:p>
              <a:r>
                <a:rPr lang="en-US" sz="1600"/>
                <a:t>recognition</a:t>
              </a:r>
              <a:endParaRPr lang="ru-RU" sz="1400"/>
            </a:p>
          </p:txBody>
        </p:sp>
        <p:sp>
          <p:nvSpPr>
            <p:cNvPr id="46091" name="Text Box 10"/>
            <p:cNvSpPr txBox="1">
              <a:spLocks noChangeArrowheads="1"/>
            </p:cNvSpPr>
            <p:nvPr/>
          </p:nvSpPr>
          <p:spPr bwMode="auto">
            <a:xfrm>
              <a:off x="3195" y="1276"/>
              <a:ext cx="1220" cy="481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600"/>
                <a:t>Games </a:t>
              </a:r>
            </a:p>
            <a:p>
              <a:r>
                <a:rPr lang="en-US" sz="1600"/>
                <a:t>and computer-assisted composition</a:t>
              </a:r>
              <a:endParaRPr lang="ru-RU" sz="1400"/>
            </a:p>
          </p:txBody>
        </p:sp>
        <p:sp>
          <p:nvSpPr>
            <p:cNvPr id="46092" name="Text Box 11"/>
            <p:cNvSpPr txBox="1">
              <a:spLocks noChangeArrowheads="1"/>
            </p:cNvSpPr>
            <p:nvPr/>
          </p:nvSpPr>
          <p:spPr bwMode="auto">
            <a:xfrm>
              <a:off x="2193" y="606"/>
              <a:ext cx="1091" cy="481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600"/>
                <a:t>Natural</a:t>
              </a:r>
            </a:p>
            <a:p>
              <a:r>
                <a:rPr lang="en-US" sz="1600"/>
                <a:t>Language </a:t>
              </a:r>
            </a:p>
            <a:p>
              <a:r>
                <a:rPr lang="en-US" sz="1600"/>
                <a:t>Understanding</a:t>
              </a:r>
              <a:endParaRPr lang="ru-RU" sz="1600"/>
            </a:p>
          </p:txBody>
        </p:sp>
        <p:sp>
          <p:nvSpPr>
            <p:cNvPr id="46093" name="Text Box 12"/>
            <p:cNvSpPr txBox="1">
              <a:spLocks noChangeArrowheads="1"/>
            </p:cNvSpPr>
            <p:nvPr/>
          </p:nvSpPr>
          <p:spPr bwMode="auto">
            <a:xfrm>
              <a:off x="1164" y="1346"/>
              <a:ext cx="1125" cy="37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600"/>
                <a:t>Intelligent</a:t>
              </a:r>
            </a:p>
            <a:p>
              <a:r>
                <a:rPr lang="en-US" sz="1600"/>
                <a:t>robots</a:t>
              </a:r>
              <a:endParaRPr lang="ru-RU" sz="1400"/>
            </a:p>
          </p:txBody>
        </p:sp>
        <p:sp>
          <p:nvSpPr>
            <p:cNvPr id="46094" name="Text Box 13"/>
            <p:cNvSpPr txBox="1">
              <a:spLocks noChangeArrowheads="1"/>
            </p:cNvSpPr>
            <p:nvPr/>
          </p:nvSpPr>
          <p:spPr bwMode="auto">
            <a:xfrm>
              <a:off x="914" y="2085"/>
              <a:ext cx="1180" cy="644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1600" dirty="0"/>
                <a:t>Knowledge discovery or data mining</a:t>
              </a:r>
              <a:endParaRPr lang="ru-RU" sz="1400" dirty="0"/>
            </a:p>
          </p:txBody>
        </p:sp>
        <p:sp>
          <p:nvSpPr>
            <p:cNvPr id="46095" name="Text Box 14"/>
            <p:cNvSpPr txBox="1">
              <a:spLocks noChangeArrowheads="1"/>
            </p:cNvSpPr>
            <p:nvPr/>
          </p:nvSpPr>
          <p:spPr bwMode="auto">
            <a:xfrm>
              <a:off x="1292" y="2976"/>
              <a:ext cx="1197" cy="559"/>
            </a:xfrm>
            <a:prstGeom prst="rect">
              <a:avLst/>
            </a:prstGeom>
            <a:solidFill>
              <a:srgbClr val="CCCC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en-US" sz="2400" i="1" dirty="0">
                  <a:solidFill>
                    <a:srgbClr val="F913E9"/>
                  </a:solidFill>
                </a:rPr>
                <a:t>Knowledge-based systems</a:t>
              </a:r>
              <a:endParaRPr lang="ru-RU" sz="2400" dirty="0">
                <a:solidFill>
                  <a:srgbClr val="F913E9"/>
                </a:solidFill>
              </a:endParaRPr>
            </a:p>
          </p:txBody>
        </p:sp>
        <p:sp>
          <p:nvSpPr>
            <p:cNvPr id="46096" name="Line 15"/>
            <p:cNvSpPr>
              <a:spLocks noChangeShapeType="1"/>
            </p:cNvSpPr>
            <p:nvPr/>
          </p:nvSpPr>
          <p:spPr bwMode="auto">
            <a:xfrm>
              <a:off x="2004" y="617"/>
              <a:ext cx="1559" cy="355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97" name="Line 16"/>
            <p:cNvSpPr>
              <a:spLocks noChangeShapeType="1"/>
            </p:cNvSpPr>
            <p:nvPr/>
          </p:nvSpPr>
          <p:spPr bwMode="auto">
            <a:xfrm flipH="1">
              <a:off x="2052" y="569"/>
              <a:ext cx="1430" cy="3599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98" name="Line 17"/>
            <p:cNvSpPr>
              <a:spLocks noChangeShapeType="1"/>
            </p:cNvSpPr>
            <p:nvPr/>
          </p:nvSpPr>
          <p:spPr bwMode="auto">
            <a:xfrm flipH="1">
              <a:off x="1008" y="1721"/>
              <a:ext cx="3612" cy="140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099" name="Line 18"/>
            <p:cNvSpPr>
              <a:spLocks noChangeShapeType="1"/>
            </p:cNvSpPr>
            <p:nvPr/>
          </p:nvSpPr>
          <p:spPr bwMode="auto">
            <a:xfrm>
              <a:off x="1015" y="1647"/>
              <a:ext cx="3564" cy="1484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46100" name="Oval 19"/>
            <p:cNvSpPr>
              <a:spLocks noChangeArrowheads="1"/>
            </p:cNvSpPr>
            <p:nvPr/>
          </p:nvSpPr>
          <p:spPr bwMode="auto">
            <a:xfrm>
              <a:off x="2097" y="1699"/>
              <a:ext cx="1389" cy="1389"/>
            </a:xfrm>
            <a:prstGeom prst="ellipse">
              <a:avLst/>
            </a:prstGeom>
            <a:solidFill>
              <a:srgbClr val="CCCCFF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ru-RU"/>
            </a:p>
            <a:p>
              <a:endParaRPr lang="ru-RU" sz="2400">
                <a:solidFill>
                  <a:schemeClr val="accent2"/>
                </a:solidFill>
              </a:endParaRPr>
            </a:p>
            <a:p>
              <a:pPr algn="ctr"/>
              <a:r>
                <a:rPr lang="en-US" sz="2400">
                  <a:solidFill>
                    <a:srgbClr val="003300"/>
                  </a:solidFill>
                </a:rPr>
                <a:t>AI</a:t>
              </a:r>
              <a:endParaRPr lang="ru-RU" sz="2400">
                <a:solidFill>
                  <a:srgbClr val="003300"/>
                </a:solidFill>
              </a:endParaRPr>
            </a:p>
          </p:txBody>
        </p:sp>
      </p:grpSp>
      <p:sp>
        <p:nvSpPr>
          <p:cNvPr id="46086" name="Text Box 20"/>
          <p:cNvSpPr txBox="1">
            <a:spLocks noChangeArrowheads="1"/>
          </p:cNvSpPr>
          <p:nvPr/>
        </p:nvSpPr>
        <p:spPr bwMode="auto">
          <a:xfrm>
            <a:off x="0" y="214313"/>
            <a:ext cx="9144000" cy="523875"/>
          </a:xfrm>
          <a:prstGeom prst="rect">
            <a:avLst/>
          </a:prstGeom>
          <a:solidFill>
            <a:schemeClr val="bg2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AI’s main research fields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Первая победа над тестом Тьюринга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 2012 </a:t>
            </a:r>
          </a:p>
          <a:p>
            <a:pPr>
              <a:buNone/>
            </a:pPr>
            <a:r>
              <a:rPr lang="ru-RU" b="1" dirty="0" smtClean="0"/>
              <a:t>	</a:t>
            </a:r>
            <a:r>
              <a:rPr lang="ru-RU" dirty="0" smtClean="0"/>
              <a:t>В </a:t>
            </a:r>
            <a:r>
              <a:rPr lang="ru-RU" dirty="0" smtClean="0"/>
              <a:t>150 проведённых </a:t>
            </a:r>
            <a:r>
              <a:rPr lang="ru-RU" dirty="0" smtClean="0"/>
              <a:t>тестах </a:t>
            </a:r>
            <a:r>
              <a:rPr lang="ru-RU" dirty="0" smtClean="0"/>
              <a:t>участвовали пять новейших </a:t>
            </a:r>
            <a:r>
              <a:rPr lang="ru-RU" dirty="0" smtClean="0"/>
              <a:t>программ и 25 </a:t>
            </a:r>
            <a:r>
              <a:rPr lang="ru-RU" dirty="0" smtClean="0"/>
              <a:t>обычных людей. Программа "Евгений", изображавшая 13-летнего мальчика, проживающего в Одессе, стала победителем, сумев в 29,2% своих ответов ввести экзаменаторов в заблуждение.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en-US" dirty="0" smtClean="0"/>
              <a:t>Eugene </a:t>
            </a:r>
            <a:r>
              <a:rPr lang="en-US" dirty="0" err="1" smtClean="0"/>
              <a:t>Goostman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WEIRDEST CREATURE IN THE WORLD </a:t>
            </a:r>
            <a:br>
              <a:rPr lang="en-US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600" dirty="0" smtClean="0"/>
              <a:t>How can we cross Atlantic Ocean?</a:t>
            </a:r>
            <a:endParaRPr lang="ru-RU" sz="1600" dirty="0" smtClean="0"/>
          </a:p>
          <a:p>
            <a:r>
              <a:rPr lang="en-US" sz="2000" dirty="0" smtClean="0">
                <a:solidFill>
                  <a:srgbClr val="FF0000"/>
                </a:solidFill>
              </a:rPr>
              <a:t> </a:t>
            </a:r>
            <a:r>
              <a:rPr lang="en-US" sz="2000" dirty="0" smtClean="0">
                <a:solidFill>
                  <a:srgbClr val="FF0000"/>
                </a:solidFill>
              </a:rPr>
              <a:t>Somehow </a:t>
            </a:r>
            <a:r>
              <a:rPr lang="en-US" sz="2000" dirty="0" smtClean="0">
                <a:solidFill>
                  <a:srgbClr val="FF0000"/>
                </a:solidFill>
              </a:rPr>
              <a:t>:-) Maybe, let's talk about something else? What would you like to discuss</a:t>
            </a:r>
            <a:r>
              <a:rPr lang="en-US" sz="2000" dirty="0" smtClean="0">
                <a:solidFill>
                  <a:srgbClr val="FF0000"/>
                </a:solidFill>
              </a:rPr>
              <a:t>?</a:t>
            </a:r>
            <a:endParaRPr lang="ru-RU" sz="2000" dirty="0" smtClean="0">
              <a:solidFill>
                <a:srgbClr val="FF0000"/>
              </a:solidFill>
            </a:endParaRPr>
          </a:p>
          <a:p>
            <a:r>
              <a:rPr lang="en-US" sz="1600" dirty="0" smtClean="0"/>
              <a:t>Your hobbies</a:t>
            </a:r>
            <a:endParaRPr lang="en-US" sz="1600" dirty="0" smtClean="0"/>
          </a:p>
          <a:p>
            <a:r>
              <a:rPr lang="en-US" sz="1600" dirty="0" smtClean="0">
                <a:solidFill>
                  <a:srgbClr val="FF0000"/>
                </a:solidFill>
              </a:rPr>
              <a:t>I'd better tell you a joke: What do you get when you cross a </a:t>
            </a:r>
            <a:r>
              <a:rPr lang="en-US" sz="1600" dirty="0" smtClean="0">
                <a:solidFill>
                  <a:srgbClr val="FF0000"/>
                </a:solidFill>
              </a:rPr>
              <a:t>kangaroo </a:t>
            </a:r>
            <a:r>
              <a:rPr lang="en-US" sz="1600" dirty="0" smtClean="0">
                <a:solidFill>
                  <a:srgbClr val="FF0000"/>
                </a:solidFill>
              </a:rPr>
              <a:t>and a squirrel? You get an animal that holds it's nuts in it's pockets</a:t>
            </a:r>
            <a:r>
              <a:rPr lang="en-US" sz="1600" dirty="0" smtClean="0">
                <a:solidFill>
                  <a:srgbClr val="FF0000"/>
                </a:solidFill>
              </a:rPr>
              <a:t>!</a:t>
            </a:r>
          </a:p>
          <a:p>
            <a:r>
              <a:rPr lang="en-US" sz="1600" dirty="0" smtClean="0"/>
              <a:t>What is you </a:t>
            </a:r>
            <a:r>
              <a:rPr lang="en-US" sz="1600" dirty="0" err="1" smtClean="0"/>
              <a:t>favoutite</a:t>
            </a:r>
            <a:r>
              <a:rPr lang="en-US" sz="1600" dirty="0" smtClean="0"/>
              <a:t> fairy-tale hero?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My? No, tell me about yours first. If I'm not mistaken - you still didn't tell me where you live. OR it's a secret</a:t>
            </a:r>
            <a:r>
              <a:rPr lang="en-US" sz="1600" dirty="0" smtClean="0">
                <a:solidFill>
                  <a:srgbClr val="FF0000"/>
                </a:solidFill>
              </a:rPr>
              <a:t>?</a:t>
            </a:r>
            <a:r>
              <a:rPr lang="en-US" sz="1600" dirty="0" smtClean="0">
                <a:solidFill>
                  <a:srgbClr val="FF0000"/>
                </a:solidFill>
                <a:sym typeface="Wingdings" pitchFamily="2" charset="2"/>
              </a:rPr>
              <a:t></a:t>
            </a:r>
            <a:endParaRPr lang="en-US" sz="1600" dirty="0" smtClean="0">
              <a:solidFill>
                <a:srgbClr val="FF0000"/>
              </a:solidFill>
              <a:sym typeface="Wingdings" pitchFamily="2" charset="2"/>
            </a:endParaRPr>
          </a:p>
          <a:p>
            <a:pPr>
              <a:buNone/>
            </a:pPr>
            <a:r>
              <a:rPr lang="en-US" sz="1600" dirty="0" smtClean="0">
                <a:solidFill>
                  <a:srgbClr val="FF0000"/>
                </a:solidFill>
                <a:hlinkClick r:id="rId2"/>
              </a:rPr>
              <a:t>http://</a:t>
            </a:r>
            <a:r>
              <a:rPr lang="en-US" sz="1600" dirty="0" smtClean="0">
                <a:solidFill>
                  <a:srgbClr val="FF0000"/>
                </a:solidFill>
                <a:hlinkClick r:id="rId2"/>
              </a:rPr>
              <a:t>www.princetonai.com/bot/bot.jsp</a:t>
            </a:r>
            <a:endParaRPr lang="en-US" sz="1600" dirty="0" smtClean="0">
              <a:solidFill>
                <a:srgbClr val="FF0000"/>
              </a:solidFill>
            </a:endParaRPr>
          </a:p>
          <a:p>
            <a:pPr>
              <a:buNone/>
            </a:pP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  <p:pic>
        <p:nvPicPr>
          <p:cNvPr id="5" name="Рисунок 4" descr="05e860c1-a1a0-4358-b652-efd86ebf34a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48264" y="4149080"/>
            <a:ext cx="1943997" cy="206972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  <p:pic>
        <p:nvPicPr>
          <p:cNvPr id="7" name="Содержимое 6" descr="Инт. технологии в менеджменте (2) full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9144000" cy="6858000"/>
          </a:xfrm>
        </p:spPr>
      </p:pic>
    </p:spTree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pitchFamily="34" charset="0"/>
              </a:rPr>
              <a:t>Гаврилова Т.А.  2012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75783" name="Rectangle 7"/>
          <p:cNvSpPr>
            <a:spLocks noChangeArrowheads="1"/>
          </p:cNvSpPr>
          <p:nvPr/>
        </p:nvSpPr>
        <p:spPr bwMode="auto">
          <a:xfrm>
            <a:off x="2913743" y="4086244"/>
            <a:ext cx="3410857" cy="2057400"/>
          </a:xfrm>
          <a:prstGeom prst="rect">
            <a:avLst/>
          </a:prstGeom>
          <a:solidFill>
            <a:srgbClr val="FF99FF"/>
          </a:solidFill>
          <a:ln>
            <a:headEnd/>
            <a:tailEnd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>
              <a:defRPr/>
            </a:pPr>
            <a:endParaRPr lang="ru-RU" sz="2800">
              <a:solidFill>
                <a:schemeClr val="bg1"/>
              </a:solidFill>
            </a:endParaRPr>
          </a:p>
        </p:txBody>
      </p:sp>
      <p:sp>
        <p:nvSpPr>
          <p:cNvPr id="41997" name="Нижний колонтитул 2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200">
                <a:solidFill>
                  <a:schemeClr val="bg1"/>
                </a:solidFill>
                <a:latin typeface="Times New Roman" pitchFamily="18" charset="0"/>
              </a:rPr>
              <a:t>Гаврилова Т.А.</a:t>
            </a:r>
          </a:p>
        </p:txBody>
      </p:sp>
      <p:sp>
        <p:nvSpPr>
          <p:cNvPr id="14" name="Номер слайда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E00F19E2-5193-4D61-A1DA-8C6472BE9806}" type="slidenum">
              <a:rPr lang="ru-RU" sz="12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</a:rPr>
              <a:pPr algn="r">
                <a:defRPr/>
              </a:pPr>
              <a:t>16</a:t>
            </a:fld>
            <a:endParaRPr lang="ru-RU" sz="1200">
              <a:solidFill>
                <a:schemeClr val="tx1">
                  <a:tint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23528" y="1916832"/>
            <a:ext cx="3567311" cy="1940223"/>
          </a:xfrm>
          <a:prstGeom prst="rect">
            <a:avLst/>
          </a:prstGeom>
          <a:solidFill>
            <a:srgbClr val="FF66FF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ru-RU" sz="2400" b="1" dirty="0">
                <a:solidFill>
                  <a:srgbClr val="003300"/>
                </a:solidFill>
                <a:latin typeface="+mn-lt"/>
              </a:rPr>
              <a:t>ДАННЫЕ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 - факты, характеризующие отдельные свойства объектов, процессов, явлений.  </a:t>
            </a:r>
          </a:p>
        </p:txBody>
      </p:sp>
      <p:sp>
        <p:nvSpPr>
          <p:cNvPr id="75780" name="Rectangle 4"/>
          <p:cNvSpPr>
            <a:spLocks noChangeArrowheads="1"/>
          </p:cNvSpPr>
          <p:nvPr/>
        </p:nvSpPr>
        <p:spPr bwMode="auto">
          <a:xfrm>
            <a:off x="4644008" y="1844824"/>
            <a:ext cx="4264025" cy="1947863"/>
          </a:xfrm>
          <a:prstGeom prst="rect">
            <a:avLst/>
          </a:prstGeom>
          <a:solidFill>
            <a:srgbClr val="F913E9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r>
              <a:rPr lang="ru-RU" sz="2400" b="1" dirty="0">
                <a:solidFill>
                  <a:srgbClr val="003300"/>
                </a:solidFill>
                <a:latin typeface="+mn-lt"/>
              </a:rPr>
              <a:t>ЗНАНИЯ 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- закономерности, полученные в результате практики и связывающие данные.</a:t>
            </a:r>
          </a:p>
        </p:txBody>
      </p:sp>
      <p:sp>
        <p:nvSpPr>
          <p:cNvPr id="75784" name="Text Box 8"/>
          <p:cNvSpPr txBox="1">
            <a:spLocks noChangeArrowheads="1"/>
          </p:cNvSpPr>
          <p:nvPr/>
        </p:nvSpPr>
        <p:spPr bwMode="auto">
          <a:xfrm>
            <a:off x="2870200" y="4176713"/>
            <a:ext cx="381952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003300"/>
                </a:solidFill>
                <a:latin typeface="+mn-lt"/>
              </a:rPr>
              <a:t>ДОКУМЕНТЫ </a:t>
            </a:r>
          </a:p>
          <a:p>
            <a:pPr>
              <a:defRPr/>
            </a:pPr>
            <a:r>
              <a:rPr lang="ru-RU" sz="2400" b="1" dirty="0">
                <a:solidFill>
                  <a:srgbClr val="003300"/>
                </a:solidFill>
                <a:latin typeface="+mn-lt"/>
              </a:rPr>
              <a:t>(КОНТЕНТ) </a:t>
            </a:r>
            <a:r>
              <a:rPr lang="ru-RU" sz="2400" dirty="0">
                <a:solidFill>
                  <a:schemeClr val="bg1"/>
                </a:solidFill>
                <a:latin typeface="+mn-lt"/>
              </a:rPr>
              <a:t>- </a:t>
            </a: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latin typeface="+mn-lt"/>
              </a:rPr>
              <a:t>неструктурированная</a:t>
            </a: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latin typeface="+mn-lt"/>
              </a:rPr>
              <a:t> информация (письма,</a:t>
            </a:r>
          </a:p>
          <a:p>
            <a:pPr>
              <a:defRPr/>
            </a:pPr>
            <a:r>
              <a:rPr lang="ru-RU" sz="2400" dirty="0">
                <a:solidFill>
                  <a:schemeClr val="bg1"/>
                </a:solidFill>
                <a:latin typeface="+mn-lt"/>
              </a:rPr>
              <a:t>отчеты, схемы, фото)</a:t>
            </a:r>
          </a:p>
        </p:txBody>
      </p:sp>
      <p:sp>
        <p:nvSpPr>
          <p:cNvPr id="42002" name="Line 12"/>
          <p:cNvSpPr>
            <a:spLocks noChangeShapeType="1"/>
          </p:cNvSpPr>
          <p:nvPr/>
        </p:nvSpPr>
        <p:spPr bwMode="auto">
          <a:xfrm flipH="1">
            <a:off x="2286000" y="1371600"/>
            <a:ext cx="1752600" cy="533400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2003" name="Line 13"/>
          <p:cNvSpPr>
            <a:spLocks noChangeShapeType="1"/>
          </p:cNvSpPr>
          <p:nvPr/>
        </p:nvSpPr>
        <p:spPr bwMode="auto">
          <a:xfrm>
            <a:off x="4071938" y="1428750"/>
            <a:ext cx="242887" cy="2628900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42004" name="Line 14"/>
          <p:cNvSpPr>
            <a:spLocks noChangeShapeType="1"/>
          </p:cNvSpPr>
          <p:nvPr/>
        </p:nvSpPr>
        <p:spPr bwMode="auto">
          <a:xfrm>
            <a:off x="4267200" y="1371600"/>
            <a:ext cx="2286000" cy="457200"/>
          </a:xfrm>
          <a:prstGeom prst="line">
            <a:avLst/>
          </a:prstGeom>
          <a:noFill/>
          <a:ln w="57150">
            <a:solidFill>
              <a:srgbClr val="00B0F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071802" y="857232"/>
            <a:ext cx="2383986" cy="523220"/>
          </a:xfrm>
          <a:prstGeom prst="rect">
            <a:avLst/>
          </a:prstGeom>
          <a:solidFill>
            <a:srgbClr val="CC66FF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</a:rPr>
              <a:t>Информация</a:t>
            </a:r>
          </a:p>
        </p:txBody>
      </p:sp>
      <p:sp>
        <p:nvSpPr>
          <p:cNvPr id="42008" name="Text Box 22"/>
          <p:cNvSpPr txBox="1">
            <a:spLocks noChangeArrowheads="1"/>
          </p:cNvSpPr>
          <p:nvPr/>
        </p:nvSpPr>
        <p:spPr bwMode="auto">
          <a:xfrm>
            <a:off x="4857750" y="188913"/>
            <a:ext cx="42370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chemeClr val="bg1"/>
                </a:solidFill>
                <a:latin typeface="Tahoma" pitchFamily="34" charset="0"/>
              </a:rPr>
              <a:t>Виды информации</a:t>
            </a:r>
            <a:endParaRPr lang="en-US" sz="3200" b="1">
              <a:solidFill>
                <a:schemeClr val="bg1"/>
              </a:solidFill>
              <a:latin typeface="Tahoma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533400" indent="-533400"/>
            <a:r>
              <a:rPr lang="ru-RU" sz="3600" smtClean="0"/>
              <a:t>Инженерия знаний</a:t>
            </a:r>
            <a:endParaRPr lang="en-US" sz="3600" smtClean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214313" y="1071563"/>
            <a:ext cx="8472487" cy="4525962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000" smtClean="0"/>
              <a:t>	Н</a:t>
            </a:r>
            <a:r>
              <a:rPr lang="ru-RU" sz="2000" smtClean="0">
                <a:solidFill>
                  <a:srgbClr val="003300"/>
                </a:solidFill>
              </a:rPr>
              <a:t>аука о методах и технологиях </a:t>
            </a:r>
            <a:r>
              <a:rPr lang="ru-RU" sz="2000" b="1" smtClean="0">
                <a:solidFill>
                  <a:srgbClr val="003300"/>
                </a:solidFill>
              </a:rPr>
              <a:t>получения, структурирования </a:t>
            </a:r>
            <a:br>
              <a:rPr lang="ru-RU" sz="2000" b="1" smtClean="0">
                <a:solidFill>
                  <a:srgbClr val="003300"/>
                </a:solidFill>
              </a:rPr>
            </a:br>
            <a:r>
              <a:rPr lang="ru-RU" sz="2000" b="1" smtClean="0">
                <a:solidFill>
                  <a:srgbClr val="003300"/>
                </a:solidFill>
              </a:rPr>
              <a:t>и формализации данных и знаний</a:t>
            </a:r>
            <a:r>
              <a:rPr lang="ru-RU" sz="2000" smtClean="0">
                <a:solidFill>
                  <a:srgbClr val="003300"/>
                </a:solidFill>
              </a:rPr>
              <a:t>  для эффективного управления </a:t>
            </a:r>
            <a:br>
              <a:rPr lang="ru-RU" sz="2000" smtClean="0">
                <a:solidFill>
                  <a:srgbClr val="003300"/>
                </a:solidFill>
              </a:rPr>
            </a:br>
            <a:r>
              <a:rPr lang="ru-RU" sz="2000" smtClean="0">
                <a:solidFill>
                  <a:srgbClr val="003300"/>
                </a:solidFill>
              </a:rPr>
              <a:t>и разработки автоматизированных систем.  </a:t>
            </a:r>
          </a:p>
        </p:txBody>
      </p:sp>
      <p:sp>
        <p:nvSpPr>
          <p:cNvPr id="44036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pitchFamily="34" charset="0"/>
              </a:rPr>
              <a:t>Гаврилова Т.А.  2012</a:t>
            </a:r>
            <a:endParaRPr lang="en-US" smtClean="0">
              <a:latin typeface="Arial" pitchFamily="34" charset="0"/>
            </a:endParaRPr>
          </a:p>
        </p:txBody>
      </p:sp>
      <p:pic>
        <p:nvPicPr>
          <p:cNvPr id="44038" name="Picture 5" descr="ont-gra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2786063"/>
            <a:ext cx="3024187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9" name="Picture 6" descr="j031823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825" y="4370388"/>
            <a:ext cx="1584325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7"/>
          <p:cNvPicPr>
            <a:picLocks noChangeAspect="1" noChangeArrowheads="1"/>
          </p:cNvPicPr>
          <p:nvPr/>
        </p:nvPicPr>
        <p:blipFill>
          <a:blip r:embed="rId5" cstate="print"/>
          <a:srcRect l="18094" t="31950" r="20091" b="16815"/>
          <a:stretch>
            <a:fillRect/>
          </a:stretch>
        </p:blipFill>
        <p:spPr bwMode="auto">
          <a:xfrm>
            <a:off x="6948488" y="2349500"/>
            <a:ext cx="183197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AutoShape 8"/>
          <p:cNvSpPr>
            <a:spLocks noChangeArrowheads="1"/>
          </p:cNvSpPr>
          <p:nvPr/>
        </p:nvSpPr>
        <p:spPr bwMode="auto">
          <a:xfrm>
            <a:off x="1979613" y="4297363"/>
            <a:ext cx="935037" cy="142875"/>
          </a:xfrm>
          <a:prstGeom prst="rightArrow">
            <a:avLst>
              <a:gd name="adj1" fmla="val 50000"/>
              <a:gd name="adj2" fmla="val 1636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Times New Roman" pitchFamily="18" charset="0"/>
            </a:endParaRPr>
          </a:p>
        </p:txBody>
      </p:sp>
      <p:sp>
        <p:nvSpPr>
          <p:cNvPr id="44042" name="AutoShape 9"/>
          <p:cNvSpPr>
            <a:spLocks noChangeArrowheads="1"/>
          </p:cNvSpPr>
          <p:nvPr/>
        </p:nvSpPr>
        <p:spPr bwMode="auto">
          <a:xfrm>
            <a:off x="5940425" y="3001963"/>
            <a:ext cx="935038" cy="142875"/>
          </a:xfrm>
          <a:prstGeom prst="rightArrow">
            <a:avLst>
              <a:gd name="adj1" fmla="val 50000"/>
              <a:gd name="adj2" fmla="val 1636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Times New Roman" pitchFamily="18" charset="0"/>
            </a:endParaRPr>
          </a:p>
        </p:txBody>
      </p:sp>
      <p:pic>
        <p:nvPicPr>
          <p:cNvPr id="44043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0" y="5018088"/>
            <a:ext cx="1368425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Инженерия знаний</a:t>
            </a:r>
            <a:endParaRPr lang="ru-RU" dirty="0"/>
          </a:p>
        </p:txBody>
      </p:sp>
      <p:pic>
        <p:nvPicPr>
          <p:cNvPr id="4" name="Рисунок 3" descr="Инженерия знаний  детально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052736"/>
            <a:ext cx="8887040" cy="54006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42875"/>
            <a:ext cx="9001125" cy="1143000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ru-RU" sz="3200" dirty="0" smtClean="0"/>
              <a:t>Основные фазы обработки знаний</a:t>
            </a:r>
            <a:endParaRPr lang="en-US" sz="3200" dirty="0" smtClean="0"/>
          </a:p>
        </p:txBody>
      </p:sp>
      <p:sp>
        <p:nvSpPr>
          <p:cNvPr id="5123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pitchFamily="34" charset="0"/>
              </a:rPr>
              <a:t>Гаврилова Т.А.  2012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57884" y="1340768"/>
            <a:ext cx="3000396" cy="4874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43240" y="1340768"/>
            <a:ext cx="2643206" cy="487431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79512" y="1340768"/>
            <a:ext cx="2857520" cy="48743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135" name="Нижний колонтитул 4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200">
                <a:solidFill>
                  <a:schemeClr val="bg1"/>
                </a:solidFill>
                <a:latin typeface="Times New Roman" pitchFamily="18" charset="0"/>
              </a:rPr>
              <a:t>Гаврилова Т.А.</a:t>
            </a:r>
          </a:p>
        </p:txBody>
      </p:sp>
      <p:sp>
        <p:nvSpPr>
          <p:cNvPr id="513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 sz="2800">
              <a:latin typeface="Times New Roman" pitchFamily="18" charset="0"/>
            </a:endParaRPr>
          </a:p>
        </p:txBody>
      </p:sp>
      <p:graphicFrame>
        <p:nvGraphicFramePr>
          <p:cNvPr id="5122" name="Object 5"/>
          <p:cNvGraphicFramePr>
            <a:graphicFrameLocks noChangeAspect="1"/>
          </p:cNvGraphicFramePr>
          <p:nvPr/>
        </p:nvGraphicFramePr>
        <p:xfrm>
          <a:off x="539552" y="1268760"/>
          <a:ext cx="8207375" cy="4698082"/>
        </p:xfrm>
        <a:graphic>
          <a:graphicData uri="http://schemas.openxmlformats.org/presentationml/2006/ole">
            <p:oleObj spid="_x0000_s504834" name="Visio" r:id="rId4" imgW="5576011" imgH="3587801" progId="">
              <p:embed/>
            </p:oleObj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611560" y="908720"/>
            <a:ext cx="2056511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Извлечение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9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915816" y="908720"/>
            <a:ext cx="295433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Структурирование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9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84168" y="908720"/>
            <a:ext cx="24398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9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Формализация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>
                  <a:lumMod val="90000"/>
                </a:schemeClr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2194" name="Picture 2" descr="http://ulybki.net/photos/Bill_Gates-5_amos_201106261458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5408" y="0"/>
            <a:ext cx="5328592" cy="68580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19"/>
          <p:cNvSpPr>
            <a:spLocks noGrp="1" noChangeArrowheads="1"/>
          </p:cNvSpPr>
          <p:nvPr>
            <p:ph type="sldNum" sz="quarter" idx="12"/>
          </p:nvPr>
        </p:nvSpPr>
        <p:spPr>
          <a:prstGeom prst="rect">
            <a:avLst/>
          </a:prstGeom>
          <a:noFill/>
        </p:spPr>
        <p:txBody>
          <a:bodyPr/>
          <a:lstStyle/>
          <a:p>
            <a:fld id="{8891651A-3A43-4042-AAC5-EA0F6994A757}" type="slidenum">
              <a:rPr lang="ru-RU"/>
              <a:pPr/>
              <a:t>20</a:t>
            </a:fld>
            <a:endParaRPr lang="ru-RU"/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smtClean="0"/>
              <a:t>3 </a:t>
            </a:r>
            <a:r>
              <a:rPr lang="ru-RU" sz="4000" smtClean="0"/>
              <a:t>«состояния» знаний</a:t>
            </a:r>
            <a:endParaRPr lang="en-US" sz="4000" smtClean="0"/>
          </a:p>
        </p:txBody>
      </p:sp>
      <p:pic>
        <p:nvPicPr>
          <p:cNvPr id="16389" name="Picture 3" descr="thinking ma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4149080"/>
            <a:ext cx="866775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5" descr="speaking ma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2492896"/>
            <a:ext cx="941369" cy="75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6" descr="thought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656" y="3429000"/>
            <a:ext cx="86360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7" descr="cloud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5517232"/>
            <a:ext cx="1368152" cy="1028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8" descr="water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077072"/>
            <a:ext cx="936352" cy="115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7" name="Text Box 11"/>
          <p:cNvSpPr txBox="1">
            <a:spLocks noChangeArrowheads="1"/>
          </p:cNvSpPr>
          <p:nvPr/>
        </p:nvSpPr>
        <p:spPr bwMode="auto">
          <a:xfrm>
            <a:off x="808038" y="5465763"/>
            <a:ext cx="1955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>
                <a:latin typeface="Arial" charset="0"/>
              </a:rPr>
              <a:t>«Газообразные»</a:t>
            </a:r>
            <a:endParaRPr lang="en-US" sz="1800">
              <a:latin typeface="Arial" charset="0"/>
            </a:endParaRPr>
          </a:p>
        </p:txBody>
      </p:sp>
      <p:sp>
        <p:nvSpPr>
          <p:cNvPr id="16398" name="Text Box 12"/>
          <p:cNvSpPr txBox="1">
            <a:spLocks noChangeArrowheads="1"/>
          </p:cNvSpPr>
          <p:nvPr/>
        </p:nvSpPr>
        <p:spPr bwMode="auto">
          <a:xfrm rot="-5400000">
            <a:off x="3618707" y="3253581"/>
            <a:ext cx="458788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pPr eaLnBrk="1" hangingPunct="1"/>
            <a:r>
              <a:rPr lang="ru-RU" sz="1800">
                <a:latin typeface="Arial" charset="0"/>
              </a:rPr>
              <a:t>«Жидкие»</a:t>
            </a:r>
            <a:endParaRPr lang="en-US" sz="1800">
              <a:latin typeface="Arial" charset="0"/>
            </a:endParaRPr>
          </a:p>
        </p:txBody>
      </p:sp>
      <p:sp>
        <p:nvSpPr>
          <p:cNvPr id="16399" name="Text Box 13"/>
          <p:cNvSpPr txBox="1">
            <a:spLocks noChangeArrowheads="1"/>
          </p:cNvSpPr>
          <p:nvPr/>
        </p:nvSpPr>
        <p:spPr bwMode="auto">
          <a:xfrm rot="10800000">
            <a:off x="5435600" y="2060575"/>
            <a:ext cx="137953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10800000" wrap="none">
            <a:spAutoFit/>
          </a:bodyPr>
          <a:lstStyle/>
          <a:p>
            <a:pPr eaLnBrk="1" hangingPunct="1"/>
            <a:r>
              <a:rPr lang="ru-RU" sz="1800">
                <a:latin typeface="Arial" charset="0"/>
              </a:rPr>
              <a:t>«Твердые»</a:t>
            </a:r>
            <a:endParaRPr lang="en-US" sz="1800">
              <a:latin typeface="Arial" charset="0"/>
            </a:endParaRPr>
          </a:p>
        </p:txBody>
      </p:sp>
      <p:sp>
        <p:nvSpPr>
          <p:cNvPr id="16400" name="AutoShape 14"/>
          <p:cNvSpPr>
            <a:spLocks noChangeArrowheads="1"/>
          </p:cNvSpPr>
          <p:nvPr/>
        </p:nvSpPr>
        <p:spPr bwMode="auto">
          <a:xfrm rot="-2530373">
            <a:off x="2268538" y="4508500"/>
            <a:ext cx="1800225" cy="360363"/>
          </a:xfrm>
          <a:prstGeom prst="chevron">
            <a:avLst>
              <a:gd name="adj" fmla="val 1248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401" name="AutoShape 15"/>
          <p:cNvSpPr>
            <a:spLocks noChangeArrowheads="1"/>
          </p:cNvSpPr>
          <p:nvPr/>
        </p:nvSpPr>
        <p:spPr bwMode="auto">
          <a:xfrm rot="-2566390">
            <a:off x="4211638" y="2997200"/>
            <a:ext cx="1800225" cy="360363"/>
          </a:xfrm>
          <a:prstGeom prst="chevron">
            <a:avLst>
              <a:gd name="adj" fmla="val 12489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6402" name="Text Box 16"/>
          <p:cNvSpPr txBox="1">
            <a:spLocks noChangeArrowheads="1"/>
          </p:cNvSpPr>
          <p:nvPr/>
        </p:nvSpPr>
        <p:spPr bwMode="auto">
          <a:xfrm>
            <a:off x="5724525" y="6092825"/>
            <a:ext cx="3127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200" dirty="0">
                <a:latin typeface="Arial" charset="0"/>
              </a:rPr>
              <a:t>Метафора </a:t>
            </a:r>
            <a:r>
              <a:rPr lang="ru-RU" sz="1200" dirty="0" err="1">
                <a:latin typeface="Arial" charset="0"/>
              </a:rPr>
              <a:t>Нордстрема</a:t>
            </a:r>
            <a:r>
              <a:rPr lang="ru-RU" sz="1200" dirty="0">
                <a:latin typeface="Arial" charset="0"/>
              </a:rPr>
              <a:t> и </a:t>
            </a:r>
            <a:r>
              <a:rPr lang="ru-RU" sz="1200" dirty="0" err="1">
                <a:latin typeface="Arial" charset="0"/>
              </a:rPr>
              <a:t>Риддерстрале</a:t>
            </a:r>
            <a:r>
              <a:rPr lang="ru-RU" sz="1200" dirty="0">
                <a:latin typeface="Arial" charset="0"/>
              </a:rPr>
              <a:t> </a:t>
            </a:r>
          </a:p>
          <a:p>
            <a:pPr eaLnBrk="1" hangingPunct="1"/>
            <a:r>
              <a:rPr lang="ru-RU" sz="1200" dirty="0">
                <a:latin typeface="Arial" charset="0"/>
              </a:rPr>
              <a:t>из книги «Бизнес в стиле </a:t>
            </a:r>
            <a:r>
              <a:rPr lang="ru-RU" sz="1200" dirty="0" err="1">
                <a:latin typeface="Arial" charset="0"/>
              </a:rPr>
              <a:t>фанк</a:t>
            </a:r>
            <a:r>
              <a:rPr lang="ru-RU" sz="1200" dirty="0">
                <a:latin typeface="Arial" charset="0"/>
              </a:rPr>
              <a:t> навсегда»</a:t>
            </a:r>
            <a:endParaRPr lang="en-US" sz="1200" dirty="0">
              <a:latin typeface="Arial" charset="0"/>
            </a:endParaRPr>
          </a:p>
        </p:txBody>
      </p:sp>
      <p:sp>
        <p:nvSpPr>
          <p:cNvPr id="16403" name="Text Box 17"/>
          <p:cNvSpPr txBox="1">
            <a:spLocks noChangeArrowheads="1"/>
          </p:cNvSpPr>
          <p:nvPr/>
        </p:nvSpPr>
        <p:spPr bwMode="auto">
          <a:xfrm>
            <a:off x="250825" y="981075"/>
            <a:ext cx="4349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1800" dirty="0">
                <a:latin typeface="Arial" charset="0"/>
              </a:rPr>
              <a:t>«Чем тверже знания, </a:t>
            </a:r>
          </a:p>
          <a:p>
            <a:pPr eaLnBrk="1" hangingPunct="1"/>
            <a:r>
              <a:rPr lang="ru-RU" sz="1800" dirty="0">
                <a:latin typeface="Arial" charset="0"/>
              </a:rPr>
              <a:t>тем больше можно на них заработать»</a:t>
            </a:r>
            <a:endParaRPr lang="en-US" sz="1800" dirty="0">
              <a:latin typeface="Arial" charset="0"/>
            </a:endParaRPr>
          </a:p>
        </p:txBody>
      </p:sp>
      <p:pic>
        <p:nvPicPr>
          <p:cNvPr id="20" name="Рисунок 19" descr="Инженерия знаний  детально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95936" y="1700808"/>
            <a:ext cx="1224136" cy="743900"/>
          </a:xfrm>
          <a:prstGeom prst="rect">
            <a:avLst/>
          </a:prstGeom>
        </p:spPr>
      </p:pic>
      <p:pic>
        <p:nvPicPr>
          <p:cNvPr id="21" name="Picture 10" descr="ic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56176" y="2780928"/>
            <a:ext cx="1086059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Пятно 2 74"/>
          <p:cNvSpPr/>
          <p:nvPr/>
        </p:nvSpPr>
        <p:spPr>
          <a:xfrm>
            <a:off x="5364088" y="4149080"/>
            <a:ext cx="2304256" cy="2160240"/>
          </a:xfrm>
          <a:prstGeom prst="irregularSeal2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163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42A509F-41F0-4C73-9EE5-59530C7B4624}" type="slidenum">
              <a:rPr lang="en-US" smtClean="0">
                <a:latin typeface="Arial" pitchFamily="34" charset="0"/>
              </a:rPr>
              <a:pPr/>
              <a:t>21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128002" name="Text Box 2"/>
          <p:cNvSpPr txBox="1">
            <a:spLocks noChangeArrowheads="1"/>
          </p:cNvSpPr>
          <p:nvPr/>
        </p:nvSpPr>
        <p:spPr bwMode="auto">
          <a:xfrm>
            <a:off x="381000" y="2362200"/>
            <a:ext cx="2520950" cy="800100"/>
          </a:xfrm>
          <a:prstGeom prst="rect">
            <a:avLst/>
          </a:prstGeom>
          <a:solidFill>
            <a:srgbClr val="CCFFFF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2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Интерфейс пользователя</a:t>
            </a:r>
          </a:p>
        </p:txBody>
      </p:sp>
      <p:sp>
        <p:nvSpPr>
          <p:cNvPr id="128003" name="Text Box 3"/>
          <p:cNvSpPr txBox="1">
            <a:spLocks noChangeArrowheads="1"/>
          </p:cNvSpPr>
          <p:nvPr/>
        </p:nvSpPr>
        <p:spPr bwMode="auto">
          <a:xfrm>
            <a:off x="6096000" y="2141538"/>
            <a:ext cx="2743200" cy="1135062"/>
          </a:xfrm>
          <a:prstGeom prst="rect">
            <a:avLst/>
          </a:prstGeom>
          <a:solidFill>
            <a:srgbClr val="CCFFFF"/>
          </a:soli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0" rIns="0">
            <a:spAutoFit/>
          </a:bodyPr>
          <a:lstStyle/>
          <a:p>
            <a:pPr algn="ctr">
              <a:defRPr/>
            </a:pPr>
            <a:r>
              <a:rPr lang="ru-RU" sz="22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Интеллектуальный редактор базы знаний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81400" y="1943100"/>
            <a:ext cx="1828800" cy="1714500"/>
            <a:chOff x="2352" y="1056"/>
            <a:chExt cx="1152" cy="1080"/>
          </a:xfrm>
        </p:grpSpPr>
        <p:sp>
          <p:nvSpPr>
            <p:cNvPr id="128005" name="Text Box 5"/>
            <p:cNvSpPr txBox="1">
              <a:spLocks noChangeArrowheads="1"/>
            </p:cNvSpPr>
            <p:nvPr/>
          </p:nvSpPr>
          <p:spPr bwMode="auto">
            <a:xfrm>
              <a:off x="2352" y="1056"/>
              <a:ext cx="1152" cy="293"/>
            </a:xfrm>
            <a:prstGeom prst="rect">
              <a:avLst/>
            </a:prstGeom>
            <a:solidFill>
              <a:srgbClr val="FFCC66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0" rIns="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220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Решатель</a:t>
              </a:r>
            </a:p>
          </p:txBody>
        </p:sp>
        <p:sp>
          <p:nvSpPr>
            <p:cNvPr id="128006" name="Text Box 6"/>
            <p:cNvSpPr txBox="1">
              <a:spLocks noChangeArrowheads="1"/>
            </p:cNvSpPr>
            <p:nvPr/>
          </p:nvSpPr>
          <p:spPr bwMode="auto">
            <a:xfrm>
              <a:off x="2352" y="1344"/>
              <a:ext cx="1152" cy="293"/>
            </a:xfrm>
            <a:prstGeom prst="rect">
              <a:avLst/>
            </a:prstGeom>
            <a:solidFill>
              <a:srgbClr val="FF9900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0" rIns="0"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ru-RU" sz="220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База знаний</a:t>
              </a:r>
            </a:p>
          </p:txBody>
        </p:sp>
        <p:sp>
          <p:nvSpPr>
            <p:cNvPr id="128007" name="Text Box 7"/>
            <p:cNvSpPr txBox="1">
              <a:spLocks noChangeArrowheads="1"/>
            </p:cNvSpPr>
            <p:nvPr/>
          </p:nvSpPr>
          <p:spPr bwMode="auto">
            <a:xfrm>
              <a:off x="2352" y="1632"/>
              <a:ext cx="1152" cy="504"/>
            </a:xfrm>
            <a:prstGeom prst="rect">
              <a:avLst/>
            </a:prstGeom>
            <a:solidFill>
              <a:srgbClr val="FFCC66"/>
            </a:solidFill>
            <a:ln w="38100" cmpd="dbl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lIns="0" rIns="0">
              <a:spAutoFit/>
            </a:bodyPr>
            <a:lstStyle/>
            <a:p>
              <a:pPr algn="ctr">
                <a:defRPr/>
              </a:pPr>
              <a:r>
                <a:rPr lang="ru-RU" sz="220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Подсистема </a:t>
              </a:r>
            </a:p>
            <a:p>
              <a:pPr algn="ctr">
                <a:defRPr/>
              </a:pPr>
              <a:r>
                <a:rPr lang="ru-RU" sz="2200"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charset="0"/>
                </a:rPr>
                <a:t>объяснений</a:t>
              </a:r>
            </a:p>
          </p:txBody>
        </p:sp>
      </p:grp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533400" y="152400"/>
            <a:ext cx="83820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6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Структура экспертной системы</a:t>
            </a:r>
          </a:p>
        </p:txBody>
      </p:sp>
      <p:pic>
        <p:nvPicPr>
          <p:cNvPr id="92168" name="Picture 9" descr="computerus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4550" y="4495800"/>
            <a:ext cx="1487488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692150" y="6172200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Пользователь</a:t>
            </a:r>
          </a:p>
        </p:txBody>
      </p:sp>
      <p:sp>
        <p:nvSpPr>
          <p:cNvPr id="92170" name="AutoShape 11"/>
          <p:cNvSpPr>
            <a:spLocks noChangeArrowheads="1"/>
          </p:cNvSpPr>
          <p:nvPr/>
        </p:nvSpPr>
        <p:spPr bwMode="auto">
          <a:xfrm>
            <a:off x="1377950" y="3276600"/>
            <a:ext cx="457200" cy="1143000"/>
          </a:xfrm>
          <a:prstGeom prst="upDownArrow">
            <a:avLst>
              <a:gd name="adj1" fmla="val 50000"/>
              <a:gd name="adj2" fmla="val 50000"/>
            </a:avLst>
          </a:prstGeom>
          <a:gradFill rotWithShape="0">
            <a:gsLst>
              <a:gs pos="0">
                <a:srgbClr val="00CC99"/>
              </a:gs>
              <a:gs pos="100000">
                <a:srgbClr val="00674D"/>
              </a:gs>
            </a:gsLst>
            <a:path path="rect">
              <a:fillToRect l="50000" t="50000" r="50000" b="50000"/>
            </a:path>
          </a:gradFill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5715000" y="6165304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Инженер по знаниям</a:t>
            </a:r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7543800" y="6186488"/>
            <a:ext cx="1828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Эксперт</a:t>
            </a:r>
          </a:p>
        </p:txBody>
      </p:sp>
      <p:sp>
        <p:nvSpPr>
          <p:cNvPr id="92173" name="AutoShape 14"/>
          <p:cNvSpPr>
            <a:spLocks noChangeArrowheads="1"/>
          </p:cNvSpPr>
          <p:nvPr/>
        </p:nvSpPr>
        <p:spPr bwMode="auto">
          <a:xfrm>
            <a:off x="7391400" y="4953000"/>
            <a:ext cx="457200" cy="457200"/>
          </a:xfrm>
          <a:prstGeom prst="plus">
            <a:avLst>
              <a:gd name="adj" fmla="val 38657"/>
            </a:avLst>
          </a:prstGeom>
          <a:gradFill rotWithShape="0">
            <a:gsLst>
              <a:gs pos="0">
                <a:srgbClr val="00CC99"/>
              </a:gs>
              <a:gs pos="100000">
                <a:srgbClr val="00674D"/>
              </a:gs>
            </a:gsLst>
            <a:path path="shape">
              <a:fillToRect l="50000" t="50000" r="50000" b="50000"/>
            </a:path>
          </a:gradFill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174" name="AutoShape 15"/>
          <p:cNvSpPr>
            <a:spLocks noChangeArrowheads="1"/>
          </p:cNvSpPr>
          <p:nvPr/>
        </p:nvSpPr>
        <p:spPr bwMode="auto">
          <a:xfrm>
            <a:off x="7391400" y="3429000"/>
            <a:ext cx="457200" cy="990600"/>
          </a:xfrm>
          <a:prstGeom prst="upDownArrow">
            <a:avLst>
              <a:gd name="adj1" fmla="val 50000"/>
              <a:gd name="adj2" fmla="val 43333"/>
            </a:avLst>
          </a:prstGeom>
          <a:gradFill rotWithShape="0">
            <a:gsLst>
              <a:gs pos="0">
                <a:srgbClr val="00CC99"/>
              </a:gs>
              <a:gs pos="100000">
                <a:srgbClr val="00674D"/>
              </a:gs>
            </a:gsLst>
            <a:path path="rect">
              <a:fillToRect l="50000" t="50000" r="50000" b="50000"/>
            </a:path>
          </a:gradFill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175" name="AutoShape 16"/>
          <p:cNvSpPr>
            <a:spLocks noChangeArrowheads="1"/>
          </p:cNvSpPr>
          <p:nvPr/>
        </p:nvSpPr>
        <p:spPr bwMode="auto">
          <a:xfrm>
            <a:off x="2895600" y="2667000"/>
            <a:ext cx="685800" cy="304800"/>
          </a:xfrm>
          <a:prstGeom prst="leftRightArrow">
            <a:avLst>
              <a:gd name="adj1" fmla="val 50000"/>
              <a:gd name="adj2" fmla="val 45000"/>
            </a:avLst>
          </a:prstGeom>
          <a:gradFill rotWithShape="0">
            <a:gsLst>
              <a:gs pos="0">
                <a:srgbClr val="00CC99"/>
              </a:gs>
              <a:gs pos="100000">
                <a:srgbClr val="00674D"/>
              </a:gs>
            </a:gsLst>
            <a:path path="rect">
              <a:fillToRect l="50000" t="50000" r="50000" b="50000"/>
            </a:path>
          </a:gradFill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92176" name="AutoShape 17"/>
          <p:cNvSpPr>
            <a:spLocks noChangeArrowheads="1"/>
          </p:cNvSpPr>
          <p:nvPr/>
        </p:nvSpPr>
        <p:spPr bwMode="auto">
          <a:xfrm>
            <a:off x="5410200" y="2667000"/>
            <a:ext cx="685800" cy="304800"/>
          </a:xfrm>
          <a:prstGeom prst="leftRightArrow">
            <a:avLst>
              <a:gd name="adj1" fmla="val 50000"/>
              <a:gd name="adj2" fmla="val 45000"/>
            </a:avLst>
          </a:prstGeom>
          <a:gradFill rotWithShape="0">
            <a:gsLst>
              <a:gs pos="0">
                <a:srgbClr val="00CC99"/>
              </a:gs>
              <a:gs pos="100000">
                <a:srgbClr val="00674D"/>
              </a:gs>
            </a:gsLst>
            <a:path path="rect">
              <a:fillToRect l="50000" t="50000" r="50000" b="50000"/>
            </a:path>
          </a:gradFill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8077200" y="4572000"/>
            <a:ext cx="850900" cy="1371600"/>
            <a:chOff x="5040" y="2746"/>
            <a:chExt cx="632" cy="1046"/>
          </a:xfrm>
        </p:grpSpPr>
        <p:sp>
          <p:nvSpPr>
            <p:cNvPr id="92179" name="Freeform 40"/>
            <p:cNvSpPr>
              <a:spLocks/>
            </p:cNvSpPr>
            <p:nvPr/>
          </p:nvSpPr>
          <p:spPr bwMode="auto">
            <a:xfrm>
              <a:off x="5171" y="2999"/>
              <a:ext cx="121" cy="132"/>
            </a:xfrm>
            <a:custGeom>
              <a:avLst/>
              <a:gdLst>
                <a:gd name="T0" fmla="*/ 15 w 242"/>
                <a:gd name="T1" fmla="*/ 16 h 262"/>
                <a:gd name="T2" fmla="*/ 15 w 242"/>
                <a:gd name="T3" fmla="*/ 16 h 262"/>
                <a:gd name="T4" fmla="*/ 14 w 242"/>
                <a:gd name="T5" fmla="*/ 16 h 262"/>
                <a:gd name="T6" fmla="*/ 13 w 242"/>
                <a:gd name="T7" fmla="*/ 16 h 262"/>
                <a:gd name="T8" fmla="*/ 12 w 242"/>
                <a:gd name="T9" fmla="*/ 16 h 262"/>
                <a:gd name="T10" fmla="*/ 11 w 242"/>
                <a:gd name="T11" fmla="*/ 16 h 262"/>
                <a:gd name="T12" fmla="*/ 10 w 242"/>
                <a:gd name="T13" fmla="*/ 16 h 262"/>
                <a:gd name="T14" fmla="*/ 9 w 242"/>
                <a:gd name="T15" fmla="*/ 17 h 262"/>
                <a:gd name="T16" fmla="*/ 8 w 242"/>
                <a:gd name="T17" fmla="*/ 17 h 262"/>
                <a:gd name="T18" fmla="*/ 7 w 242"/>
                <a:gd name="T19" fmla="*/ 17 h 262"/>
                <a:gd name="T20" fmla="*/ 6 w 242"/>
                <a:gd name="T21" fmla="*/ 17 h 262"/>
                <a:gd name="T22" fmla="*/ 5 w 242"/>
                <a:gd name="T23" fmla="*/ 17 h 262"/>
                <a:gd name="T24" fmla="*/ 4 w 242"/>
                <a:gd name="T25" fmla="*/ 17 h 262"/>
                <a:gd name="T26" fmla="*/ 3 w 242"/>
                <a:gd name="T27" fmla="*/ 17 h 262"/>
                <a:gd name="T28" fmla="*/ 2 w 242"/>
                <a:gd name="T29" fmla="*/ 17 h 262"/>
                <a:gd name="T30" fmla="*/ 1 w 242"/>
                <a:gd name="T31" fmla="*/ 17 h 262"/>
                <a:gd name="T32" fmla="*/ 0 w 242"/>
                <a:gd name="T33" fmla="*/ 17 h 262"/>
                <a:gd name="T34" fmla="*/ 1 w 242"/>
                <a:gd name="T35" fmla="*/ 14 h 262"/>
                <a:gd name="T36" fmla="*/ 1 w 242"/>
                <a:gd name="T37" fmla="*/ 8 h 262"/>
                <a:gd name="T38" fmla="*/ 0 w 242"/>
                <a:gd name="T39" fmla="*/ 3 h 262"/>
                <a:gd name="T40" fmla="*/ 0 w 242"/>
                <a:gd name="T41" fmla="*/ 1 h 262"/>
                <a:gd name="T42" fmla="*/ 1 w 242"/>
                <a:gd name="T43" fmla="*/ 1 h 262"/>
                <a:gd name="T44" fmla="*/ 2 w 242"/>
                <a:gd name="T45" fmla="*/ 1 h 262"/>
                <a:gd name="T46" fmla="*/ 3 w 242"/>
                <a:gd name="T47" fmla="*/ 1 h 262"/>
                <a:gd name="T48" fmla="*/ 3 w 242"/>
                <a:gd name="T49" fmla="*/ 1 h 262"/>
                <a:gd name="T50" fmla="*/ 4 w 242"/>
                <a:gd name="T51" fmla="*/ 1 h 262"/>
                <a:gd name="T52" fmla="*/ 6 w 242"/>
                <a:gd name="T53" fmla="*/ 1 h 262"/>
                <a:gd name="T54" fmla="*/ 7 w 242"/>
                <a:gd name="T55" fmla="*/ 1 h 262"/>
                <a:gd name="T56" fmla="*/ 8 w 242"/>
                <a:gd name="T57" fmla="*/ 1 h 262"/>
                <a:gd name="T58" fmla="*/ 9 w 242"/>
                <a:gd name="T59" fmla="*/ 1 h 262"/>
                <a:gd name="T60" fmla="*/ 10 w 242"/>
                <a:gd name="T61" fmla="*/ 1 h 262"/>
                <a:gd name="T62" fmla="*/ 11 w 242"/>
                <a:gd name="T63" fmla="*/ 1 h 262"/>
                <a:gd name="T64" fmla="*/ 12 w 242"/>
                <a:gd name="T65" fmla="*/ 1 h 262"/>
                <a:gd name="T66" fmla="*/ 13 w 242"/>
                <a:gd name="T67" fmla="*/ 1 h 262"/>
                <a:gd name="T68" fmla="*/ 14 w 242"/>
                <a:gd name="T69" fmla="*/ 1 h 262"/>
                <a:gd name="T70" fmla="*/ 15 w 242"/>
                <a:gd name="T71" fmla="*/ 1 h 262"/>
                <a:gd name="T72" fmla="*/ 15 w 242"/>
                <a:gd name="T73" fmla="*/ 0 h 262"/>
                <a:gd name="T74" fmla="*/ 15 w 242"/>
                <a:gd name="T75" fmla="*/ 4 h 262"/>
                <a:gd name="T76" fmla="*/ 15 w 242"/>
                <a:gd name="T77" fmla="*/ 9 h 262"/>
                <a:gd name="T78" fmla="*/ 15 w 242"/>
                <a:gd name="T79" fmla="*/ 14 h 262"/>
                <a:gd name="T80" fmla="*/ 15 w 242"/>
                <a:gd name="T81" fmla="*/ 16 h 26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2"/>
                <a:gd name="T124" fmla="*/ 0 h 262"/>
                <a:gd name="T125" fmla="*/ 242 w 242"/>
                <a:gd name="T126" fmla="*/ 262 h 262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2" h="262">
                  <a:moveTo>
                    <a:pt x="240" y="255"/>
                  </a:moveTo>
                  <a:lnTo>
                    <a:pt x="226" y="255"/>
                  </a:lnTo>
                  <a:lnTo>
                    <a:pt x="212" y="255"/>
                  </a:lnTo>
                  <a:lnTo>
                    <a:pt x="197" y="255"/>
                  </a:lnTo>
                  <a:lnTo>
                    <a:pt x="182" y="255"/>
                  </a:lnTo>
                  <a:lnTo>
                    <a:pt x="167" y="255"/>
                  </a:lnTo>
                  <a:lnTo>
                    <a:pt x="152" y="255"/>
                  </a:lnTo>
                  <a:lnTo>
                    <a:pt x="136" y="257"/>
                  </a:lnTo>
                  <a:lnTo>
                    <a:pt x="121" y="257"/>
                  </a:lnTo>
                  <a:lnTo>
                    <a:pt x="105" y="257"/>
                  </a:lnTo>
                  <a:lnTo>
                    <a:pt x="90" y="257"/>
                  </a:lnTo>
                  <a:lnTo>
                    <a:pt x="74" y="258"/>
                  </a:lnTo>
                  <a:lnTo>
                    <a:pt x="59" y="258"/>
                  </a:lnTo>
                  <a:lnTo>
                    <a:pt x="44" y="259"/>
                  </a:lnTo>
                  <a:lnTo>
                    <a:pt x="29" y="260"/>
                  </a:lnTo>
                  <a:lnTo>
                    <a:pt x="14" y="261"/>
                  </a:lnTo>
                  <a:lnTo>
                    <a:pt x="0" y="262"/>
                  </a:lnTo>
                  <a:lnTo>
                    <a:pt x="1" y="212"/>
                  </a:lnTo>
                  <a:lnTo>
                    <a:pt x="1" y="124"/>
                  </a:lnTo>
                  <a:lnTo>
                    <a:pt x="0" y="41"/>
                  </a:lnTo>
                  <a:lnTo>
                    <a:pt x="0" y="4"/>
                  </a:lnTo>
                  <a:lnTo>
                    <a:pt x="9" y="4"/>
                  </a:lnTo>
                  <a:lnTo>
                    <a:pt x="21" y="4"/>
                  </a:lnTo>
                  <a:lnTo>
                    <a:pt x="33" y="4"/>
                  </a:lnTo>
                  <a:lnTo>
                    <a:pt x="48" y="4"/>
                  </a:lnTo>
                  <a:lnTo>
                    <a:pt x="64" y="4"/>
                  </a:lnTo>
                  <a:lnTo>
                    <a:pt x="82" y="4"/>
                  </a:lnTo>
                  <a:lnTo>
                    <a:pt x="99" y="4"/>
                  </a:lnTo>
                  <a:lnTo>
                    <a:pt x="117" y="4"/>
                  </a:lnTo>
                  <a:lnTo>
                    <a:pt x="136" y="4"/>
                  </a:lnTo>
                  <a:lnTo>
                    <a:pt x="153" y="4"/>
                  </a:lnTo>
                  <a:lnTo>
                    <a:pt x="170" y="4"/>
                  </a:lnTo>
                  <a:lnTo>
                    <a:pt x="187" y="4"/>
                  </a:lnTo>
                  <a:lnTo>
                    <a:pt x="203" y="3"/>
                  </a:lnTo>
                  <a:lnTo>
                    <a:pt x="215" y="2"/>
                  </a:lnTo>
                  <a:lnTo>
                    <a:pt x="228" y="1"/>
                  </a:lnTo>
                  <a:lnTo>
                    <a:pt x="237" y="0"/>
                  </a:lnTo>
                  <a:lnTo>
                    <a:pt x="241" y="55"/>
                  </a:lnTo>
                  <a:lnTo>
                    <a:pt x="242" y="141"/>
                  </a:lnTo>
                  <a:lnTo>
                    <a:pt x="241" y="221"/>
                  </a:lnTo>
                  <a:lnTo>
                    <a:pt x="240" y="255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80" name="Freeform 41"/>
            <p:cNvSpPr>
              <a:spLocks/>
            </p:cNvSpPr>
            <p:nvPr/>
          </p:nvSpPr>
          <p:spPr bwMode="auto">
            <a:xfrm>
              <a:off x="5170" y="3140"/>
              <a:ext cx="121" cy="129"/>
            </a:xfrm>
            <a:custGeom>
              <a:avLst/>
              <a:gdLst>
                <a:gd name="T0" fmla="*/ 15 w 242"/>
                <a:gd name="T1" fmla="*/ 1 h 257"/>
                <a:gd name="T2" fmla="*/ 15 w 242"/>
                <a:gd name="T3" fmla="*/ 16 h 257"/>
                <a:gd name="T4" fmla="*/ 15 w 242"/>
                <a:gd name="T5" fmla="*/ 16 h 257"/>
                <a:gd name="T6" fmla="*/ 14 w 242"/>
                <a:gd name="T7" fmla="*/ 16 h 257"/>
                <a:gd name="T8" fmla="*/ 13 w 242"/>
                <a:gd name="T9" fmla="*/ 16 h 257"/>
                <a:gd name="T10" fmla="*/ 12 w 242"/>
                <a:gd name="T11" fmla="*/ 16 h 257"/>
                <a:gd name="T12" fmla="*/ 11 w 242"/>
                <a:gd name="T13" fmla="*/ 16 h 257"/>
                <a:gd name="T14" fmla="*/ 10 w 242"/>
                <a:gd name="T15" fmla="*/ 16 h 257"/>
                <a:gd name="T16" fmla="*/ 9 w 242"/>
                <a:gd name="T17" fmla="*/ 16 h 257"/>
                <a:gd name="T18" fmla="*/ 8 w 242"/>
                <a:gd name="T19" fmla="*/ 16 h 257"/>
                <a:gd name="T20" fmla="*/ 7 w 242"/>
                <a:gd name="T21" fmla="*/ 16 h 257"/>
                <a:gd name="T22" fmla="*/ 6 w 242"/>
                <a:gd name="T23" fmla="*/ 16 h 257"/>
                <a:gd name="T24" fmla="*/ 5 w 242"/>
                <a:gd name="T25" fmla="*/ 16 h 257"/>
                <a:gd name="T26" fmla="*/ 4 w 242"/>
                <a:gd name="T27" fmla="*/ 16 h 257"/>
                <a:gd name="T28" fmla="*/ 3 w 242"/>
                <a:gd name="T29" fmla="*/ 16 h 257"/>
                <a:gd name="T30" fmla="*/ 2 w 242"/>
                <a:gd name="T31" fmla="*/ 16 h 257"/>
                <a:gd name="T32" fmla="*/ 1 w 242"/>
                <a:gd name="T33" fmla="*/ 16 h 257"/>
                <a:gd name="T34" fmla="*/ 0 w 242"/>
                <a:gd name="T35" fmla="*/ 17 h 257"/>
                <a:gd name="T36" fmla="*/ 0 w 242"/>
                <a:gd name="T37" fmla="*/ 15 h 257"/>
                <a:gd name="T38" fmla="*/ 1 w 242"/>
                <a:gd name="T39" fmla="*/ 11 h 257"/>
                <a:gd name="T40" fmla="*/ 1 w 242"/>
                <a:gd name="T41" fmla="*/ 5 h 257"/>
                <a:gd name="T42" fmla="*/ 1 w 242"/>
                <a:gd name="T43" fmla="*/ 1 h 257"/>
                <a:gd name="T44" fmla="*/ 2 w 242"/>
                <a:gd name="T45" fmla="*/ 0 h 257"/>
                <a:gd name="T46" fmla="*/ 2 w 242"/>
                <a:gd name="T47" fmla="*/ 0 h 257"/>
                <a:gd name="T48" fmla="*/ 3 w 242"/>
                <a:gd name="T49" fmla="*/ 0 h 257"/>
                <a:gd name="T50" fmla="*/ 4 w 242"/>
                <a:gd name="T51" fmla="*/ 0 h 257"/>
                <a:gd name="T52" fmla="*/ 5 w 242"/>
                <a:gd name="T53" fmla="*/ 0 h 257"/>
                <a:gd name="T54" fmla="*/ 6 w 242"/>
                <a:gd name="T55" fmla="*/ 0 h 257"/>
                <a:gd name="T56" fmla="*/ 7 w 242"/>
                <a:gd name="T57" fmla="*/ 1 h 257"/>
                <a:gd name="T58" fmla="*/ 8 w 242"/>
                <a:gd name="T59" fmla="*/ 1 h 257"/>
                <a:gd name="T60" fmla="*/ 9 w 242"/>
                <a:gd name="T61" fmla="*/ 1 h 257"/>
                <a:gd name="T62" fmla="*/ 10 w 242"/>
                <a:gd name="T63" fmla="*/ 1 h 257"/>
                <a:gd name="T64" fmla="*/ 11 w 242"/>
                <a:gd name="T65" fmla="*/ 1 h 257"/>
                <a:gd name="T66" fmla="*/ 12 w 242"/>
                <a:gd name="T67" fmla="*/ 1 h 257"/>
                <a:gd name="T68" fmla="*/ 13 w 242"/>
                <a:gd name="T69" fmla="*/ 1 h 257"/>
                <a:gd name="T70" fmla="*/ 14 w 242"/>
                <a:gd name="T71" fmla="*/ 1 h 257"/>
                <a:gd name="T72" fmla="*/ 14 w 242"/>
                <a:gd name="T73" fmla="*/ 1 h 257"/>
                <a:gd name="T74" fmla="*/ 15 w 242"/>
                <a:gd name="T75" fmla="*/ 1 h 257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42"/>
                <a:gd name="T115" fmla="*/ 0 h 257"/>
                <a:gd name="T116" fmla="*/ 242 w 242"/>
                <a:gd name="T117" fmla="*/ 257 h 257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42" h="257">
                  <a:moveTo>
                    <a:pt x="239" y="3"/>
                  </a:moveTo>
                  <a:lnTo>
                    <a:pt x="242" y="251"/>
                  </a:lnTo>
                  <a:lnTo>
                    <a:pt x="227" y="252"/>
                  </a:lnTo>
                  <a:lnTo>
                    <a:pt x="212" y="252"/>
                  </a:lnTo>
                  <a:lnTo>
                    <a:pt x="197" y="253"/>
                  </a:lnTo>
                  <a:lnTo>
                    <a:pt x="181" y="253"/>
                  </a:lnTo>
                  <a:lnTo>
                    <a:pt x="166" y="253"/>
                  </a:lnTo>
                  <a:lnTo>
                    <a:pt x="151" y="253"/>
                  </a:lnTo>
                  <a:lnTo>
                    <a:pt x="134" y="253"/>
                  </a:lnTo>
                  <a:lnTo>
                    <a:pt x="119" y="253"/>
                  </a:lnTo>
                  <a:lnTo>
                    <a:pt x="105" y="254"/>
                  </a:lnTo>
                  <a:lnTo>
                    <a:pt x="88" y="254"/>
                  </a:lnTo>
                  <a:lnTo>
                    <a:pt x="73" y="254"/>
                  </a:lnTo>
                  <a:lnTo>
                    <a:pt x="58" y="254"/>
                  </a:lnTo>
                  <a:lnTo>
                    <a:pt x="43" y="254"/>
                  </a:lnTo>
                  <a:lnTo>
                    <a:pt x="28" y="256"/>
                  </a:lnTo>
                  <a:lnTo>
                    <a:pt x="14" y="256"/>
                  </a:lnTo>
                  <a:lnTo>
                    <a:pt x="0" y="257"/>
                  </a:lnTo>
                  <a:lnTo>
                    <a:pt x="0" y="229"/>
                  </a:lnTo>
                  <a:lnTo>
                    <a:pt x="1" y="162"/>
                  </a:lnTo>
                  <a:lnTo>
                    <a:pt x="2" y="78"/>
                  </a:lnTo>
                  <a:lnTo>
                    <a:pt x="4" y="1"/>
                  </a:lnTo>
                  <a:lnTo>
                    <a:pt x="18" y="0"/>
                  </a:lnTo>
                  <a:lnTo>
                    <a:pt x="32" y="0"/>
                  </a:lnTo>
                  <a:lnTo>
                    <a:pt x="46" y="0"/>
                  </a:lnTo>
                  <a:lnTo>
                    <a:pt x="60" y="0"/>
                  </a:lnTo>
                  <a:lnTo>
                    <a:pt x="75" y="0"/>
                  </a:lnTo>
                  <a:lnTo>
                    <a:pt x="90" y="0"/>
                  </a:lnTo>
                  <a:lnTo>
                    <a:pt x="103" y="1"/>
                  </a:lnTo>
                  <a:lnTo>
                    <a:pt x="118" y="1"/>
                  </a:lnTo>
                  <a:lnTo>
                    <a:pt x="133" y="2"/>
                  </a:lnTo>
                  <a:lnTo>
                    <a:pt x="148" y="2"/>
                  </a:lnTo>
                  <a:lnTo>
                    <a:pt x="164" y="3"/>
                  </a:lnTo>
                  <a:lnTo>
                    <a:pt x="179" y="3"/>
                  </a:lnTo>
                  <a:lnTo>
                    <a:pt x="194" y="3"/>
                  </a:lnTo>
                  <a:lnTo>
                    <a:pt x="209" y="3"/>
                  </a:lnTo>
                  <a:lnTo>
                    <a:pt x="224" y="3"/>
                  </a:lnTo>
                  <a:lnTo>
                    <a:pt x="239" y="3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81" name="Freeform 42"/>
            <p:cNvSpPr>
              <a:spLocks/>
            </p:cNvSpPr>
            <p:nvPr/>
          </p:nvSpPr>
          <p:spPr bwMode="auto">
            <a:xfrm>
              <a:off x="5168" y="3281"/>
              <a:ext cx="123" cy="130"/>
            </a:xfrm>
            <a:custGeom>
              <a:avLst/>
              <a:gdLst>
                <a:gd name="T0" fmla="*/ 15 w 247"/>
                <a:gd name="T1" fmla="*/ 1 h 260"/>
                <a:gd name="T2" fmla="*/ 15 w 247"/>
                <a:gd name="T3" fmla="*/ 5 h 260"/>
                <a:gd name="T4" fmla="*/ 15 w 247"/>
                <a:gd name="T5" fmla="*/ 10 h 260"/>
                <a:gd name="T6" fmla="*/ 15 w 247"/>
                <a:gd name="T7" fmla="*/ 14 h 260"/>
                <a:gd name="T8" fmla="*/ 14 w 247"/>
                <a:gd name="T9" fmla="*/ 16 h 260"/>
                <a:gd name="T10" fmla="*/ 14 w 247"/>
                <a:gd name="T11" fmla="*/ 16 h 260"/>
                <a:gd name="T12" fmla="*/ 13 w 247"/>
                <a:gd name="T13" fmla="*/ 16 h 260"/>
                <a:gd name="T14" fmla="*/ 12 w 247"/>
                <a:gd name="T15" fmla="*/ 16 h 260"/>
                <a:gd name="T16" fmla="*/ 11 w 247"/>
                <a:gd name="T17" fmla="*/ 16 h 260"/>
                <a:gd name="T18" fmla="*/ 10 w 247"/>
                <a:gd name="T19" fmla="*/ 16 h 260"/>
                <a:gd name="T20" fmla="*/ 9 w 247"/>
                <a:gd name="T21" fmla="*/ 16 h 260"/>
                <a:gd name="T22" fmla="*/ 8 w 247"/>
                <a:gd name="T23" fmla="*/ 16 h 260"/>
                <a:gd name="T24" fmla="*/ 7 w 247"/>
                <a:gd name="T25" fmla="*/ 16 h 260"/>
                <a:gd name="T26" fmla="*/ 6 w 247"/>
                <a:gd name="T27" fmla="*/ 16 h 260"/>
                <a:gd name="T28" fmla="*/ 5 w 247"/>
                <a:gd name="T29" fmla="*/ 16 h 260"/>
                <a:gd name="T30" fmla="*/ 4 w 247"/>
                <a:gd name="T31" fmla="*/ 16 h 260"/>
                <a:gd name="T32" fmla="*/ 3 w 247"/>
                <a:gd name="T33" fmla="*/ 16 h 260"/>
                <a:gd name="T34" fmla="*/ 2 w 247"/>
                <a:gd name="T35" fmla="*/ 16 h 260"/>
                <a:gd name="T36" fmla="*/ 1 w 247"/>
                <a:gd name="T37" fmla="*/ 16 h 260"/>
                <a:gd name="T38" fmla="*/ 0 w 247"/>
                <a:gd name="T39" fmla="*/ 16 h 260"/>
                <a:gd name="T40" fmla="*/ 0 w 247"/>
                <a:gd name="T41" fmla="*/ 16 h 260"/>
                <a:gd name="T42" fmla="*/ 0 w 247"/>
                <a:gd name="T43" fmla="*/ 12 h 260"/>
                <a:gd name="T44" fmla="*/ 0 w 247"/>
                <a:gd name="T45" fmla="*/ 7 h 260"/>
                <a:gd name="T46" fmla="*/ 0 w 247"/>
                <a:gd name="T47" fmla="*/ 2 h 260"/>
                <a:gd name="T48" fmla="*/ 0 w 247"/>
                <a:gd name="T49" fmla="*/ 1 h 260"/>
                <a:gd name="T50" fmla="*/ 1 w 247"/>
                <a:gd name="T51" fmla="*/ 1 h 260"/>
                <a:gd name="T52" fmla="*/ 2 w 247"/>
                <a:gd name="T53" fmla="*/ 1 h 260"/>
                <a:gd name="T54" fmla="*/ 3 w 247"/>
                <a:gd name="T55" fmla="*/ 1 h 260"/>
                <a:gd name="T56" fmla="*/ 4 w 247"/>
                <a:gd name="T57" fmla="*/ 1 h 260"/>
                <a:gd name="T58" fmla="*/ 5 w 247"/>
                <a:gd name="T59" fmla="*/ 1 h 260"/>
                <a:gd name="T60" fmla="*/ 6 w 247"/>
                <a:gd name="T61" fmla="*/ 1 h 260"/>
                <a:gd name="T62" fmla="*/ 7 w 247"/>
                <a:gd name="T63" fmla="*/ 1 h 260"/>
                <a:gd name="T64" fmla="*/ 8 w 247"/>
                <a:gd name="T65" fmla="*/ 0 h 260"/>
                <a:gd name="T66" fmla="*/ 9 w 247"/>
                <a:gd name="T67" fmla="*/ 0 h 260"/>
                <a:gd name="T68" fmla="*/ 10 w 247"/>
                <a:gd name="T69" fmla="*/ 0 h 260"/>
                <a:gd name="T70" fmla="*/ 10 w 247"/>
                <a:gd name="T71" fmla="*/ 0 h 260"/>
                <a:gd name="T72" fmla="*/ 11 w 247"/>
                <a:gd name="T73" fmla="*/ 1 h 260"/>
                <a:gd name="T74" fmla="*/ 12 w 247"/>
                <a:gd name="T75" fmla="*/ 1 h 260"/>
                <a:gd name="T76" fmla="*/ 13 w 247"/>
                <a:gd name="T77" fmla="*/ 1 h 260"/>
                <a:gd name="T78" fmla="*/ 14 w 247"/>
                <a:gd name="T79" fmla="*/ 1 h 260"/>
                <a:gd name="T80" fmla="*/ 15 w 247"/>
                <a:gd name="T81" fmla="*/ 1 h 26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47"/>
                <a:gd name="T124" fmla="*/ 0 h 260"/>
                <a:gd name="T125" fmla="*/ 247 w 247"/>
                <a:gd name="T126" fmla="*/ 260 h 26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47" h="260">
                  <a:moveTo>
                    <a:pt x="247" y="6"/>
                  </a:moveTo>
                  <a:lnTo>
                    <a:pt x="245" y="84"/>
                  </a:lnTo>
                  <a:lnTo>
                    <a:pt x="243" y="166"/>
                  </a:lnTo>
                  <a:lnTo>
                    <a:pt x="240" y="232"/>
                  </a:lnTo>
                  <a:lnTo>
                    <a:pt x="239" y="258"/>
                  </a:lnTo>
                  <a:lnTo>
                    <a:pt x="224" y="257"/>
                  </a:lnTo>
                  <a:lnTo>
                    <a:pt x="209" y="256"/>
                  </a:lnTo>
                  <a:lnTo>
                    <a:pt x="194" y="256"/>
                  </a:lnTo>
                  <a:lnTo>
                    <a:pt x="179" y="256"/>
                  </a:lnTo>
                  <a:lnTo>
                    <a:pt x="162" y="256"/>
                  </a:lnTo>
                  <a:lnTo>
                    <a:pt x="148" y="257"/>
                  </a:lnTo>
                  <a:lnTo>
                    <a:pt x="131" y="258"/>
                  </a:lnTo>
                  <a:lnTo>
                    <a:pt x="116" y="258"/>
                  </a:lnTo>
                  <a:lnTo>
                    <a:pt x="100" y="259"/>
                  </a:lnTo>
                  <a:lnTo>
                    <a:pt x="85" y="259"/>
                  </a:lnTo>
                  <a:lnTo>
                    <a:pt x="70" y="260"/>
                  </a:lnTo>
                  <a:lnTo>
                    <a:pt x="55" y="260"/>
                  </a:lnTo>
                  <a:lnTo>
                    <a:pt x="42" y="260"/>
                  </a:lnTo>
                  <a:lnTo>
                    <a:pt x="28" y="259"/>
                  </a:lnTo>
                  <a:lnTo>
                    <a:pt x="14" y="258"/>
                  </a:lnTo>
                  <a:lnTo>
                    <a:pt x="1" y="257"/>
                  </a:lnTo>
                  <a:lnTo>
                    <a:pt x="0" y="199"/>
                  </a:lnTo>
                  <a:lnTo>
                    <a:pt x="0" y="113"/>
                  </a:lnTo>
                  <a:lnTo>
                    <a:pt x="1" y="35"/>
                  </a:lnTo>
                  <a:lnTo>
                    <a:pt x="1" y="1"/>
                  </a:lnTo>
                  <a:lnTo>
                    <a:pt x="17" y="1"/>
                  </a:lnTo>
                  <a:lnTo>
                    <a:pt x="33" y="1"/>
                  </a:lnTo>
                  <a:lnTo>
                    <a:pt x="50" y="1"/>
                  </a:lnTo>
                  <a:lnTo>
                    <a:pt x="66" y="1"/>
                  </a:lnTo>
                  <a:lnTo>
                    <a:pt x="82" y="1"/>
                  </a:lnTo>
                  <a:lnTo>
                    <a:pt x="98" y="1"/>
                  </a:lnTo>
                  <a:lnTo>
                    <a:pt x="113" y="1"/>
                  </a:lnTo>
                  <a:lnTo>
                    <a:pt x="129" y="0"/>
                  </a:lnTo>
                  <a:lnTo>
                    <a:pt x="145" y="0"/>
                  </a:lnTo>
                  <a:lnTo>
                    <a:pt x="160" y="0"/>
                  </a:lnTo>
                  <a:lnTo>
                    <a:pt x="175" y="0"/>
                  </a:lnTo>
                  <a:lnTo>
                    <a:pt x="190" y="1"/>
                  </a:lnTo>
                  <a:lnTo>
                    <a:pt x="205" y="1"/>
                  </a:lnTo>
                  <a:lnTo>
                    <a:pt x="219" y="2"/>
                  </a:lnTo>
                  <a:lnTo>
                    <a:pt x="233" y="3"/>
                  </a:lnTo>
                  <a:lnTo>
                    <a:pt x="247" y="6"/>
                  </a:lnTo>
                  <a:close/>
                </a:path>
              </a:pathLst>
            </a:custGeom>
            <a:solidFill>
              <a:srgbClr val="F2E8D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82" name="Freeform 43"/>
            <p:cNvSpPr>
              <a:spLocks/>
            </p:cNvSpPr>
            <p:nvPr/>
          </p:nvSpPr>
          <p:spPr bwMode="auto">
            <a:xfrm>
              <a:off x="5397" y="3489"/>
              <a:ext cx="222" cy="92"/>
            </a:xfrm>
            <a:custGeom>
              <a:avLst/>
              <a:gdLst>
                <a:gd name="T0" fmla="*/ 28 w 443"/>
                <a:gd name="T1" fmla="*/ 0 h 182"/>
                <a:gd name="T2" fmla="*/ 12 w 443"/>
                <a:gd name="T3" fmla="*/ 8 h 182"/>
                <a:gd name="T4" fmla="*/ 0 w 443"/>
                <a:gd name="T5" fmla="*/ 5 h 182"/>
                <a:gd name="T6" fmla="*/ 6 w 443"/>
                <a:gd name="T7" fmla="*/ 12 h 182"/>
                <a:gd name="T8" fmla="*/ 14 w 443"/>
                <a:gd name="T9" fmla="*/ 11 h 182"/>
                <a:gd name="T10" fmla="*/ 28 w 443"/>
                <a:gd name="T11" fmla="*/ 0 h 18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43"/>
                <a:gd name="T19" fmla="*/ 0 h 182"/>
                <a:gd name="T20" fmla="*/ 443 w 443"/>
                <a:gd name="T21" fmla="*/ 182 h 18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43" h="182">
                  <a:moveTo>
                    <a:pt x="443" y="0"/>
                  </a:moveTo>
                  <a:lnTo>
                    <a:pt x="183" y="112"/>
                  </a:lnTo>
                  <a:lnTo>
                    <a:pt x="0" y="66"/>
                  </a:lnTo>
                  <a:lnTo>
                    <a:pt x="85" y="182"/>
                  </a:lnTo>
                  <a:lnTo>
                    <a:pt x="218" y="168"/>
                  </a:lnTo>
                  <a:lnTo>
                    <a:pt x="443" y="0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83" name="Freeform 44"/>
            <p:cNvSpPr>
              <a:spLocks/>
            </p:cNvSpPr>
            <p:nvPr/>
          </p:nvSpPr>
          <p:spPr bwMode="auto">
            <a:xfrm>
              <a:off x="5375" y="3476"/>
              <a:ext cx="171" cy="22"/>
            </a:xfrm>
            <a:custGeom>
              <a:avLst/>
              <a:gdLst>
                <a:gd name="T0" fmla="*/ 21 w 343"/>
                <a:gd name="T1" fmla="*/ 1 h 45"/>
                <a:gd name="T2" fmla="*/ 14 w 343"/>
                <a:gd name="T3" fmla="*/ 2 h 45"/>
                <a:gd name="T4" fmla="*/ 0 w 343"/>
                <a:gd name="T5" fmla="*/ 0 h 45"/>
                <a:gd name="T6" fmla="*/ 21 w 343"/>
                <a:gd name="T7" fmla="*/ 1 h 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43"/>
                <a:gd name="T13" fmla="*/ 0 h 45"/>
                <a:gd name="T14" fmla="*/ 343 w 343"/>
                <a:gd name="T15" fmla="*/ 45 h 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43" h="45">
                  <a:moveTo>
                    <a:pt x="343" y="22"/>
                  </a:moveTo>
                  <a:lnTo>
                    <a:pt x="227" y="45"/>
                  </a:lnTo>
                  <a:lnTo>
                    <a:pt x="0" y="0"/>
                  </a:lnTo>
                  <a:lnTo>
                    <a:pt x="343" y="22"/>
                  </a:lnTo>
                  <a:close/>
                </a:path>
              </a:pathLst>
            </a:custGeom>
            <a:solidFill>
              <a:srgbClr val="B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84" name="Freeform 45"/>
            <p:cNvSpPr>
              <a:spLocks/>
            </p:cNvSpPr>
            <p:nvPr/>
          </p:nvSpPr>
          <p:spPr bwMode="auto">
            <a:xfrm>
              <a:off x="5467" y="3227"/>
              <a:ext cx="89" cy="128"/>
            </a:xfrm>
            <a:custGeom>
              <a:avLst/>
              <a:gdLst>
                <a:gd name="T0" fmla="*/ 11 w 178"/>
                <a:gd name="T1" fmla="*/ 1 h 256"/>
                <a:gd name="T2" fmla="*/ 11 w 178"/>
                <a:gd name="T3" fmla="*/ 15 h 256"/>
                <a:gd name="T4" fmla="*/ 1 w 178"/>
                <a:gd name="T5" fmla="*/ 16 h 256"/>
                <a:gd name="T6" fmla="*/ 3 w 178"/>
                <a:gd name="T7" fmla="*/ 8 h 256"/>
                <a:gd name="T8" fmla="*/ 0 w 178"/>
                <a:gd name="T9" fmla="*/ 0 h 256"/>
                <a:gd name="T10" fmla="*/ 11 w 178"/>
                <a:gd name="T11" fmla="*/ 1 h 2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78"/>
                <a:gd name="T19" fmla="*/ 0 h 256"/>
                <a:gd name="T20" fmla="*/ 178 w 178"/>
                <a:gd name="T21" fmla="*/ 256 h 2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78" h="256">
                  <a:moveTo>
                    <a:pt x="178" y="29"/>
                  </a:moveTo>
                  <a:lnTo>
                    <a:pt x="161" y="241"/>
                  </a:lnTo>
                  <a:lnTo>
                    <a:pt x="29" y="256"/>
                  </a:lnTo>
                  <a:lnTo>
                    <a:pt x="43" y="142"/>
                  </a:lnTo>
                  <a:lnTo>
                    <a:pt x="0" y="0"/>
                  </a:lnTo>
                  <a:lnTo>
                    <a:pt x="178" y="29"/>
                  </a:lnTo>
                  <a:close/>
                </a:path>
              </a:pathLst>
            </a:custGeom>
            <a:solidFill>
              <a:srgbClr val="BAE5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85" name="Freeform 46"/>
            <p:cNvSpPr>
              <a:spLocks/>
            </p:cNvSpPr>
            <p:nvPr/>
          </p:nvSpPr>
          <p:spPr bwMode="auto">
            <a:xfrm>
              <a:off x="5577" y="3174"/>
              <a:ext cx="95" cy="102"/>
            </a:xfrm>
            <a:custGeom>
              <a:avLst/>
              <a:gdLst>
                <a:gd name="T0" fmla="*/ 1 w 190"/>
                <a:gd name="T1" fmla="*/ 12 h 204"/>
                <a:gd name="T2" fmla="*/ 5 w 190"/>
                <a:gd name="T3" fmla="*/ 13 h 204"/>
                <a:gd name="T4" fmla="*/ 7 w 190"/>
                <a:gd name="T5" fmla="*/ 10 h 204"/>
                <a:gd name="T6" fmla="*/ 10 w 190"/>
                <a:gd name="T7" fmla="*/ 9 h 204"/>
                <a:gd name="T8" fmla="*/ 11 w 190"/>
                <a:gd name="T9" fmla="*/ 7 h 204"/>
                <a:gd name="T10" fmla="*/ 6 w 190"/>
                <a:gd name="T11" fmla="*/ 5 h 204"/>
                <a:gd name="T12" fmla="*/ 3 w 190"/>
                <a:gd name="T13" fmla="*/ 6 h 204"/>
                <a:gd name="T14" fmla="*/ 6 w 190"/>
                <a:gd name="T15" fmla="*/ 2 h 204"/>
                <a:gd name="T16" fmla="*/ 12 w 190"/>
                <a:gd name="T17" fmla="*/ 6 h 204"/>
                <a:gd name="T18" fmla="*/ 12 w 190"/>
                <a:gd name="T19" fmla="*/ 4 h 204"/>
                <a:gd name="T20" fmla="*/ 6 w 190"/>
                <a:gd name="T21" fmla="*/ 0 h 204"/>
                <a:gd name="T22" fmla="*/ 0 w 190"/>
                <a:gd name="T23" fmla="*/ 6 h 204"/>
                <a:gd name="T24" fmla="*/ 1 w 190"/>
                <a:gd name="T25" fmla="*/ 12 h 20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90"/>
                <a:gd name="T40" fmla="*/ 0 h 204"/>
                <a:gd name="T41" fmla="*/ 190 w 190"/>
                <a:gd name="T42" fmla="*/ 204 h 20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90" h="204">
                  <a:moveTo>
                    <a:pt x="6" y="189"/>
                  </a:moveTo>
                  <a:lnTo>
                    <a:pt x="69" y="204"/>
                  </a:lnTo>
                  <a:lnTo>
                    <a:pt x="126" y="152"/>
                  </a:lnTo>
                  <a:lnTo>
                    <a:pt x="158" y="144"/>
                  </a:lnTo>
                  <a:lnTo>
                    <a:pt x="167" y="114"/>
                  </a:lnTo>
                  <a:lnTo>
                    <a:pt x="102" y="75"/>
                  </a:lnTo>
                  <a:lnTo>
                    <a:pt x="48" y="99"/>
                  </a:lnTo>
                  <a:lnTo>
                    <a:pt x="102" y="30"/>
                  </a:lnTo>
                  <a:lnTo>
                    <a:pt x="186" y="94"/>
                  </a:lnTo>
                  <a:lnTo>
                    <a:pt x="190" y="64"/>
                  </a:lnTo>
                  <a:lnTo>
                    <a:pt x="106" y="0"/>
                  </a:lnTo>
                  <a:lnTo>
                    <a:pt x="0" y="103"/>
                  </a:lnTo>
                  <a:lnTo>
                    <a:pt x="6" y="189"/>
                  </a:lnTo>
                  <a:close/>
                </a:path>
              </a:pathLst>
            </a:custGeom>
            <a:solidFill>
              <a:srgbClr val="C459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86" name="Freeform 47"/>
            <p:cNvSpPr>
              <a:spLocks/>
            </p:cNvSpPr>
            <p:nvPr/>
          </p:nvSpPr>
          <p:spPr bwMode="auto">
            <a:xfrm>
              <a:off x="5040" y="2747"/>
              <a:ext cx="622" cy="1045"/>
            </a:xfrm>
            <a:custGeom>
              <a:avLst/>
              <a:gdLst>
                <a:gd name="T0" fmla="*/ 73 w 1245"/>
                <a:gd name="T1" fmla="*/ 88 h 2090"/>
                <a:gd name="T2" fmla="*/ 69 w 1245"/>
                <a:gd name="T3" fmla="*/ 90 h 2090"/>
                <a:gd name="T4" fmla="*/ 64 w 1245"/>
                <a:gd name="T5" fmla="*/ 90 h 2090"/>
                <a:gd name="T6" fmla="*/ 55 w 1245"/>
                <a:gd name="T7" fmla="*/ 98 h 2090"/>
                <a:gd name="T8" fmla="*/ 0 w 1245"/>
                <a:gd name="T9" fmla="*/ 102 h 2090"/>
                <a:gd name="T10" fmla="*/ 1 w 1245"/>
                <a:gd name="T11" fmla="*/ 86 h 2090"/>
                <a:gd name="T12" fmla="*/ 2 w 1245"/>
                <a:gd name="T13" fmla="*/ 77 h 2090"/>
                <a:gd name="T14" fmla="*/ 2 w 1245"/>
                <a:gd name="T15" fmla="*/ 73 h 2090"/>
                <a:gd name="T16" fmla="*/ 4 w 1245"/>
                <a:gd name="T17" fmla="*/ 65 h 2090"/>
                <a:gd name="T18" fmla="*/ 7 w 1245"/>
                <a:gd name="T19" fmla="*/ 54 h 2090"/>
                <a:gd name="T20" fmla="*/ 12 w 1245"/>
                <a:gd name="T21" fmla="*/ 44 h 2090"/>
                <a:gd name="T22" fmla="*/ 18 w 1245"/>
                <a:gd name="T23" fmla="*/ 35 h 2090"/>
                <a:gd name="T24" fmla="*/ 27 w 1245"/>
                <a:gd name="T25" fmla="*/ 28 h 2090"/>
                <a:gd name="T26" fmla="*/ 27 w 1245"/>
                <a:gd name="T27" fmla="*/ 20 h 2090"/>
                <a:gd name="T28" fmla="*/ 25 w 1245"/>
                <a:gd name="T29" fmla="*/ 17 h 2090"/>
                <a:gd name="T30" fmla="*/ 24 w 1245"/>
                <a:gd name="T31" fmla="*/ 9 h 2090"/>
                <a:gd name="T32" fmla="*/ 28 w 1245"/>
                <a:gd name="T33" fmla="*/ 4 h 2090"/>
                <a:gd name="T34" fmla="*/ 28 w 1245"/>
                <a:gd name="T35" fmla="*/ 4 h 2090"/>
                <a:gd name="T36" fmla="*/ 30 w 1245"/>
                <a:gd name="T37" fmla="*/ 2 h 2090"/>
                <a:gd name="T38" fmla="*/ 33 w 1245"/>
                <a:gd name="T39" fmla="*/ 1 h 2090"/>
                <a:gd name="T40" fmla="*/ 38 w 1245"/>
                <a:gd name="T41" fmla="*/ 1 h 2090"/>
                <a:gd name="T42" fmla="*/ 43 w 1245"/>
                <a:gd name="T43" fmla="*/ 1 h 2090"/>
                <a:gd name="T44" fmla="*/ 45 w 1245"/>
                <a:gd name="T45" fmla="*/ 1 h 2090"/>
                <a:gd name="T46" fmla="*/ 48 w 1245"/>
                <a:gd name="T47" fmla="*/ 1 h 2090"/>
                <a:gd name="T48" fmla="*/ 52 w 1245"/>
                <a:gd name="T49" fmla="*/ 3 h 2090"/>
                <a:gd name="T50" fmla="*/ 55 w 1245"/>
                <a:gd name="T51" fmla="*/ 7 h 2090"/>
                <a:gd name="T52" fmla="*/ 57 w 1245"/>
                <a:gd name="T53" fmla="*/ 12 h 2090"/>
                <a:gd name="T54" fmla="*/ 56 w 1245"/>
                <a:gd name="T55" fmla="*/ 15 h 2090"/>
                <a:gd name="T56" fmla="*/ 56 w 1245"/>
                <a:gd name="T57" fmla="*/ 16 h 2090"/>
                <a:gd name="T58" fmla="*/ 57 w 1245"/>
                <a:gd name="T59" fmla="*/ 19 h 2090"/>
                <a:gd name="T60" fmla="*/ 58 w 1245"/>
                <a:gd name="T61" fmla="*/ 21 h 2090"/>
                <a:gd name="T62" fmla="*/ 58 w 1245"/>
                <a:gd name="T63" fmla="*/ 25 h 2090"/>
                <a:gd name="T64" fmla="*/ 56 w 1245"/>
                <a:gd name="T65" fmla="*/ 26 h 2090"/>
                <a:gd name="T66" fmla="*/ 54 w 1245"/>
                <a:gd name="T67" fmla="*/ 29 h 2090"/>
                <a:gd name="T68" fmla="*/ 54 w 1245"/>
                <a:gd name="T69" fmla="*/ 31 h 2090"/>
                <a:gd name="T70" fmla="*/ 53 w 1245"/>
                <a:gd name="T71" fmla="*/ 34 h 2090"/>
                <a:gd name="T72" fmla="*/ 50 w 1245"/>
                <a:gd name="T73" fmla="*/ 35 h 2090"/>
                <a:gd name="T74" fmla="*/ 47 w 1245"/>
                <a:gd name="T75" fmla="*/ 36 h 2090"/>
                <a:gd name="T76" fmla="*/ 44 w 1245"/>
                <a:gd name="T77" fmla="*/ 37 h 2090"/>
                <a:gd name="T78" fmla="*/ 45 w 1245"/>
                <a:gd name="T79" fmla="*/ 39 h 2090"/>
                <a:gd name="T80" fmla="*/ 51 w 1245"/>
                <a:gd name="T81" fmla="*/ 49 h 2090"/>
                <a:gd name="T82" fmla="*/ 54 w 1245"/>
                <a:gd name="T83" fmla="*/ 63 h 2090"/>
                <a:gd name="T84" fmla="*/ 55 w 1245"/>
                <a:gd name="T85" fmla="*/ 72 h 2090"/>
                <a:gd name="T86" fmla="*/ 55 w 1245"/>
                <a:gd name="T87" fmla="*/ 76 h 2090"/>
                <a:gd name="T88" fmla="*/ 57 w 1245"/>
                <a:gd name="T89" fmla="*/ 76 h 2090"/>
                <a:gd name="T90" fmla="*/ 59 w 1245"/>
                <a:gd name="T91" fmla="*/ 75 h 2090"/>
                <a:gd name="T92" fmla="*/ 62 w 1245"/>
                <a:gd name="T93" fmla="*/ 72 h 2090"/>
                <a:gd name="T94" fmla="*/ 67 w 1245"/>
                <a:gd name="T95" fmla="*/ 69 h 2090"/>
                <a:gd name="T96" fmla="*/ 69 w 1245"/>
                <a:gd name="T97" fmla="*/ 72 h 2090"/>
                <a:gd name="T98" fmla="*/ 71 w 1245"/>
                <a:gd name="T99" fmla="*/ 72 h 2090"/>
                <a:gd name="T100" fmla="*/ 74 w 1245"/>
                <a:gd name="T101" fmla="*/ 71 h 2090"/>
                <a:gd name="T102" fmla="*/ 76 w 1245"/>
                <a:gd name="T103" fmla="*/ 72 h 2090"/>
                <a:gd name="T104" fmla="*/ 77 w 1245"/>
                <a:gd name="T105" fmla="*/ 74 h 2090"/>
                <a:gd name="T106" fmla="*/ 76 w 1245"/>
                <a:gd name="T107" fmla="*/ 77 h 2090"/>
                <a:gd name="T108" fmla="*/ 76 w 1245"/>
                <a:gd name="T109" fmla="*/ 80 h 2090"/>
                <a:gd name="T110" fmla="*/ 75 w 1245"/>
                <a:gd name="T111" fmla="*/ 86 h 2090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245"/>
                <a:gd name="T169" fmla="*/ 0 h 2090"/>
                <a:gd name="T170" fmla="*/ 1245 w 1245"/>
                <a:gd name="T171" fmla="*/ 2090 h 2090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245" h="2090">
                  <a:moveTo>
                    <a:pt x="1190" y="1417"/>
                  </a:moveTo>
                  <a:lnTo>
                    <a:pt x="1186" y="1418"/>
                  </a:lnTo>
                  <a:lnTo>
                    <a:pt x="1175" y="1423"/>
                  </a:lnTo>
                  <a:lnTo>
                    <a:pt x="1159" y="1428"/>
                  </a:lnTo>
                  <a:lnTo>
                    <a:pt x="1138" y="1434"/>
                  </a:lnTo>
                  <a:lnTo>
                    <a:pt x="1114" y="1440"/>
                  </a:lnTo>
                  <a:lnTo>
                    <a:pt x="1087" y="1443"/>
                  </a:lnTo>
                  <a:lnTo>
                    <a:pt x="1061" y="1443"/>
                  </a:lnTo>
                  <a:lnTo>
                    <a:pt x="1034" y="1440"/>
                  </a:lnTo>
                  <a:lnTo>
                    <a:pt x="974" y="1456"/>
                  </a:lnTo>
                  <a:lnTo>
                    <a:pt x="981" y="1546"/>
                  </a:lnTo>
                  <a:lnTo>
                    <a:pt x="890" y="1575"/>
                  </a:lnTo>
                  <a:lnTo>
                    <a:pt x="935" y="2090"/>
                  </a:lnTo>
                  <a:lnTo>
                    <a:pt x="214" y="2075"/>
                  </a:lnTo>
                  <a:lnTo>
                    <a:pt x="0" y="1642"/>
                  </a:lnTo>
                  <a:lnTo>
                    <a:pt x="14" y="1427"/>
                  </a:lnTo>
                  <a:lnTo>
                    <a:pt x="16" y="1414"/>
                  </a:lnTo>
                  <a:lnTo>
                    <a:pt x="22" y="1377"/>
                  </a:lnTo>
                  <a:lnTo>
                    <a:pt x="28" y="1319"/>
                  </a:lnTo>
                  <a:lnTo>
                    <a:pt x="32" y="1245"/>
                  </a:lnTo>
                  <a:lnTo>
                    <a:pt x="33" y="1240"/>
                  </a:lnTo>
                  <a:lnTo>
                    <a:pt x="36" y="1225"/>
                  </a:lnTo>
                  <a:lnTo>
                    <a:pt x="39" y="1200"/>
                  </a:lnTo>
                  <a:lnTo>
                    <a:pt x="45" y="1168"/>
                  </a:lnTo>
                  <a:lnTo>
                    <a:pt x="52" y="1130"/>
                  </a:lnTo>
                  <a:lnTo>
                    <a:pt x="61" y="1085"/>
                  </a:lnTo>
                  <a:lnTo>
                    <a:pt x="73" y="1036"/>
                  </a:lnTo>
                  <a:lnTo>
                    <a:pt x="86" y="984"/>
                  </a:lnTo>
                  <a:lnTo>
                    <a:pt x="102" y="928"/>
                  </a:lnTo>
                  <a:lnTo>
                    <a:pt x="121" y="872"/>
                  </a:lnTo>
                  <a:lnTo>
                    <a:pt x="143" y="814"/>
                  </a:lnTo>
                  <a:lnTo>
                    <a:pt x="166" y="758"/>
                  </a:lnTo>
                  <a:lnTo>
                    <a:pt x="193" y="704"/>
                  </a:lnTo>
                  <a:lnTo>
                    <a:pt x="222" y="652"/>
                  </a:lnTo>
                  <a:lnTo>
                    <a:pt x="256" y="603"/>
                  </a:lnTo>
                  <a:lnTo>
                    <a:pt x="291" y="561"/>
                  </a:lnTo>
                  <a:lnTo>
                    <a:pt x="389" y="455"/>
                  </a:lnTo>
                  <a:lnTo>
                    <a:pt x="432" y="462"/>
                  </a:lnTo>
                  <a:lnTo>
                    <a:pt x="433" y="450"/>
                  </a:lnTo>
                  <a:lnTo>
                    <a:pt x="434" y="420"/>
                  </a:lnTo>
                  <a:lnTo>
                    <a:pt x="435" y="378"/>
                  </a:lnTo>
                  <a:lnTo>
                    <a:pt x="435" y="330"/>
                  </a:lnTo>
                  <a:lnTo>
                    <a:pt x="431" y="323"/>
                  </a:lnTo>
                  <a:lnTo>
                    <a:pt x="418" y="304"/>
                  </a:lnTo>
                  <a:lnTo>
                    <a:pt x="403" y="274"/>
                  </a:lnTo>
                  <a:lnTo>
                    <a:pt x="389" y="238"/>
                  </a:lnTo>
                  <a:lnTo>
                    <a:pt x="383" y="198"/>
                  </a:lnTo>
                  <a:lnTo>
                    <a:pt x="388" y="156"/>
                  </a:lnTo>
                  <a:lnTo>
                    <a:pt x="408" y="116"/>
                  </a:lnTo>
                  <a:lnTo>
                    <a:pt x="449" y="80"/>
                  </a:lnTo>
                  <a:lnTo>
                    <a:pt x="450" y="79"/>
                  </a:lnTo>
                  <a:lnTo>
                    <a:pt x="453" y="77"/>
                  </a:lnTo>
                  <a:lnTo>
                    <a:pt x="457" y="72"/>
                  </a:lnTo>
                  <a:lnTo>
                    <a:pt x="463" y="66"/>
                  </a:lnTo>
                  <a:lnTo>
                    <a:pt x="471" y="60"/>
                  </a:lnTo>
                  <a:lnTo>
                    <a:pt x="481" y="53"/>
                  </a:lnTo>
                  <a:lnTo>
                    <a:pt x="493" y="45"/>
                  </a:lnTo>
                  <a:lnTo>
                    <a:pt x="508" y="37"/>
                  </a:lnTo>
                  <a:lnTo>
                    <a:pt x="524" y="28"/>
                  </a:lnTo>
                  <a:lnTo>
                    <a:pt x="541" y="20"/>
                  </a:lnTo>
                  <a:lnTo>
                    <a:pt x="562" y="15"/>
                  </a:lnTo>
                  <a:lnTo>
                    <a:pt x="585" y="9"/>
                  </a:lnTo>
                  <a:lnTo>
                    <a:pt x="609" y="4"/>
                  </a:lnTo>
                  <a:lnTo>
                    <a:pt x="637" y="1"/>
                  </a:lnTo>
                  <a:lnTo>
                    <a:pt x="666" y="0"/>
                  </a:lnTo>
                  <a:lnTo>
                    <a:pt x="698" y="1"/>
                  </a:lnTo>
                  <a:lnTo>
                    <a:pt x="700" y="1"/>
                  </a:lnTo>
                  <a:lnTo>
                    <a:pt x="708" y="2"/>
                  </a:lnTo>
                  <a:lnTo>
                    <a:pt x="720" y="4"/>
                  </a:lnTo>
                  <a:lnTo>
                    <a:pt x="735" y="9"/>
                  </a:lnTo>
                  <a:lnTo>
                    <a:pt x="753" y="13"/>
                  </a:lnTo>
                  <a:lnTo>
                    <a:pt x="773" y="22"/>
                  </a:lnTo>
                  <a:lnTo>
                    <a:pt x="793" y="31"/>
                  </a:lnTo>
                  <a:lnTo>
                    <a:pt x="815" y="42"/>
                  </a:lnTo>
                  <a:lnTo>
                    <a:pt x="837" y="56"/>
                  </a:lnTo>
                  <a:lnTo>
                    <a:pt x="857" y="73"/>
                  </a:lnTo>
                  <a:lnTo>
                    <a:pt x="875" y="93"/>
                  </a:lnTo>
                  <a:lnTo>
                    <a:pt x="891" y="116"/>
                  </a:lnTo>
                  <a:lnTo>
                    <a:pt x="905" y="143"/>
                  </a:lnTo>
                  <a:lnTo>
                    <a:pt x="913" y="174"/>
                  </a:lnTo>
                  <a:lnTo>
                    <a:pt x="918" y="207"/>
                  </a:lnTo>
                  <a:lnTo>
                    <a:pt x="917" y="246"/>
                  </a:lnTo>
                  <a:lnTo>
                    <a:pt x="916" y="247"/>
                  </a:lnTo>
                  <a:lnTo>
                    <a:pt x="911" y="250"/>
                  </a:lnTo>
                  <a:lnTo>
                    <a:pt x="906" y="254"/>
                  </a:lnTo>
                  <a:lnTo>
                    <a:pt x="902" y="261"/>
                  </a:lnTo>
                  <a:lnTo>
                    <a:pt x="899" y="270"/>
                  </a:lnTo>
                  <a:lnTo>
                    <a:pt x="899" y="283"/>
                  </a:lnTo>
                  <a:lnTo>
                    <a:pt x="904" y="298"/>
                  </a:lnTo>
                  <a:lnTo>
                    <a:pt x="914" y="315"/>
                  </a:lnTo>
                  <a:lnTo>
                    <a:pt x="918" y="320"/>
                  </a:lnTo>
                  <a:lnTo>
                    <a:pt x="926" y="332"/>
                  </a:lnTo>
                  <a:lnTo>
                    <a:pt x="935" y="346"/>
                  </a:lnTo>
                  <a:lnTo>
                    <a:pt x="944" y="366"/>
                  </a:lnTo>
                  <a:lnTo>
                    <a:pt x="948" y="385"/>
                  </a:lnTo>
                  <a:lnTo>
                    <a:pt x="943" y="402"/>
                  </a:lnTo>
                  <a:lnTo>
                    <a:pt x="929" y="414"/>
                  </a:lnTo>
                  <a:lnTo>
                    <a:pt x="901" y="420"/>
                  </a:lnTo>
                  <a:lnTo>
                    <a:pt x="901" y="427"/>
                  </a:lnTo>
                  <a:lnTo>
                    <a:pt x="896" y="444"/>
                  </a:lnTo>
                  <a:lnTo>
                    <a:pt x="887" y="464"/>
                  </a:lnTo>
                  <a:lnTo>
                    <a:pt x="867" y="479"/>
                  </a:lnTo>
                  <a:lnTo>
                    <a:pt x="868" y="482"/>
                  </a:lnTo>
                  <a:lnTo>
                    <a:pt x="872" y="493"/>
                  </a:lnTo>
                  <a:lnTo>
                    <a:pt x="874" y="507"/>
                  </a:lnTo>
                  <a:lnTo>
                    <a:pt x="873" y="523"/>
                  </a:lnTo>
                  <a:lnTo>
                    <a:pt x="868" y="539"/>
                  </a:lnTo>
                  <a:lnTo>
                    <a:pt x="857" y="550"/>
                  </a:lnTo>
                  <a:lnTo>
                    <a:pt x="837" y="559"/>
                  </a:lnTo>
                  <a:lnTo>
                    <a:pt x="806" y="559"/>
                  </a:lnTo>
                  <a:lnTo>
                    <a:pt x="803" y="560"/>
                  </a:lnTo>
                  <a:lnTo>
                    <a:pt x="793" y="564"/>
                  </a:lnTo>
                  <a:lnTo>
                    <a:pt x="780" y="570"/>
                  </a:lnTo>
                  <a:lnTo>
                    <a:pt x="764" y="577"/>
                  </a:lnTo>
                  <a:lnTo>
                    <a:pt x="746" y="584"/>
                  </a:lnTo>
                  <a:lnTo>
                    <a:pt x="728" y="591"/>
                  </a:lnTo>
                  <a:lnTo>
                    <a:pt x="712" y="597"/>
                  </a:lnTo>
                  <a:lnTo>
                    <a:pt x="698" y="600"/>
                  </a:lnTo>
                  <a:lnTo>
                    <a:pt x="706" y="609"/>
                  </a:lnTo>
                  <a:lnTo>
                    <a:pt x="727" y="635"/>
                  </a:lnTo>
                  <a:lnTo>
                    <a:pt x="755" y="675"/>
                  </a:lnTo>
                  <a:lnTo>
                    <a:pt x="788" y="728"/>
                  </a:lnTo>
                  <a:lnTo>
                    <a:pt x="819" y="790"/>
                  </a:lnTo>
                  <a:lnTo>
                    <a:pt x="845" y="860"/>
                  </a:lnTo>
                  <a:lnTo>
                    <a:pt x="863" y="935"/>
                  </a:lnTo>
                  <a:lnTo>
                    <a:pt x="865" y="1015"/>
                  </a:lnTo>
                  <a:lnTo>
                    <a:pt x="868" y="1039"/>
                  </a:lnTo>
                  <a:lnTo>
                    <a:pt x="875" y="1097"/>
                  </a:lnTo>
                  <a:lnTo>
                    <a:pt x="880" y="1166"/>
                  </a:lnTo>
                  <a:lnTo>
                    <a:pt x="876" y="1227"/>
                  </a:lnTo>
                  <a:lnTo>
                    <a:pt x="879" y="1227"/>
                  </a:lnTo>
                  <a:lnTo>
                    <a:pt x="884" y="1228"/>
                  </a:lnTo>
                  <a:lnTo>
                    <a:pt x="894" y="1229"/>
                  </a:lnTo>
                  <a:lnTo>
                    <a:pt x="904" y="1229"/>
                  </a:lnTo>
                  <a:lnTo>
                    <a:pt x="916" y="1227"/>
                  </a:lnTo>
                  <a:lnTo>
                    <a:pt x="927" y="1222"/>
                  </a:lnTo>
                  <a:lnTo>
                    <a:pt x="937" y="1214"/>
                  </a:lnTo>
                  <a:lnTo>
                    <a:pt x="945" y="1201"/>
                  </a:lnTo>
                  <a:lnTo>
                    <a:pt x="951" y="1196"/>
                  </a:lnTo>
                  <a:lnTo>
                    <a:pt x="967" y="1180"/>
                  </a:lnTo>
                  <a:lnTo>
                    <a:pt x="992" y="1159"/>
                  </a:lnTo>
                  <a:lnTo>
                    <a:pt x="1019" y="1139"/>
                  </a:lnTo>
                  <a:lnTo>
                    <a:pt x="1048" y="1123"/>
                  </a:lnTo>
                  <a:lnTo>
                    <a:pt x="1076" y="1119"/>
                  </a:lnTo>
                  <a:lnTo>
                    <a:pt x="1100" y="1128"/>
                  </a:lnTo>
                  <a:lnTo>
                    <a:pt x="1116" y="1157"/>
                  </a:lnTo>
                  <a:lnTo>
                    <a:pt x="1118" y="1157"/>
                  </a:lnTo>
                  <a:lnTo>
                    <a:pt x="1124" y="1155"/>
                  </a:lnTo>
                  <a:lnTo>
                    <a:pt x="1134" y="1153"/>
                  </a:lnTo>
                  <a:lnTo>
                    <a:pt x="1146" y="1152"/>
                  </a:lnTo>
                  <a:lnTo>
                    <a:pt x="1160" y="1150"/>
                  </a:lnTo>
                  <a:lnTo>
                    <a:pt x="1175" y="1148"/>
                  </a:lnTo>
                  <a:lnTo>
                    <a:pt x="1190" y="1148"/>
                  </a:lnTo>
                  <a:lnTo>
                    <a:pt x="1205" y="1150"/>
                  </a:lnTo>
                  <a:lnTo>
                    <a:pt x="1218" y="1152"/>
                  </a:lnTo>
                  <a:lnTo>
                    <a:pt x="1230" y="1157"/>
                  </a:lnTo>
                  <a:lnTo>
                    <a:pt x="1239" y="1163"/>
                  </a:lnTo>
                  <a:lnTo>
                    <a:pt x="1244" y="1172"/>
                  </a:lnTo>
                  <a:lnTo>
                    <a:pt x="1245" y="1184"/>
                  </a:lnTo>
                  <a:lnTo>
                    <a:pt x="1241" y="1198"/>
                  </a:lnTo>
                  <a:lnTo>
                    <a:pt x="1232" y="1216"/>
                  </a:lnTo>
                  <a:lnTo>
                    <a:pt x="1216" y="1238"/>
                  </a:lnTo>
                  <a:lnTo>
                    <a:pt x="1216" y="1245"/>
                  </a:lnTo>
                  <a:lnTo>
                    <a:pt x="1217" y="1263"/>
                  </a:lnTo>
                  <a:lnTo>
                    <a:pt x="1217" y="1287"/>
                  </a:lnTo>
                  <a:lnTo>
                    <a:pt x="1216" y="1317"/>
                  </a:lnTo>
                  <a:lnTo>
                    <a:pt x="1214" y="1348"/>
                  </a:lnTo>
                  <a:lnTo>
                    <a:pt x="1209" y="1377"/>
                  </a:lnTo>
                  <a:lnTo>
                    <a:pt x="1201" y="1401"/>
                  </a:lnTo>
                  <a:lnTo>
                    <a:pt x="1190" y="141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87" name="Freeform 48"/>
            <p:cNvSpPr>
              <a:spLocks/>
            </p:cNvSpPr>
            <p:nvPr/>
          </p:nvSpPr>
          <p:spPr bwMode="auto">
            <a:xfrm>
              <a:off x="5314" y="3106"/>
              <a:ext cx="92" cy="208"/>
            </a:xfrm>
            <a:custGeom>
              <a:avLst/>
              <a:gdLst>
                <a:gd name="T0" fmla="*/ 0 w 185"/>
                <a:gd name="T1" fmla="*/ 0 h 417"/>
                <a:gd name="T2" fmla="*/ 0 w 185"/>
                <a:gd name="T3" fmla="*/ 0 h 417"/>
                <a:gd name="T4" fmla="*/ 1 w 185"/>
                <a:gd name="T5" fmla="*/ 1 h 417"/>
                <a:gd name="T6" fmla="*/ 3 w 185"/>
                <a:gd name="T7" fmla="*/ 3 h 417"/>
                <a:gd name="T8" fmla="*/ 4 w 185"/>
                <a:gd name="T9" fmla="*/ 6 h 417"/>
                <a:gd name="T10" fmla="*/ 6 w 185"/>
                <a:gd name="T11" fmla="*/ 8 h 417"/>
                <a:gd name="T12" fmla="*/ 7 w 185"/>
                <a:gd name="T13" fmla="*/ 11 h 417"/>
                <a:gd name="T14" fmla="*/ 8 w 185"/>
                <a:gd name="T15" fmla="*/ 13 h 417"/>
                <a:gd name="T16" fmla="*/ 9 w 185"/>
                <a:gd name="T17" fmla="*/ 16 h 417"/>
                <a:gd name="T18" fmla="*/ 11 w 185"/>
                <a:gd name="T19" fmla="*/ 26 h 417"/>
                <a:gd name="T20" fmla="*/ 11 w 185"/>
                <a:gd name="T21" fmla="*/ 8 h 417"/>
                <a:gd name="T22" fmla="*/ 9 w 185"/>
                <a:gd name="T23" fmla="*/ 12 h 417"/>
                <a:gd name="T24" fmla="*/ 9 w 185"/>
                <a:gd name="T25" fmla="*/ 12 h 417"/>
                <a:gd name="T26" fmla="*/ 9 w 185"/>
                <a:gd name="T27" fmla="*/ 11 h 417"/>
                <a:gd name="T28" fmla="*/ 9 w 185"/>
                <a:gd name="T29" fmla="*/ 9 h 417"/>
                <a:gd name="T30" fmla="*/ 8 w 185"/>
                <a:gd name="T31" fmla="*/ 7 h 417"/>
                <a:gd name="T32" fmla="*/ 7 w 185"/>
                <a:gd name="T33" fmla="*/ 5 h 417"/>
                <a:gd name="T34" fmla="*/ 5 w 185"/>
                <a:gd name="T35" fmla="*/ 3 h 417"/>
                <a:gd name="T36" fmla="*/ 3 w 185"/>
                <a:gd name="T37" fmla="*/ 1 h 417"/>
                <a:gd name="T38" fmla="*/ 0 w 185"/>
                <a:gd name="T39" fmla="*/ 0 h 4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85"/>
                <a:gd name="T61" fmla="*/ 0 h 417"/>
                <a:gd name="T62" fmla="*/ 185 w 185"/>
                <a:gd name="T63" fmla="*/ 417 h 4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85" h="417">
                  <a:moveTo>
                    <a:pt x="0" y="0"/>
                  </a:moveTo>
                  <a:lnTo>
                    <a:pt x="7" y="8"/>
                  </a:lnTo>
                  <a:lnTo>
                    <a:pt x="24" y="27"/>
                  </a:lnTo>
                  <a:lnTo>
                    <a:pt x="48" y="58"/>
                  </a:lnTo>
                  <a:lnTo>
                    <a:pt x="76" y="96"/>
                  </a:lnTo>
                  <a:lnTo>
                    <a:pt x="104" y="138"/>
                  </a:lnTo>
                  <a:lnTo>
                    <a:pt x="127" y="180"/>
                  </a:lnTo>
                  <a:lnTo>
                    <a:pt x="143" y="221"/>
                  </a:lnTo>
                  <a:lnTo>
                    <a:pt x="149" y="256"/>
                  </a:lnTo>
                  <a:lnTo>
                    <a:pt x="185" y="417"/>
                  </a:lnTo>
                  <a:lnTo>
                    <a:pt x="184" y="139"/>
                  </a:lnTo>
                  <a:lnTo>
                    <a:pt x="158" y="198"/>
                  </a:lnTo>
                  <a:lnTo>
                    <a:pt x="158" y="192"/>
                  </a:lnTo>
                  <a:lnTo>
                    <a:pt x="157" y="177"/>
                  </a:lnTo>
                  <a:lnTo>
                    <a:pt x="151" y="154"/>
                  </a:lnTo>
                  <a:lnTo>
                    <a:pt x="141" y="125"/>
                  </a:lnTo>
                  <a:lnTo>
                    <a:pt x="122" y="93"/>
                  </a:lnTo>
                  <a:lnTo>
                    <a:pt x="94" y="61"/>
                  </a:lnTo>
                  <a:lnTo>
                    <a:pt x="54" y="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88" name="Freeform 49"/>
            <p:cNvSpPr>
              <a:spLocks/>
            </p:cNvSpPr>
            <p:nvPr/>
          </p:nvSpPr>
          <p:spPr bwMode="auto">
            <a:xfrm>
              <a:off x="5513" y="3321"/>
              <a:ext cx="129" cy="128"/>
            </a:xfrm>
            <a:custGeom>
              <a:avLst/>
              <a:gdLst>
                <a:gd name="T0" fmla="*/ 13 w 258"/>
                <a:gd name="T1" fmla="*/ 15 h 256"/>
                <a:gd name="T2" fmla="*/ 9 w 258"/>
                <a:gd name="T3" fmla="*/ 16 h 256"/>
                <a:gd name="T4" fmla="*/ 1 w 258"/>
                <a:gd name="T5" fmla="*/ 15 h 256"/>
                <a:gd name="T6" fmla="*/ 0 w 258"/>
                <a:gd name="T7" fmla="*/ 6 h 256"/>
                <a:gd name="T8" fmla="*/ 2 w 258"/>
                <a:gd name="T9" fmla="*/ 4 h 256"/>
                <a:gd name="T10" fmla="*/ 3 w 258"/>
                <a:gd name="T11" fmla="*/ 4 h 256"/>
                <a:gd name="T12" fmla="*/ 4 w 258"/>
                <a:gd name="T13" fmla="*/ 3 h 256"/>
                <a:gd name="T14" fmla="*/ 4 w 258"/>
                <a:gd name="T15" fmla="*/ 2 h 256"/>
                <a:gd name="T16" fmla="*/ 5 w 258"/>
                <a:gd name="T17" fmla="*/ 1 h 256"/>
                <a:gd name="T18" fmla="*/ 6 w 258"/>
                <a:gd name="T19" fmla="*/ 1 h 256"/>
                <a:gd name="T20" fmla="*/ 6 w 258"/>
                <a:gd name="T21" fmla="*/ 1 h 256"/>
                <a:gd name="T22" fmla="*/ 7 w 258"/>
                <a:gd name="T23" fmla="*/ 1 h 256"/>
                <a:gd name="T24" fmla="*/ 7 w 258"/>
                <a:gd name="T25" fmla="*/ 0 h 256"/>
                <a:gd name="T26" fmla="*/ 8 w 258"/>
                <a:gd name="T27" fmla="*/ 1 h 256"/>
                <a:gd name="T28" fmla="*/ 8 w 258"/>
                <a:gd name="T29" fmla="*/ 1 h 256"/>
                <a:gd name="T30" fmla="*/ 9 w 258"/>
                <a:gd name="T31" fmla="*/ 1 h 256"/>
                <a:gd name="T32" fmla="*/ 8 w 258"/>
                <a:gd name="T33" fmla="*/ 2 h 256"/>
                <a:gd name="T34" fmla="*/ 9 w 258"/>
                <a:gd name="T35" fmla="*/ 2 h 256"/>
                <a:gd name="T36" fmla="*/ 9 w 258"/>
                <a:gd name="T37" fmla="*/ 2 h 256"/>
                <a:gd name="T38" fmla="*/ 10 w 258"/>
                <a:gd name="T39" fmla="*/ 3 h 256"/>
                <a:gd name="T40" fmla="*/ 11 w 258"/>
                <a:gd name="T41" fmla="*/ 3 h 256"/>
                <a:gd name="T42" fmla="*/ 11 w 258"/>
                <a:gd name="T43" fmla="*/ 3 h 256"/>
                <a:gd name="T44" fmla="*/ 12 w 258"/>
                <a:gd name="T45" fmla="*/ 2 h 256"/>
                <a:gd name="T46" fmla="*/ 12 w 258"/>
                <a:gd name="T47" fmla="*/ 2 h 256"/>
                <a:gd name="T48" fmla="*/ 12 w 258"/>
                <a:gd name="T49" fmla="*/ 2 h 256"/>
                <a:gd name="T50" fmla="*/ 12 w 258"/>
                <a:gd name="T51" fmla="*/ 2 h 256"/>
                <a:gd name="T52" fmla="*/ 13 w 258"/>
                <a:gd name="T53" fmla="*/ 2 h 256"/>
                <a:gd name="T54" fmla="*/ 13 w 258"/>
                <a:gd name="T55" fmla="*/ 2 h 256"/>
                <a:gd name="T56" fmla="*/ 14 w 258"/>
                <a:gd name="T57" fmla="*/ 2 h 256"/>
                <a:gd name="T58" fmla="*/ 15 w 258"/>
                <a:gd name="T59" fmla="*/ 2 h 256"/>
                <a:gd name="T60" fmla="*/ 15 w 258"/>
                <a:gd name="T61" fmla="*/ 2 h 256"/>
                <a:gd name="T62" fmla="*/ 16 w 258"/>
                <a:gd name="T63" fmla="*/ 2 h 256"/>
                <a:gd name="T64" fmla="*/ 16 w 258"/>
                <a:gd name="T65" fmla="*/ 3 h 256"/>
                <a:gd name="T66" fmla="*/ 14 w 258"/>
                <a:gd name="T67" fmla="*/ 6 h 256"/>
                <a:gd name="T68" fmla="*/ 14 w 258"/>
                <a:gd name="T69" fmla="*/ 7 h 256"/>
                <a:gd name="T70" fmla="*/ 14 w 258"/>
                <a:gd name="T71" fmla="*/ 10 h 256"/>
                <a:gd name="T72" fmla="*/ 14 w 258"/>
                <a:gd name="T73" fmla="*/ 13 h 256"/>
                <a:gd name="T74" fmla="*/ 13 w 258"/>
                <a:gd name="T75" fmla="*/ 15 h 25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58"/>
                <a:gd name="T115" fmla="*/ 0 h 256"/>
                <a:gd name="T116" fmla="*/ 258 w 258"/>
                <a:gd name="T117" fmla="*/ 256 h 25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58" h="256">
                  <a:moveTo>
                    <a:pt x="216" y="246"/>
                  </a:moveTo>
                  <a:lnTo>
                    <a:pt x="150" y="256"/>
                  </a:lnTo>
                  <a:lnTo>
                    <a:pt x="20" y="250"/>
                  </a:lnTo>
                  <a:lnTo>
                    <a:pt x="0" y="109"/>
                  </a:lnTo>
                  <a:lnTo>
                    <a:pt x="43" y="71"/>
                  </a:lnTo>
                  <a:lnTo>
                    <a:pt x="55" y="64"/>
                  </a:lnTo>
                  <a:lnTo>
                    <a:pt x="66" y="53"/>
                  </a:lnTo>
                  <a:lnTo>
                    <a:pt x="79" y="42"/>
                  </a:lnTo>
                  <a:lnTo>
                    <a:pt x="91" y="30"/>
                  </a:lnTo>
                  <a:lnTo>
                    <a:pt x="102" y="19"/>
                  </a:lnTo>
                  <a:lnTo>
                    <a:pt x="111" y="10"/>
                  </a:lnTo>
                  <a:lnTo>
                    <a:pt x="117" y="3"/>
                  </a:lnTo>
                  <a:lnTo>
                    <a:pt x="119" y="0"/>
                  </a:lnTo>
                  <a:lnTo>
                    <a:pt x="138" y="4"/>
                  </a:lnTo>
                  <a:lnTo>
                    <a:pt x="143" y="16"/>
                  </a:lnTo>
                  <a:lnTo>
                    <a:pt x="144" y="31"/>
                  </a:lnTo>
                  <a:lnTo>
                    <a:pt x="143" y="38"/>
                  </a:lnTo>
                  <a:lnTo>
                    <a:pt x="149" y="44"/>
                  </a:lnTo>
                  <a:lnTo>
                    <a:pt x="157" y="46"/>
                  </a:lnTo>
                  <a:lnTo>
                    <a:pt x="166" y="48"/>
                  </a:lnTo>
                  <a:lnTo>
                    <a:pt x="178" y="49"/>
                  </a:lnTo>
                  <a:lnTo>
                    <a:pt x="187" y="48"/>
                  </a:lnTo>
                  <a:lnTo>
                    <a:pt x="196" y="46"/>
                  </a:lnTo>
                  <a:lnTo>
                    <a:pt x="202" y="45"/>
                  </a:lnTo>
                  <a:lnTo>
                    <a:pt x="204" y="45"/>
                  </a:lnTo>
                  <a:lnTo>
                    <a:pt x="207" y="44"/>
                  </a:lnTo>
                  <a:lnTo>
                    <a:pt x="214" y="42"/>
                  </a:lnTo>
                  <a:lnTo>
                    <a:pt x="223" y="38"/>
                  </a:lnTo>
                  <a:lnTo>
                    <a:pt x="233" y="35"/>
                  </a:lnTo>
                  <a:lnTo>
                    <a:pt x="243" y="34"/>
                  </a:lnTo>
                  <a:lnTo>
                    <a:pt x="253" y="35"/>
                  </a:lnTo>
                  <a:lnTo>
                    <a:pt x="257" y="40"/>
                  </a:lnTo>
                  <a:lnTo>
                    <a:pt x="258" y="49"/>
                  </a:lnTo>
                  <a:lnTo>
                    <a:pt x="226" y="96"/>
                  </a:lnTo>
                  <a:lnTo>
                    <a:pt x="227" y="118"/>
                  </a:lnTo>
                  <a:lnTo>
                    <a:pt x="230" y="165"/>
                  </a:lnTo>
                  <a:lnTo>
                    <a:pt x="226" y="217"/>
                  </a:lnTo>
                  <a:lnTo>
                    <a:pt x="216" y="246"/>
                  </a:lnTo>
                  <a:close/>
                </a:path>
              </a:pathLst>
            </a:custGeom>
            <a:solidFill>
              <a:srgbClr val="C459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89" name="Freeform 50"/>
            <p:cNvSpPr>
              <a:spLocks/>
            </p:cNvSpPr>
            <p:nvPr/>
          </p:nvSpPr>
          <p:spPr bwMode="auto">
            <a:xfrm>
              <a:off x="5061" y="2997"/>
              <a:ext cx="445" cy="772"/>
            </a:xfrm>
            <a:custGeom>
              <a:avLst/>
              <a:gdLst>
                <a:gd name="T0" fmla="*/ 22 w 891"/>
                <a:gd name="T1" fmla="*/ 0 h 1543"/>
                <a:gd name="T2" fmla="*/ 38 w 891"/>
                <a:gd name="T3" fmla="*/ 8 h 1543"/>
                <a:gd name="T4" fmla="*/ 46 w 891"/>
                <a:gd name="T5" fmla="*/ 21 h 1543"/>
                <a:gd name="T6" fmla="*/ 47 w 891"/>
                <a:gd name="T7" fmla="*/ 28 h 1543"/>
                <a:gd name="T8" fmla="*/ 38 w 891"/>
                <a:gd name="T9" fmla="*/ 13 h 1543"/>
                <a:gd name="T10" fmla="*/ 48 w 891"/>
                <a:gd name="T11" fmla="*/ 36 h 1543"/>
                <a:gd name="T12" fmla="*/ 50 w 891"/>
                <a:gd name="T13" fmla="*/ 45 h 1543"/>
                <a:gd name="T14" fmla="*/ 43 w 891"/>
                <a:gd name="T15" fmla="*/ 44 h 1543"/>
                <a:gd name="T16" fmla="*/ 36 w 891"/>
                <a:gd name="T17" fmla="*/ 38 h 1543"/>
                <a:gd name="T18" fmla="*/ 26 w 891"/>
                <a:gd name="T19" fmla="*/ 41 h 1543"/>
                <a:gd name="T20" fmla="*/ 36 w 891"/>
                <a:gd name="T21" fmla="*/ 44 h 1543"/>
                <a:gd name="T22" fmla="*/ 26 w 891"/>
                <a:gd name="T23" fmla="*/ 51 h 1543"/>
                <a:gd name="T24" fmla="*/ 42 w 891"/>
                <a:gd name="T25" fmla="*/ 49 h 1543"/>
                <a:gd name="T26" fmla="*/ 53 w 891"/>
                <a:gd name="T27" fmla="*/ 49 h 1543"/>
                <a:gd name="T28" fmla="*/ 55 w 891"/>
                <a:gd name="T29" fmla="*/ 63 h 1543"/>
                <a:gd name="T30" fmla="*/ 22 w 891"/>
                <a:gd name="T31" fmla="*/ 59 h 1543"/>
                <a:gd name="T32" fmla="*/ 44 w 891"/>
                <a:gd name="T33" fmla="*/ 65 h 1543"/>
                <a:gd name="T34" fmla="*/ 18 w 891"/>
                <a:gd name="T35" fmla="*/ 63 h 1543"/>
                <a:gd name="T36" fmla="*/ 17 w 891"/>
                <a:gd name="T37" fmla="*/ 61 h 1543"/>
                <a:gd name="T38" fmla="*/ 16 w 891"/>
                <a:gd name="T39" fmla="*/ 58 h 1543"/>
                <a:gd name="T40" fmla="*/ 15 w 891"/>
                <a:gd name="T41" fmla="*/ 53 h 1543"/>
                <a:gd name="T42" fmla="*/ 14 w 891"/>
                <a:gd name="T43" fmla="*/ 46 h 1543"/>
                <a:gd name="T44" fmla="*/ 13 w 891"/>
                <a:gd name="T45" fmla="*/ 39 h 1543"/>
                <a:gd name="T46" fmla="*/ 12 w 891"/>
                <a:gd name="T47" fmla="*/ 32 h 1543"/>
                <a:gd name="T48" fmla="*/ 12 w 891"/>
                <a:gd name="T49" fmla="*/ 24 h 1543"/>
                <a:gd name="T50" fmla="*/ 14 w 891"/>
                <a:gd name="T51" fmla="*/ 18 h 1543"/>
                <a:gd name="T52" fmla="*/ 13 w 891"/>
                <a:gd name="T53" fmla="*/ 18 h 1543"/>
                <a:gd name="T54" fmla="*/ 13 w 891"/>
                <a:gd name="T55" fmla="*/ 20 h 1543"/>
                <a:gd name="T56" fmla="*/ 12 w 891"/>
                <a:gd name="T57" fmla="*/ 23 h 1543"/>
                <a:gd name="T58" fmla="*/ 11 w 891"/>
                <a:gd name="T59" fmla="*/ 26 h 1543"/>
                <a:gd name="T60" fmla="*/ 10 w 891"/>
                <a:gd name="T61" fmla="*/ 30 h 1543"/>
                <a:gd name="T62" fmla="*/ 10 w 891"/>
                <a:gd name="T63" fmla="*/ 34 h 1543"/>
                <a:gd name="T64" fmla="*/ 10 w 891"/>
                <a:gd name="T65" fmla="*/ 38 h 1543"/>
                <a:gd name="T66" fmla="*/ 11 w 891"/>
                <a:gd name="T67" fmla="*/ 42 h 1543"/>
                <a:gd name="T68" fmla="*/ 7 w 891"/>
                <a:gd name="T69" fmla="*/ 33 h 1543"/>
                <a:gd name="T70" fmla="*/ 11 w 891"/>
                <a:gd name="T71" fmla="*/ 55 h 1543"/>
                <a:gd name="T72" fmla="*/ 4 w 891"/>
                <a:gd name="T73" fmla="*/ 67 h 1543"/>
                <a:gd name="T74" fmla="*/ 12 w 891"/>
                <a:gd name="T75" fmla="*/ 63 h 1543"/>
                <a:gd name="T76" fmla="*/ 7 w 891"/>
                <a:gd name="T77" fmla="*/ 76 h 1543"/>
                <a:gd name="T78" fmla="*/ 16 w 891"/>
                <a:gd name="T79" fmla="*/ 67 h 1543"/>
                <a:gd name="T80" fmla="*/ 36 w 891"/>
                <a:gd name="T81" fmla="*/ 69 h 1543"/>
                <a:gd name="T82" fmla="*/ 39 w 891"/>
                <a:gd name="T83" fmla="*/ 83 h 1543"/>
                <a:gd name="T84" fmla="*/ 42 w 891"/>
                <a:gd name="T85" fmla="*/ 70 h 1543"/>
                <a:gd name="T86" fmla="*/ 50 w 891"/>
                <a:gd name="T87" fmla="*/ 69 h 1543"/>
                <a:gd name="T88" fmla="*/ 51 w 891"/>
                <a:gd name="T89" fmla="*/ 97 h 1543"/>
                <a:gd name="T90" fmla="*/ 13 w 891"/>
                <a:gd name="T91" fmla="*/ 95 h 1543"/>
                <a:gd name="T92" fmla="*/ 0 w 891"/>
                <a:gd name="T93" fmla="*/ 70 h 1543"/>
                <a:gd name="T94" fmla="*/ 0 w 891"/>
                <a:gd name="T95" fmla="*/ 69 h 1543"/>
                <a:gd name="T96" fmla="*/ 0 w 891"/>
                <a:gd name="T97" fmla="*/ 68 h 1543"/>
                <a:gd name="T98" fmla="*/ 0 w 891"/>
                <a:gd name="T99" fmla="*/ 65 h 1543"/>
                <a:gd name="T100" fmla="*/ 0 w 891"/>
                <a:gd name="T101" fmla="*/ 62 h 1543"/>
                <a:gd name="T102" fmla="*/ 0 w 891"/>
                <a:gd name="T103" fmla="*/ 58 h 1543"/>
                <a:gd name="T104" fmla="*/ 1 w 891"/>
                <a:gd name="T105" fmla="*/ 54 h 1543"/>
                <a:gd name="T106" fmla="*/ 1 w 891"/>
                <a:gd name="T107" fmla="*/ 49 h 1543"/>
                <a:gd name="T108" fmla="*/ 2 w 891"/>
                <a:gd name="T109" fmla="*/ 43 h 1543"/>
                <a:gd name="T110" fmla="*/ 3 w 891"/>
                <a:gd name="T111" fmla="*/ 38 h 1543"/>
                <a:gd name="T112" fmla="*/ 5 w 891"/>
                <a:gd name="T113" fmla="*/ 32 h 1543"/>
                <a:gd name="T114" fmla="*/ 7 w 891"/>
                <a:gd name="T115" fmla="*/ 26 h 1543"/>
                <a:gd name="T116" fmla="*/ 9 w 891"/>
                <a:gd name="T117" fmla="*/ 20 h 1543"/>
                <a:gd name="T118" fmla="*/ 12 w 891"/>
                <a:gd name="T119" fmla="*/ 15 h 1543"/>
                <a:gd name="T120" fmla="*/ 15 w 891"/>
                <a:gd name="T121" fmla="*/ 10 h 1543"/>
                <a:gd name="T122" fmla="*/ 18 w 891"/>
                <a:gd name="T123" fmla="*/ 5 h 1543"/>
                <a:gd name="T124" fmla="*/ 22 w 891"/>
                <a:gd name="T125" fmla="*/ 0 h 1543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891"/>
                <a:gd name="T190" fmla="*/ 0 h 1543"/>
                <a:gd name="T191" fmla="*/ 891 w 891"/>
                <a:gd name="T192" fmla="*/ 1543 h 1543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891" h="1543">
                  <a:moveTo>
                    <a:pt x="366" y="0"/>
                  </a:moveTo>
                  <a:lnTo>
                    <a:pt x="611" y="119"/>
                  </a:lnTo>
                  <a:lnTo>
                    <a:pt x="751" y="333"/>
                  </a:lnTo>
                  <a:lnTo>
                    <a:pt x="765" y="438"/>
                  </a:lnTo>
                  <a:lnTo>
                    <a:pt x="611" y="207"/>
                  </a:lnTo>
                  <a:lnTo>
                    <a:pt x="779" y="569"/>
                  </a:lnTo>
                  <a:lnTo>
                    <a:pt x="800" y="711"/>
                  </a:lnTo>
                  <a:lnTo>
                    <a:pt x="695" y="703"/>
                  </a:lnTo>
                  <a:lnTo>
                    <a:pt x="590" y="607"/>
                  </a:lnTo>
                  <a:lnTo>
                    <a:pt x="429" y="651"/>
                  </a:lnTo>
                  <a:lnTo>
                    <a:pt x="583" y="689"/>
                  </a:lnTo>
                  <a:lnTo>
                    <a:pt x="422" y="808"/>
                  </a:lnTo>
                  <a:lnTo>
                    <a:pt x="674" y="770"/>
                  </a:lnTo>
                  <a:lnTo>
                    <a:pt x="856" y="778"/>
                  </a:lnTo>
                  <a:lnTo>
                    <a:pt x="891" y="993"/>
                  </a:lnTo>
                  <a:lnTo>
                    <a:pt x="366" y="940"/>
                  </a:lnTo>
                  <a:lnTo>
                    <a:pt x="716" y="1037"/>
                  </a:lnTo>
                  <a:lnTo>
                    <a:pt x="288" y="993"/>
                  </a:lnTo>
                  <a:lnTo>
                    <a:pt x="283" y="974"/>
                  </a:lnTo>
                  <a:lnTo>
                    <a:pt x="268" y="918"/>
                  </a:lnTo>
                  <a:lnTo>
                    <a:pt x="248" y="836"/>
                  </a:lnTo>
                  <a:lnTo>
                    <a:pt x="227" y="734"/>
                  </a:lnTo>
                  <a:lnTo>
                    <a:pt x="211" y="619"/>
                  </a:lnTo>
                  <a:lnTo>
                    <a:pt x="202" y="499"/>
                  </a:lnTo>
                  <a:lnTo>
                    <a:pt x="205" y="381"/>
                  </a:lnTo>
                  <a:lnTo>
                    <a:pt x="225" y="274"/>
                  </a:lnTo>
                  <a:lnTo>
                    <a:pt x="220" y="285"/>
                  </a:lnTo>
                  <a:lnTo>
                    <a:pt x="210" y="314"/>
                  </a:lnTo>
                  <a:lnTo>
                    <a:pt x="196" y="359"/>
                  </a:lnTo>
                  <a:lnTo>
                    <a:pt x="182" y="415"/>
                  </a:lnTo>
                  <a:lnTo>
                    <a:pt x="170" y="477"/>
                  </a:lnTo>
                  <a:lnTo>
                    <a:pt x="163" y="543"/>
                  </a:lnTo>
                  <a:lnTo>
                    <a:pt x="164" y="607"/>
                  </a:lnTo>
                  <a:lnTo>
                    <a:pt x="177" y="666"/>
                  </a:lnTo>
                  <a:lnTo>
                    <a:pt x="120" y="518"/>
                  </a:lnTo>
                  <a:lnTo>
                    <a:pt x="190" y="874"/>
                  </a:lnTo>
                  <a:lnTo>
                    <a:pt x="64" y="1067"/>
                  </a:lnTo>
                  <a:lnTo>
                    <a:pt x="204" y="1000"/>
                  </a:lnTo>
                  <a:lnTo>
                    <a:pt x="120" y="1216"/>
                  </a:lnTo>
                  <a:lnTo>
                    <a:pt x="268" y="1067"/>
                  </a:lnTo>
                  <a:lnTo>
                    <a:pt x="590" y="1104"/>
                  </a:lnTo>
                  <a:lnTo>
                    <a:pt x="625" y="1326"/>
                  </a:lnTo>
                  <a:lnTo>
                    <a:pt x="674" y="1112"/>
                  </a:lnTo>
                  <a:lnTo>
                    <a:pt x="812" y="1103"/>
                  </a:lnTo>
                  <a:lnTo>
                    <a:pt x="816" y="1543"/>
                  </a:lnTo>
                  <a:lnTo>
                    <a:pt x="211" y="1520"/>
                  </a:lnTo>
                  <a:lnTo>
                    <a:pt x="0" y="1112"/>
                  </a:lnTo>
                  <a:lnTo>
                    <a:pt x="0" y="1103"/>
                  </a:lnTo>
                  <a:lnTo>
                    <a:pt x="0" y="1078"/>
                  </a:lnTo>
                  <a:lnTo>
                    <a:pt x="2" y="1038"/>
                  </a:lnTo>
                  <a:lnTo>
                    <a:pt x="4" y="986"/>
                  </a:lnTo>
                  <a:lnTo>
                    <a:pt x="9" y="923"/>
                  </a:lnTo>
                  <a:lnTo>
                    <a:pt x="17" y="850"/>
                  </a:lnTo>
                  <a:lnTo>
                    <a:pt x="27" y="770"/>
                  </a:lnTo>
                  <a:lnTo>
                    <a:pt x="41" y="683"/>
                  </a:lnTo>
                  <a:lnTo>
                    <a:pt x="59" y="593"/>
                  </a:lnTo>
                  <a:lnTo>
                    <a:pt x="83" y="501"/>
                  </a:lnTo>
                  <a:lnTo>
                    <a:pt x="113" y="409"/>
                  </a:lnTo>
                  <a:lnTo>
                    <a:pt x="149" y="318"/>
                  </a:lnTo>
                  <a:lnTo>
                    <a:pt x="192" y="229"/>
                  </a:lnTo>
                  <a:lnTo>
                    <a:pt x="241" y="145"/>
                  </a:lnTo>
                  <a:lnTo>
                    <a:pt x="299" y="69"/>
                  </a:lnTo>
                  <a:lnTo>
                    <a:pt x="366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90" name="Freeform 51"/>
            <p:cNvSpPr>
              <a:spLocks/>
            </p:cNvSpPr>
            <p:nvPr/>
          </p:nvSpPr>
          <p:spPr bwMode="auto">
            <a:xfrm>
              <a:off x="5229" y="3008"/>
              <a:ext cx="46" cy="52"/>
            </a:xfrm>
            <a:custGeom>
              <a:avLst/>
              <a:gdLst>
                <a:gd name="T0" fmla="*/ 5 w 92"/>
                <a:gd name="T1" fmla="*/ 1 h 105"/>
                <a:gd name="T2" fmla="*/ 6 w 92"/>
                <a:gd name="T3" fmla="*/ 6 h 105"/>
                <a:gd name="T4" fmla="*/ 0 w 92"/>
                <a:gd name="T5" fmla="*/ 2 h 105"/>
                <a:gd name="T6" fmla="*/ 1 w 92"/>
                <a:gd name="T7" fmla="*/ 0 h 105"/>
                <a:gd name="T8" fmla="*/ 5 w 92"/>
                <a:gd name="T9" fmla="*/ 1 h 1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92"/>
                <a:gd name="T16" fmla="*/ 0 h 105"/>
                <a:gd name="T17" fmla="*/ 92 w 92"/>
                <a:gd name="T18" fmla="*/ 105 h 10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92" h="105">
                  <a:moveTo>
                    <a:pt x="78" y="28"/>
                  </a:moveTo>
                  <a:lnTo>
                    <a:pt x="92" y="105"/>
                  </a:lnTo>
                  <a:lnTo>
                    <a:pt x="0" y="34"/>
                  </a:lnTo>
                  <a:lnTo>
                    <a:pt x="24" y="0"/>
                  </a:lnTo>
                  <a:lnTo>
                    <a:pt x="78" y="28"/>
                  </a:lnTo>
                  <a:close/>
                </a:path>
              </a:pathLst>
            </a:custGeom>
            <a:solidFill>
              <a:srgbClr val="BAE5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91" name="Freeform 52"/>
            <p:cNvSpPr>
              <a:spLocks/>
            </p:cNvSpPr>
            <p:nvPr/>
          </p:nvSpPr>
          <p:spPr bwMode="auto">
            <a:xfrm>
              <a:off x="5184" y="3536"/>
              <a:ext cx="113" cy="114"/>
            </a:xfrm>
            <a:custGeom>
              <a:avLst/>
              <a:gdLst>
                <a:gd name="T0" fmla="*/ 14 w 227"/>
                <a:gd name="T1" fmla="*/ 15 h 227"/>
                <a:gd name="T2" fmla="*/ 13 w 227"/>
                <a:gd name="T3" fmla="*/ 11 h 227"/>
                <a:gd name="T4" fmla="*/ 2 w 227"/>
                <a:gd name="T5" fmla="*/ 0 h 227"/>
                <a:gd name="T6" fmla="*/ 5 w 227"/>
                <a:gd name="T7" fmla="*/ 7 h 227"/>
                <a:gd name="T8" fmla="*/ 0 w 227"/>
                <a:gd name="T9" fmla="*/ 6 h 227"/>
                <a:gd name="T10" fmla="*/ 14 w 227"/>
                <a:gd name="T11" fmla="*/ 15 h 22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227"/>
                <a:gd name="T20" fmla="*/ 227 w 227"/>
                <a:gd name="T21" fmla="*/ 227 h 22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227">
                  <a:moveTo>
                    <a:pt x="227" y="227"/>
                  </a:moveTo>
                  <a:lnTo>
                    <a:pt x="222" y="166"/>
                  </a:lnTo>
                  <a:lnTo>
                    <a:pt x="38" y="0"/>
                  </a:lnTo>
                  <a:lnTo>
                    <a:pt x="95" y="106"/>
                  </a:lnTo>
                  <a:lnTo>
                    <a:pt x="0" y="86"/>
                  </a:lnTo>
                  <a:lnTo>
                    <a:pt x="227" y="227"/>
                  </a:lnTo>
                  <a:close/>
                </a:path>
              </a:pathLst>
            </a:custGeom>
            <a:solidFill>
              <a:srgbClr val="BAE5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92" name="Freeform 53"/>
            <p:cNvSpPr>
              <a:spLocks/>
            </p:cNvSpPr>
            <p:nvPr/>
          </p:nvSpPr>
          <p:spPr bwMode="auto">
            <a:xfrm>
              <a:off x="5315" y="3141"/>
              <a:ext cx="61" cy="148"/>
            </a:xfrm>
            <a:custGeom>
              <a:avLst/>
              <a:gdLst>
                <a:gd name="T0" fmla="*/ 0 w 123"/>
                <a:gd name="T1" fmla="*/ 0 h 296"/>
                <a:gd name="T2" fmla="*/ 5 w 123"/>
                <a:gd name="T3" fmla="*/ 19 h 296"/>
                <a:gd name="T4" fmla="*/ 7 w 123"/>
                <a:gd name="T5" fmla="*/ 19 h 296"/>
                <a:gd name="T6" fmla="*/ 6 w 123"/>
                <a:gd name="T7" fmla="*/ 9 h 296"/>
                <a:gd name="T8" fmla="*/ 0 w 123"/>
                <a:gd name="T9" fmla="*/ 0 h 2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3"/>
                <a:gd name="T16" fmla="*/ 0 h 296"/>
                <a:gd name="T17" fmla="*/ 123 w 123"/>
                <a:gd name="T18" fmla="*/ 296 h 29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3" h="296">
                  <a:moveTo>
                    <a:pt x="0" y="0"/>
                  </a:moveTo>
                  <a:lnTo>
                    <a:pt x="83" y="291"/>
                  </a:lnTo>
                  <a:lnTo>
                    <a:pt x="123" y="296"/>
                  </a:lnTo>
                  <a:lnTo>
                    <a:pt x="97" y="15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AE5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93" name="Freeform 54"/>
            <p:cNvSpPr>
              <a:spLocks/>
            </p:cNvSpPr>
            <p:nvPr/>
          </p:nvSpPr>
          <p:spPr bwMode="auto">
            <a:xfrm>
              <a:off x="5297" y="3127"/>
              <a:ext cx="60" cy="193"/>
            </a:xfrm>
            <a:custGeom>
              <a:avLst/>
              <a:gdLst>
                <a:gd name="T0" fmla="*/ 8 w 119"/>
                <a:gd name="T1" fmla="*/ 24 h 385"/>
                <a:gd name="T2" fmla="*/ 0 w 119"/>
                <a:gd name="T3" fmla="*/ 0 h 385"/>
                <a:gd name="T4" fmla="*/ 4 w 119"/>
                <a:gd name="T5" fmla="*/ 25 h 385"/>
                <a:gd name="T6" fmla="*/ 8 w 119"/>
                <a:gd name="T7" fmla="*/ 24 h 38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"/>
                <a:gd name="T13" fmla="*/ 0 h 385"/>
                <a:gd name="T14" fmla="*/ 119 w 119"/>
                <a:gd name="T15" fmla="*/ 385 h 38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" h="385">
                  <a:moveTo>
                    <a:pt x="119" y="377"/>
                  </a:moveTo>
                  <a:lnTo>
                    <a:pt x="0" y="0"/>
                  </a:lnTo>
                  <a:lnTo>
                    <a:pt x="63" y="385"/>
                  </a:lnTo>
                  <a:lnTo>
                    <a:pt x="119" y="37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94" name="Freeform 55"/>
            <p:cNvSpPr>
              <a:spLocks/>
            </p:cNvSpPr>
            <p:nvPr/>
          </p:nvSpPr>
          <p:spPr bwMode="auto">
            <a:xfrm>
              <a:off x="5236" y="3045"/>
              <a:ext cx="130" cy="149"/>
            </a:xfrm>
            <a:custGeom>
              <a:avLst/>
              <a:gdLst>
                <a:gd name="T0" fmla="*/ 16 w 259"/>
                <a:gd name="T1" fmla="*/ 10 h 297"/>
                <a:gd name="T2" fmla="*/ 0 w 259"/>
                <a:gd name="T3" fmla="*/ 0 h 297"/>
                <a:gd name="T4" fmla="*/ 17 w 259"/>
                <a:gd name="T5" fmla="*/ 19 h 297"/>
                <a:gd name="T6" fmla="*/ 13 w 259"/>
                <a:gd name="T7" fmla="*/ 11 h 297"/>
                <a:gd name="T8" fmla="*/ 16 w 259"/>
                <a:gd name="T9" fmla="*/ 10 h 2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59"/>
                <a:gd name="T16" fmla="*/ 0 h 297"/>
                <a:gd name="T17" fmla="*/ 259 w 259"/>
                <a:gd name="T18" fmla="*/ 297 h 29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59" h="297">
                  <a:moveTo>
                    <a:pt x="252" y="148"/>
                  </a:moveTo>
                  <a:lnTo>
                    <a:pt x="0" y="0"/>
                  </a:lnTo>
                  <a:lnTo>
                    <a:pt x="259" y="297"/>
                  </a:lnTo>
                  <a:lnTo>
                    <a:pt x="202" y="163"/>
                  </a:lnTo>
                  <a:lnTo>
                    <a:pt x="252" y="148"/>
                  </a:lnTo>
                  <a:close/>
                </a:path>
              </a:pathLst>
            </a:custGeom>
            <a:solidFill>
              <a:srgbClr val="BAE5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95" name="Freeform 56"/>
            <p:cNvSpPr>
              <a:spLocks/>
            </p:cNvSpPr>
            <p:nvPr/>
          </p:nvSpPr>
          <p:spPr bwMode="auto">
            <a:xfrm>
              <a:off x="5379" y="3571"/>
              <a:ext cx="76" cy="167"/>
            </a:xfrm>
            <a:custGeom>
              <a:avLst/>
              <a:gdLst>
                <a:gd name="T0" fmla="*/ 9 w 152"/>
                <a:gd name="T1" fmla="*/ 0 h 334"/>
                <a:gd name="T2" fmla="*/ 10 w 152"/>
                <a:gd name="T3" fmla="*/ 21 h 334"/>
                <a:gd name="T4" fmla="*/ 0 w 152"/>
                <a:gd name="T5" fmla="*/ 21 h 334"/>
                <a:gd name="T6" fmla="*/ 9 w 152"/>
                <a:gd name="T7" fmla="*/ 0 h 33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2"/>
                <a:gd name="T13" fmla="*/ 0 h 334"/>
                <a:gd name="T14" fmla="*/ 152 w 152"/>
                <a:gd name="T15" fmla="*/ 334 h 33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2" h="334">
                  <a:moveTo>
                    <a:pt x="137" y="0"/>
                  </a:moveTo>
                  <a:lnTo>
                    <a:pt x="152" y="334"/>
                  </a:lnTo>
                  <a:lnTo>
                    <a:pt x="0" y="334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BAE5F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96" name="Freeform 57"/>
            <p:cNvSpPr>
              <a:spLocks/>
            </p:cNvSpPr>
            <p:nvPr/>
          </p:nvSpPr>
          <p:spPr bwMode="auto">
            <a:xfrm>
              <a:off x="5275" y="2749"/>
              <a:ext cx="223" cy="272"/>
            </a:xfrm>
            <a:custGeom>
              <a:avLst/>
              <a:gdLst>
                <a:gd name="T0" fmla="*/ 24 w 447"/>
                <a:gd name="T1" fmla="*/ 24 h 544"/>
                <a:gd name="T2" fmla="*/ 23 w 447"/>
                <a:gd name="T3" fmla="*/ 23 h 544"/>
                <a:gd name="T4" fmla="*/ 23 w 447"/>
                <a:gd name="T5" fmla="*/ 22 h 544"/>
                <a:gd name="T6" fmla="*/ 23 w 447"/>
                <a:gd name="T7" fmla="*/ 21 h 544"/>
                <a:gd name="T8" fmla="*/ 23 w 447"/>
                <a:gd name="T9" fmla="*/ 21 h 544"/>
                <a:gd name="T10" fmla="*/ 24 w 447"/>
                <a:gd name="T11" fmla="*/ 22 h 544"/>
                <a:gd name="T12" fmla="*/ 25 w 447"/>
                <a:gd name="T13" fmla="*/ 23 h 544"/>
                <a:gd name="T14" fmla="*/ 26 w 447"/>
                <a:gd name="T15" fmla="*/ 23 h 544"/>
                <a:gd name="T16" fmla="*/ 27 w 447"/>
                <a:gd name="T17" fmla="*/ 22 h 544"/>
                <a:gd name="T18" fmla="*/ 27 w 447"/>
                <a:gd name="T19" fmla="*/ 21 h 544"/>
                <a:gd name="T20" fmla="*/ 26 w 447"/>
                <a:gd name="T21" fmla="*/ 19 h 544"/>
                <a:gd name="T22" fmla="*/ 25 w 447"/>
                <a:gd name="T23" fmla="*/ 17 h 544"/>
                <a:gd name="T24" fmla="*/ 24 w 447"/>
                <a:gd name="T25" fmla="*/ 17 h 544"/>
                <a:gd name="T26" fmla="*/ 24 w 447"/>
                <a:gd name="T27" fmla="*/ 14 h 544"/>
                <a:gd name="T28" fmla="*/ 25 w 447"/>
                <a:gd name="T29" fmla="*/ 13 h 544"/>
                <a:gd name="T30" fmla="*/ 26 w 447"/>
                <a:gd name="T31" fmla="*/ 12 h 544"/>
                <a:gd name="T32" fmla="*/ 26 w 447"/>
                <a:gd name="T33" fmla="*/ 10 h 544"/>
                <a:gd name="T34" fmla="*/ 25 w 447"/>
                <a:gd name="T35" fmla="*/ 7 h 544"/>
                <a:gd name="T36" fmla="*/ 23 w 447"/>
                <a:gd name="T37" fmla="*/ 5 h 544"/>
                <a:gd name="T38" fmla="*/ 22 w 447"/>
                <a:gd name="T39" fmla="*/ 4 h 544"/>
                <a:gd name="T40" fmla="*/ 21 w 447"/>
                <a:gd name="T41" fmla="*/ 3 h 544"/>
                <a:gd name="T42" fmla="*/ 19 w 447"/>
                <a:gd name="T43" fmla="*/ 2 h 544"/>
                <a:gd name="T44" fmla="*/ 17 w 447"/>
                <a:gd name="T45" fmla="*/ 1 h 544"/>
                <a:gd name="T46" fmla="*/ 15 w 447"/>
                <a:gd name="T47" fmla="*/ 1 h 544"/>
                <a:gd name="T48" fmla="*/ 13 w 447"/>
                <a:gd name="T49" fmla="*/ 1 h 544"/>
                <a:gd name="T50" fmla="*/ 12 w 447"/>
                <a:gd name="T51" fmla="*/ 1 h 544"/>
                <a:gd name="T52" fmla="*/ 10 w 447"/>
                <a:gd name="T53" fmla="*/ 1 h 544"/>
                <a:gd name="T54" fmla="*/ 10 w 447"/>
                <a:gd name="T55" fmla="*/ 0 h 544"/>
                <a:gd name="T56" fmla="*/ 8 w 447"/>
                <a:gd name="T57" fmla="*/ 1 h 544"/>
                <a:gd name="T58" fmla="*/ 4 w 447"/>
                <a:gd name="T59" fmla="*/ 1 h 544"/>
                <a:gd name="T60" fmla="*/ 2 w 447"/>
                <a:gd name="T61" fmla="*/ 4 h 544"/>
                <a:gd name="T62" fmla="*/ 1 w 447"/>
                <a:gd name="T63" fmla="*/ 7 h 544"/>
                <a:gd name="T64" fmla="*/ 0 w 447"/>
                <a:gd name="T65" fmla="*/ 10 h 544"/>
                <a:gd name="T66" fmla="*/ 0 w 447"/>
                <a:gd name="T67" fmla="*/ 14 h 544"/>
                <a:gd name="T68" fmla="*/ 0 w 447"/>
                <a:gd name="T69" fmla="*/ 17 h 544"/>
                <a:gd name="T70" fmla="*/ 0 w 447"/>
                <a:gd name="T71" fmla="*/ 17 h 544"/>
                <a:gd name="T72" fmla="*/ 0 w 447"/>
                <a:gd name="T73" fmla="*/ 21 h 544"/>
                <a:gd name="T74" fmla="*/ 0 w 447"/>
                <a:gd name="T75" fmla="*/ 26 h 544"/>
                <a:gd name="T76" fmla="*/ 0 w 447"/>
                <a:gd name="T77" fmla="*/ 27 h 544"/>
                <a:gd name="T78" fmla="*/ 2 w 447"/>
                <a:gd name="T79" fmla="*/ 28 h 544"/>
                <a:gd name="T80" fmla="*/ 4 w 447"/>
                <a:gd name="T81" fmla="*/ 29 h 544"/>
                <a:gd name="T82" fmla="*/ 6 w 447"/>
                <a:gd name="T83" fmla="*/ 30 h 544"/>
                <a:gd name="T84" fmla="*/ 8 w 447"/>
                <a:gd name="T85" fmla="*/ 31 h 544"/>
                <a:gd name="T86" fmla="*/ 10 w 447"/>
                <a:gd name="T87" fmla="*/ 33 h 544"/>
                <a:gd name="T88" fmla="*/ 11 w 447"/>
                <a:gd name="T89" fmla="*/ 34 h 544"/>
                <a:gd name="T90" fmla="*/ 11 w 447"/>
                <a:gd name="T91" fmla="*/ 34 h 544"/>
                <a:gd name="T92" fmla="*/ 12 w 447"/>
                <a:gd name="T93" fmla="*/ 34 h 544"/>
                <a:gd name="T94" fmla="*/ 15 w 447"/>
                <a:gd name="T95" fmla="*/ 34 h 544"/>
                <a:gd name="T96" fmla="*/ 17 w 447"/>
                <a:gd name="T97" fmla="*/ 33 h 544"/>
                <a:gd name="T98" fmla="*/ 18 w 447"/>
                <a:gd name="T99" fmla="*/ 31 h 544"/>
                <a:gd name="T100" fmla="*/ 18 w 447"/>
                <a:gd name="T101" fmla="*/ 31 h 544"/>
                <a:gd name="T102" fmla="*/ 20 w 447"/>
                <a:gd name="T103" fmla="*/ 31 h 544"/>
                <a:gd name="T104" fmla="*/ 22 w 447"/>
                <a:gd name="T105" fmla="*/ 31 h 544"/>
                <a:gd name="T106" fmla="*/ 23 w 447"/>
                <a:gd name="T107" fmla="*/ 30 h 544"/>
                <a:gd name="T108" fmla="*/ 23 w 447"/>
                <a:gd name="T109" fmla="*/ 27 h 544"/>
                <a:gd name="T110" fmla="*/ 22 w 447"/>
                <a:gd name="T111" fmla="*/ 26 h 544"/>
                <a:gd name="T112" fmla="*/ 24 w 447"/>
                <a:gd name="T113" fmla="*/ 24 h 54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47"/>
                <a:gd name="T172" fmla="*/ 0 h 544"/>
                <a:gd name="T173" fmla="*/ 447 w 447"/>
                <a:gd name="T174" fmla="*/ 544 h 544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47" h="544">
                  <a:moveTo>
                    <a:pt x="399" y="394"/>
                  </a:moveTo>
                  <a:lnTo>
                    <a:pt x="387" y="390"/>
                  </a:lnTo>
                  <a:lnTo>
                    <a:pt x="379" y="382"/>
                  </a:lnTo>
                  <a:lnTo>
                    <a:pt x="374" y="371"/>
                  </a:lnTo>
                  <a:lnTo>
                    <a:pt x="373" y="361"/>
                  </a:lnTo>
                  <a:lnTo>
                    <a:pt x="374" y="352"/>
                  </a:lnTo>
                  <a:lnTo>
                    <a:pt x="375" y="344"/>
                  </a:lnTo>
                  <a:lnTo>
                    <a:pt x="376" y="338"/>
                  </a:lnTo>
                  <a:lnTo>
                    <a:pt x="378" y="335"/>
                  </a:lnTo>
                  <a:lnTo>
                    <a:pt x="378" y="349"/>
                  </a:lnTo>
                  <a:lnTo>
                    <a:pt x="382" y="360"/>
                  </a:lnTo>
                  <a:lnTo>
                    <a:pt x="389" y="365"/>
                  </a:lnTo>
                  <a:lnTo>
                    <a:pt x="398" y="369"/>
                  </a:lnTo>
                  <a:lnTo>
                    <a:pt x="408" y="371"/>
                  </a:lnTo>
                  <a:lnTo>
                    <a:pt x="416" y="371"/>
                  </a:lnTo>
                  <a:lnTo>
                    <a:pt x="421" y="370"/>
                  </a:lnTo>
                  <a:lnTo>
                    <a:pt x="424" y="370"/>
                  </a:lnTo>
                  <a:lnTo>
                    <a:pt x="440" y="363"/>
                  </a:lnTo>
                  <a:lnTo>
                    <a:pt x="447" y="352"/>
                  </a:lnTo>
                  <a:lnTo>
                    <a:pt x="444" y="337"/>
                  </a:lnTo>
                  <a:lnTo>
                    <a:pt x="436" y="320"/>
                  </a:lnTo>
                  <a:lnTo>
                    <a:pt x="426" y="306"/>
                  </a:lnTo>
                  <a:lnTo>
                    <a:pt x="416" y="293"/>
                  </a:lnTo>
                  <a:lnTo>
                    <a:pt x="408" y="284"/>
                  </a:lnTo>
                  <a:lnTo>
                    <a:pt x="404" y="280"/>
                  </a:lnTo>
                  <a:lnTo>
                    <a:pt x="397" y="264"/>
                  </a:lnTo>
                  <a:lnTo>
                    <a:pt x="395" y="250"/>
                  </a:lnTo>
                  <a:lnTo>
                    <a:pt x="398" y="236"/>
                  </a:lnTo>
                  <a:lnTo>
                    <a:pt x="403" y="225"/>
                  </a:lnTo>
                  <a:lnTo>
                    <a:pt x="410" y="216"/>
                  </a:lnTo>
                  <a:lnTo>
                    <a:pt x="416" y="208"/>
                  </a:lnTo>
                  <a:lnTo>
                    <a:pt x="420" y="203"/>
                  </a:lnTo>
                  <a:lnTo>
                    <a:pt x="422" y="202"/>
                  </a:lnTo>
                  <a:lnTo>
                    <a:pt x="420" y="166"/>
                  </a:lnTo>
                  <a:lnTo>
                    <a:pt x="412" y="137"/>
                  </a:lnTo>
                  <a:lnTo>
                    <a:pt x="402" y="114"/>
                  </a:lnTo>
                  <a:lnTo>
                    <a:pt x="389" y="96"/>
                  </a:lnTo>
                  <a:lnTo>
                    <a:pt x="376" y="82"/>
                  </a:lnTo>
                  <a:lnTo>
                    <a:pt x="365" y="73"/>
                  </a:lnTo>
                  <a:lnTo>
                    <a:pt x="357" y="67"/>
                  </a:lnTo>
                  <a:lnTo>
                    <a:pt x="353" y="66"/>
                  </a:lnTo>
                  <a:lnTo>
                    <a:pt x="343" y="57"/>
                  </a:lnTo>
                  <a:lnTo>
                    <a:pt x="330" y="47"/>
                  </a:lnTo>
                  <a:lnTo>
                    <a:pt x="317" y="40"/>
                  </a:lnTo>
                  <a:lnTo>
                    <a:pt x="302" y="34"/>
                  </a:lnTo>
                  <a:lnTo>
                    <a:pt x="285" y="27"/>
                  </a:lnTo>
                  <a:lnTo>
                    <a:pt x="269" y="22"/>
                  </a:lnTo>
                  <a:lnTo>
                    <a:pt x="253" y="17"/>
                  </a:lnTo>
                  <a:lnTo>
                    <a:pt x="237" y="13"/>
                  </a:lnTo>
                  <a:lnTo>
                    <a:pt x="222" y="9"/>
                  </a:lnTo>
                  <a:lnTo>
                    <a:pt x="208" y="7"/>
                  </a:lnTo>
                  <a:lnTo>
                    <a:pt x="194" y="5"/>
                  </a:lnTo>
                  <a:lnTo>
                    <a:pt x="184" y="2"/>
                  </a:lnTo>
                  <a:lnTo>
                    <a:pt x="174" y="1"/>
                  </a:lnTo>
                  <a:lnTo>
                    <a:pt x="167" y="1"/>
                  </a:lnTo>
                  <a:lnTo>
                    <a:pt x="162" y="0"/>
                  </a:lnTo>
                  <a:lnTo>
                    <a:pt x="161" y="0"/>
                  </a:lnTo>
                  <a:lnTo>
                    <a:pt x="128" y="5"/>
                  </a:lnTo>
                  <a:lnTo>
                    <a:pt x="100" y="15"/>
                  </a:lnTo>
                  <a:lnTo>
                    <a:pt x="77" y="31"/>
                  </a:lnTo>
                  <a:lnTo>
                    <a:pt x="57" y="50"/>
                  </a:lnTo>
                  <a:lnTo>
                    <a:pt x="41" y="72"/>
                  </a:lnTo>
                  <a:lnTo>
                    <a:pt x="29" y="96"/>
                  </a:lnTo>
                  <a:lnTo>
                    <a:pt x="19" y="122"/>
                  </a:lnTo>
                  <a:lnTo>
                    <a:pt x="13" y="149"/>
                  </a:lnTo>
                  <a:lnTo>
                    <a:pt x="8" y="175"/>
                  </a:lnTo>
                  <a:lnTo>
                    <a:pt x="4" y="201"/>
                  </a:lnTo>
                  <a:lnTo>
                    <a:pt x="3" y="225"/>
                  </a:lnTo>
                  <a:lnTo>
                    <a:pt x="3" y="246"/>
                  </a:lnTo>
                  <a:lnTo>
                    <a:pt x="3" y="264"/>
                  </a:lnTo>
                  <a:lnTo>
                    <a:pt x="4" y="278"/>
                  </a:lnTo>
                  <a:lnTo>
                    <a:pt x="6" y="286"/>
                  </a:lnTo>
                  <a:lnTo>
                    <a:pt x="6" y="289"/>
                  </a:lnTo>
                  <a:lnTo>
                    <a:pt x="14" y="345"/>
                  </a:lnTo>
                  <a:lnTo>
                    <a:pt x="10" y="394"/>
                  </a:lnTo>
                  <a:lnTo>
                    <a:pt x="3" y="430"/>
                  </a:lnTo>
                  <a:lnTo>
                    <a:pt x="0" y="444"/>
                  </a:lnTo>
                  <a:lnTo>
                    <a:pt x="14" y="447"/>
                  </a:lnTo>
                  <a:lnTo>
                    <a:pt x="29" y="452"/>
                  </a:lnTo>
                  <a:lnTo>
                    <a:pt x="44" y="459"/>
                  </a:lnTo>
                  <a:lnTo>
                    <a:pt x="60" y="466"/>
                  </a:lnTo>
                  <a:lnTo>
                    <a:pt x="76" y="474"/>
                  </a:lnTo>
                  <a:lnTo>
                    <a:pt x="91" y="482"/>
                  </a:lnTo>
                  <a:lnTo>
                    <a:pt x="107" y="491"/>
                  </a:lnTo>
                  <a:lnTo>
                    <a:pt x="122" y="499"/>
                  </a:lnTo>
                  <a:lnTo>
                    <a:pt x="136" y="508"/>
                  </a:lnTo>
                  <a:lnTo>
                    <a:pt x="150" y="516"/>
                  </a:lnTo>
                  <a:lnTo>
                    <a:pt x="161" y="523"/>
                  </a:lnTo>
                  <a:lnTo>
                    <a:pt x="171" y="530"/>
                  </a:lnTo>
                  <a:lnTo>
                    <a:pt x="180" y="536"/>
                  </a:lnTo>
                  <a:lnTo>
                    <a:pt x="185" y="541"/>
                  </a:lnTo>
                  <a:lnTo>
                    <a:pt x="190" y="543"/>
                  </a:lnTo>
                  <a:lnTo>
                    <a:pt x="191" y="544"/>
                  </a:lnTo>
                  <a:lnTo>
                    <a:pt x="207" y="544"/>
                  </a:lnTo>
                  <a:lnTo>
                    <a:pt x="223" y="542"/>
                  </a:lnTo>
                  <a:lnTo>
                    <a:pt x="241" y="536"/>
                  </a:lnTo>
                  <a:lnTo>
                    <a:pt x="258" y="528"/>
                  </a:lnTo>
                  <a:lnTo>
                    <a:pt x="272" y="521"/>
                  </a:lnTo>
                  <a:lnTo>
                    <a:pt x="284" y="514"/>
                  </a:lnTo>
                  <a:lnTo>
                    <a:pt x="292" y="509"/>
                  </a:lnTo>
                  <a:lnTo>
                    <a:pt x="295" y="507"/>
                  </a:lnTo>
                  <a:lnTo>
                    <a:pt x="299" y="508"/>
                  </a:lnTo>
                  <a:lnTo>
                    <a:pt x="310" y="509"/>
                  </a:lnTo>
                  <a:lnTo>
                    <a:pt x="323" y="511"/>
                  </a:lnTo>
                  <a:lnTo>
                    <a:pt x="340" y="511"/>
                  </a:lnTo>
                  <a:lnTo>
                    <a:pt x="355" y="507"/>
                  </a:lnTo>
                  <a:lnTo>
                    <a:pt x="365" y="499"/>
                  </a:lnTo>
                  <a:lnTo>
                    <a:pt x="370" y="486"/>
                  </a:lnTo>
                  <a:lnTo>
                    <a:pt x="366" y="466"/>
                  </a:lnTo>
                  <a:lnTo>
                    <a:pt x="378" y="439"/>
                  </a:lnTo>
                  <a:lnTo>
                    <a:pt x="355" y="431"/>
                  </a:lnTo>
                  <a:lnTo>
                    <a:pt x="365" y="421"/>
                  </a:lnTo>
                  <a:lnTo>
                    <a:pt x="391" y="423"/>
                  </a:lnTo>
                  <a:lnTo>
                    <a:pt x="399" y="394"/>
                  </a:lnTo>
                  <a:close/>
                </a:path>
              </a:pathLst>
            </a:custGeom>
            <a:solidFill>
              <a:srgbClr val="C4595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97" name="Freeform 58"/>
            <p:cNvSpPr>
              <a:spLocks/>
            </p:cNvSpPr>
            <p:nvPr/>
          </p:nvSpPr>
          <p:spPr bwMode="auto">
            <a:xfrm>
              <a:off x="5419" y="2879"/>
              <a:ext cx="38" cy="69"/>
            </a:xfrm>
            <a:custGeom>
              <a:avLst/>
              <a:gdLst>
                <a:gd name="T0" fmla="*/ 4 w 77"/>
                <a:gd name="T1" fmla="*/ 0 h 140"/>
                <a:gd name="T2" fmla="*/ 4 w 77"/>
                <a:gd name="T3" fmla="*/ 0 h 140"/>
                <a:gd name="T4" fmla="*/ 4 w 77"/>
                <a:gd name="T5" fmla="*/ 1 h 140"/>
                <a:gd name="T6" fmla="*/ 4 w 77"/>
                <a:gd name="T7" fmla="*/ 2 h 140"/>
                <a:gd name="T8" fmla="*/ 4 w 77"/>
                <a:gd name="T9" fmla="*/ 2 h 140"/>
                <a:gd name="T10" fmla="*/ 4 w 77"/>
                <a:gd name="T11" fmla="*/ 4 h 140"/>
                <a:gd name="T12" fmla="*/ 4 w 77"/>
                <a:gd name="T13" fmla="*/ 5 h 140"/>
                <a:gd name="T14" fmla="*/ 3 w 77"/>
                <a:gd name="T15" fmla="*/ 6 h 140"/>
                <a:gd name="T16" fmla="*/ 2 w 77"/>
                <a:gd name="T17" fmla="*/ 8 h 140"/>
                <a:gd name="T18" fmla="*/ 2 w 77"/>
                <a:gd name="T19" fmla="*/ 8 h 140"/>
                <a:gd name="T20" fmla="*/ 2 w 77"/>
                <a:gd name="T21" fmla="*/ 7 h 140"/>
                <a:gd name="T22" fmla="*/ 2 w 77"/>
                <a:gd name="T23" fmla="*/ 6 h 140"/>
                <a:gd name="T24" fmla="*/ 2 w 77"/>
                <a:gd name="T25" fmla="*/ 4 h 140"/>
                <a:gd name="T26" fmla="*/ 1 w 77"/>
                <a:gd name="T27" fmla="*/ 3 h 140"/>
                <a:gd name="T28" fmla="*/ 1 w 77"/>
                <a:gd name="T29" fmla="*/ 2 h 140"/>
                <a:gd name="T30" fmla="*/ 0 w 77"/>
                <a:gd name="T31" fmla="*/ 0 h 140"/>
                <a:gd name="T32" fmla="*/ 0 w 77"/>
                <a:gd name="T33" fmla="*/ 0 h 140"/>
                <a:gd name="T34" fmla="*/ 4 w 77"/>
                <a:gd name="T35" fmla="*/ 0 h 140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77"/>
                <a:gd name="T55" fmla="*/ 0 h 140"/>
                <a:gd name="T56" fmla="*/ 77 w 77"/>
                <a:gd name="T57" fmla="*/ 140 h 140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77" h="140">
                  <a:moveTo>
                    <a:pt x="72" y="11"/>
                  </a:moveTo>
                  <a:lnTo>
                    <a:pt x="73" y="13"/>
                  </a:lnTo>
                  <a:lnTo>
                    <a:pt x="75" y="20"/>
                  </a:lnTo>
                  <a:lnTo>
                    <a:pt x="77" y="32"/>
                  </a:lnTo>
                  <a:lnTo>
                    <a:pt x="77" y="47"/>
                  </a:lnTo>
                  <a:lnTo>
                    <a:pt x="75" y="66"/>
                  </a:lnTo>
                  <a:lnTo>
                    <a:pt x="69" y="88"/>
                  </a:lnTo>
                  <a:lnTo>
                    <a:pt x="58" y="112"/>
                  </a:lnTo>
                  <a:lnTo>
                    <a:pt x="41" y="140"/>
                  </a:lnTo>
                  <a:lnTo>
                    <a:pt x="41" y="135"/>
                  </a:lnTo>
                  <a:lnTo>
                    <a:pt x="40" y="121"/>
                  </a:lnTo>
                  <a:lnTo>
                    <a:pt x="39" y="102"/>
                  </a:lnTo>
                  <a:lnTo>
                    <a:pt x="35" y="79"/>
                  </a:lnTo>
                  <a:lnTo>
                    <a:pt x="31" y="55"/>
                  </a:lnTo>
                  <a:lnTo>
                    <a:pt x="23" y="32"/>
                  </a:lnTo>
                  <a:lnTo>
                    <a:pt x="14" y="13"/>
                  </a:lnTo>
                  <a:lnTo>
                    <a:pt x="0" y="0"/>
                  </a:lnTo>
                  <a:lnTo>
                    <a:pt x="72" y="11"/>
                  </a:lnTo>
                  <a:close/>
                </a:path>
              </a:pathLst>
            </a:custGeom>
            <a:solidFill>
              <a:srgbClr val="AA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98" name="Freeform 59"/>
            <p:cNvSpPr>
              <a:spLocks/>
            </p:cNvSpPr>
            <p:nvPr/>
          </p:nvSpPr>
          <p:spPr bwMode="auto">
            <a:xfrm>
              <a:off x="5396" y="2761"/>
              <a:ext cx="78" cy="82"/>
            </a:xfrm>
            <a:custGeom>
              <a:avLst/>
              <a:gdLst>
                <a:gd name="T0" fmla="*/ 10 w 155"/>
                <a:gd name="T1" fmla="*/ 9 h 165"/>
                <a:gd name="T2" fmla="*/ 7 w 155"/>
                <a:gd name="T3" fmla="*/ 10 h 165"/>
                <a:gd name="T4" fmla="*/ 7 w 155"/>
                <a:gd name="T5" fmla="*/ 9 h 165"/>
                <a:gd name="T6" fmla="*/ 7 w 155"/>
                <a:gd name="T7" fmla="*/ 8 h 165"/>
                <a:gd name="T8" fmla="*/ 7 w 155"/>
                <a:gd name="T9" fmla="*/ 7 h 165"/>
                <a:gd name="T10" fmla="*/ 6 w 155"/>
                <a:gd name="T11" fmla="*/ 5 h 165"/>
                <a:gd name="T12" fmla="*/ 5 w 155"/>
                <a:gd name="T13" fmla="*/ 3 h 165"/>
                <a:gd name="T14" fmla="*/ 4 w 155"/>
                <a:gd name="T15" fmla="*/ 2 h 165"/>
                <a:gd name="T16" fmla="*/ 3 w 155"/>
                <a:gd name="T17" fmla="*/ 0 h 165"/>
                <a:gd name="T18" fmla="*/ 0 w 155"/>
                <a:gd name="T19" fmla="*/ 0 h 165"/>
                <a:gd name="T20" fmla="*/ 1 w 155"/>
                <a:gd name="T21" fmla="*/ 0 h 165"/>
                <a:gd name="T22" fmla="*/ 2 w 155"/>
                <a:gd name="T23" fmla="*/ 0 h 165"/>
                <a:gd name="T24" fmla="*/ 3 w 155"/>
                <a:gd name="T25" fmla="*/ 0 h 165"/>
                <a:gd name="T26" fmla="*/ 5 w 155"/>
                <a:gd name="T27" fmla="*/ 1 h 165"/>
                <a:gd name="T28" fmla="*/ 7 w 155"/>
                <a:gd name="T29" fmla="*/ 2 h 165"/>
                <a:gd name="T30" fmla="*/ 8 w 155"/>
                <a:gd name="T31" fmla="*/ 4 h 165"/>
                <a:gd name="T32" fmla="*/ 9 w 155"/>
                <a:gd name="T33" fmla="*/ 7 h 165"/>
                <a:gd name="T34" fmla="*/ 10 w 155"/>
                <a:gd name="T35" fmla="*/ 9 h 16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5"/>
                <a:gd name="T55" fmla="*/ 0 h 165"/>
                <a:gd name="T56" fmla="*/ 155 w 155"/>
                <a:gd name="T57" fmla="*/ 165 h 165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5" h="165">
                  <a:moveTo>
                    <a:pt x="155" y="159"/>
                  </a:moveTo>
                  <a:lnTo>
                    <a:pt x="111" y="165"/>
                  </a:lnTo>
                  <a:lnTo>
                    <a:pt x="111" y="159"/>
                  </a:lnTo>
                  <a:lnTo>
                    <a:pt x="109" y="142"/>
                  </a:lnTo>
                  <a:lnTo>
                    <a:pt x="103" y="119"/>
                  </a:lnTo>
                  <a:lnTo>
                    <a:pt x="94" y="91"/>
                  </a:lnTo>
                  <a:lnTo>
                    <a:pt x="80" y="62"/>
                  </a:lnTo>
                  <a:lnTo>
                    <a:pt x="61" y="35"/>
                  </a:lnTo>
                  <a:lnTo>
                    <a:pt x="34" y="14"/>
                  </a:lnTo>
                  <a:lnTo>
                    <a:pt x="0" y="0"/>
                  </a:lnTo>
                  <a:lnTo>
                    <a:pt x="5" y="1"/>
                  </a:lnTo>
                  <a:lnTo>
                    <a:pt x="22" y="5"/>
                  </a:lnTo>
                  <a:lnTo>
                    <a:pt x="45" y="13"/>
                  </a:lnTo>
                  <a:lnTo>
                    <a:pt x="71" y="27"/>
                  </a:lnTo>
                  <a:lnTo>
                    <a:pt x="99" y="46"/>
                  </a:lnTo>
                  <a:lnTo>
                    <a:pt x="124" y="75"/>
                  </a:lnTo>
                  <a:lnTo>
                    <a:pt x="144" y="112"/>
                  </a:lnTo>
                  <a:lnTo>
                    <a:pt x="155" y="159"/>
                  </a:lnTo>
                  <a:close/>
                </a:path>
              </a:pathLst>
            </a:custGeom>
            <a:solidFill>
              <a:srgbClr val="AA191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199" name="Freeform 60"/>
            <p:cNvSpPr>
              <a:spLocks/>
            </p:cNvSpPr>
            <p:nvPr/>
          </p:nvSpPr>
          <p:spPr bwMode="auto">
            <a:xfrm>
              <a:off x="5333" y="2851"/>
              <a:ext cx="36" cy="33"/>
            </a:xfrm>
            <a:custGeom>
              <a:avLst/>
              <a:gdLst>
                <a:gd name="T0" fmla="*/ 3 w 74"/>
                <a:gd name="T1" fmla="*/ 4 h 66"/>
                <a:gd name="T2" fmla="*/ 3 w 74"/>
                <a:gd name="T3" fmla="*/ 3 h 66"/>
                <a:gd name="T4" fmla="*/ 3 w 74"/>
                <a:gd name="T5" fmla="*/ 3 h 66"/>
                <a:gd name="T6" fmla="*/ 3 w 74"/>
                <a:gd name="T7" fmla="*/ 2 h 66"/>
                <a:gd name="T8" fmla="*/ 3 w 74"/>
                <a:gd name="T9" fmla="*/ 2 h 66"/>
                <a:gd name="T10" fmla="*/ 3 w 74"/>
                <a:gd name="T11" fmla="*/ 1 h 66"/>
                <a:gd name="T12" fmla="*/ 2 w 74"/>
                <a:gd name="T13" fmla="*/ 1 h 66"/>
                <a:gd name="T14" fmla="*/ 1 w 74"/>
                <a:gd name="T15" fmla="*/ 1 h 66"/>
                <a:gd name="T16" fmla="*/ 0 w 74"/>
                <a:gd name="T17" fmla="*/ 1 h 66"/>
                <a:gd name="T18" fmla="*/ 0 w 74"/>
                <a:gd name="T19" fmla="*/ 1 h 66"/>
                <a:gd name="T20" fmla="*/ 0 w 74"/>
                <a:gd name="T21" fmla="*/ 1 h 66"/>
                <a:gd name="T22" fmla="*/ 1 w 74"/>
                <a:gd name="T23" fmla="*/ 0 h 66"/>
                <a:gd name="T24" fmla="*/ 1 w 74"/>
                <a:gd name="T25" fmla="*/ 1 h 66"/>
                <a:gd name="T26" fmla="*/ 2 w 74"/>
                <a:gd name="T27" fmla="*/ 1 h 66"/>
                <a:gd name="T28" fmla="*/ 3 w 74"/>
                <a:gd name="T29" fmla="*/ 1 h 66"/>
                <a:gd name="T30" fmla="*/ 4 w 74"/>
                <a:gd name="T31" fmla="*/ 1 h 66"/>
                <a:gd name="T32" fmla="*/ 4 w 74"/>
                <a:gd name="T33" fmla="*/ 2 h 66"/>
                <a:gd name="T34" fmla="*/ 4 w 74"/>
                <a:gd name="T35" fmla="*/ 2 h 66"/>
                <a:gd name="T36" fmla="*/ 4 w 74"/>
                <a:gd name="T37" fmla="*/ 2 h 66"/>
                <a:gd name="T38" fmla="*/ 4 w 74"/>
                <a:gd name="T39" fmla="*/ 3 h 66"/>
                <a:gd name="T40" fmla="*/ 3 w 74"/>
                <a:gd name="T41" fmla="*/ 3 h 66"/>
                <a:gd name="T42" fmla="*/ 3 w 74"/>
                <a:gd name="T43" fmla="*/ 4 h 6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74"/>
                <a:gd name="T67" fmla="*/ 0 h 66"/>
                <a:gd name="T68" fmla="*/ 74 w 74"/>
                <a:gd name="T69" fmla="*/ 66 h 6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74" h="66">
                  <a:moveTo>
                    <a:pt x="60" y="66"/>
                  </a:moveTo>
                  <a:lnTo>
                    <a:pt x="60" y="62"/>
                  </a:lnTo>
                  <a:lnTo>
                    <a:pt x="61" y="55"/>
                  </a:lnTo>
                  <a:lnTo>
                    <a:pt x="60" y="44"/>
                  </a:lnTo>
                  <a:lnTo>
                    <a:pt x="58" y="32"/>
                  </a:lnTo>
                  <a:lnTo>
                    <a:pt x="51" y="20"/>
                  </a:lnTo>
                  <a:lnTo>
                    <a:pt x="40" y="9"/>
                  </a:lnTo>
                  <a:lnTo>
                    <a:pt x="23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9" y="1"/>
                  </a:lnTo>
                  <a:lnTo>
                    <a:pt x="18" y="0"/>
                  </a:lnTo>
                  <a:lnTo>
                    <a:pt x="30" y="1"/>
                  </a:lnTo>
                  <a:lnTo>
                    <a:pt x="43" y="4"/>
                  </a:lnTo>
                  <a:lnTo>
                    <a:pt x="54" y="9"/>
                  </a:lnTo>
                  <a:lnTo>
                    <a:pt x="66" y="19"/>
                  </a:lnTo>
                  <a:lnTo>
                    <a:pt x="74" y="32"/>
                  </a:lnTo>
                  <a:lnTo>
                    <a:pt x="73" y="36"/>
                  </a:lnTo>
                  <a:lnTo>
                    <a:pt x="71" y="43"/>
                  </a:lnTo>
                  <a:lnTo>
                    <a:pt x="68" y="51"/>
                  </a:lnTo>
                  <a:lnTo>
                    <a:pt x="63" y="57"/>
                  </a:lnTo>
                  <a:lnTo>
                    <a:pt x="60" y="6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00" name="Freeform 61"/>
            <p:cNvSpPr>
              <a:spLocks/>
            </p:cNvSpPr>
            <p:nvPr/>
          </p:nvSpPr>
          <p:spPr bwMode="auto">
            <a:xfrm>
              <a:off x="5306" y="2852"/>
              <a:ext cx="44" cy="87"/>
            </a:xfrm>
            <a:custGeom>
              <a:avLst/>
              <a:gdLst>
                <a:gd name="T0" fmla="*/ 3 w 89"/>
                <a:gd name="T1" fmla="*/ 0 h 174"/>
                <a:gd name="T2" fmla="*/ 3 w 89"/>
                <a:gd name="T3" fmla="*/ 1 h 174"/>
                <a:gd name="T4" fmla="*/ 2 w 89"/>
                <a:gd name="T5" fmla="*/ 1 h 174"/>
                <a:gd name="T6" fmla="*/ 2 w 89"/>
                <a:gd name="T7" fmla="*/ 1 h 174"/>
                <a:gd name="T8" fmla="*/ 1 w 89"/>
                <a:gd name="T9" fmla="*/ 2 h 174"/>
                <a:gd name="T10" fmla="*/ 1 w 89"/>
                <a:gd name="T11" fmla="*/ 3 h 174"/>
                <a:gd name="T12" fmla="*/ 1 w 89"/>
                <a:gd name="T13" fmla="*/ 5 h 174"/>
                <a:gd name="T14" fmla="*/ 1 w 89"/>
                <a:gd name="T15" fmla="*/ 6 h 174"/>
                <a:gd name="T16" fmla="*/ 2 w 89"/>
                <a:gd name="T17" fmla="*/ 9 h 174"/>
                <a:gd name="T18" fmla="*/ 2 w 89"/>
                <a:gd name="T19" fmla="*/ 9 h 174"/>
                <a:gd name="T20" fmla="*/ 2 w 89"/>
                <a:gd name="T21" fmla="*/ 9 h 174"/>
                <a:gd name="T22" fmla="*/ 2 w 89"/>
                <a:gd name="T23" fmla="*/ 10 h 174"/>
                <a:gd name="T24" fmla="*/ 3 w 89"/>
                <a:gd name="T25" fmla="*/ 10 h 174"/>
                <a:gd name="T26" fmla="*/ 3 w 89"/>
                <a:gd name="T27" fmla="*/ 10 h 174"/>
                <a:gd name="T28" fmla="*/ 4 w 89"/>
                <a:gd name="T29" fmla="*/ 10 h 174"/>
                <a:gd name="T30" fmla="*/ 4 w 89"/>
                <a:gd name="T31" fmla="*/ 10 h 174"/>
                <a:gd name="T32" fmla="*/ 5 w 89"/>
                <a:gd name="T33" fmla="*/ 9 h 174"/>
                <a:gd name="T34" fmla="*/ 5 w 89"/>
                <a:gd name="T35" fmla="*/ 10 h 174"/>
                <a:gd name="T36" fmla="*/ 5 w 89"/>
                <a:gd name="T37" fmla="*/ 10 h 174"/>
                <a:gd name="T38" fmla="*/ 5 w 89"/>
                <a:gd name="T39" fmla="*/ 10 h 174"/>
                <a:gd name="T40" fmla="*/ 4 w 89"/>
                <a:gd name="T41" fmla="*/ 11 h 174"/>
                <a:gd name="T42" fmla="*/ 3 w 89"/>
                <a:gd name="T43" fmla="*/ 11 h 174"/>
                <a:gd name="T44" fmla="*/ 3 w 89"/>
                <a:gd name="T45" fmla="*/ 11 h 174"/>
                <a:gd name="T46" fmla="*/ 2 w 89"/>
                <a:gd name="T47" fmla="*/ 11 h 174"/>
                <a:gd name="T48" fmla="*/ 1 w 89"/>
                <a:gd name="T49" fmla="*/ 11 h 174"/>
                <a:gd name="T50" fmla="*/ 1 w 89"/>
                <a:gd name="T51" fmla="*/ 10 h 174"/>
                <a:gd name="T52" fmla="*/ 0 w 89"/>
                <a:gd name="T53" fmla="*/ 10 h 174"/>
                <a:gd name="T54" fmla="*/ 0 w 89"/>
                <a:gd name="T55" fmla="*/ 7 h 174"/>
                <a:gd name="T56" fmla="*/ 0 w 89"/>
                <a:gd name="T57" fmla="*/ 6 h 174"/>
                <a:gd name="T58" fmla="*/ 0 w 89"/>
                <a:gd name="T59" fmla="*/ 5 h 174"/>
                <a:gd name="T60" fmla="*/ 0 w 89"/>
                <a:gd name="T61" fmla="*/ 3 h 174"/>
                <a:gd name="T62" fmla="*/ 1 w 89"/>
                <a:gd name="T63" fmla="*/ 1 h 174"/>
                <a:gd name="T64" fmla="*/ 3 w 89"/>
                <a:gd name="T65" fmla="*/ 0 h 17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89"/>
                <a:gd name="T100" fmla="*/ 0 h 174"/>
                <a:gd name="T101" fmla="*/ 89 w 89"/>
                <a:gd name="T102" fmla="*/ 174 h 17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89" h="174">
                  <a:moveTo>
                    <a:pt x="53" y="0"/>
                  </a:moveTo>
                  <a:lnTo>
                    <a:pt x="50" y="3"/>
                  </a:lnTo>
                  <a:lnTo>
                    <a:pt x="43" y="8"/>
                  </a:lnTo>
                  <a:lnTo>
                    <a:pt x="33" y="18"/>
                  </a:lnTo>
                  <a:lnTo>
                    <a:pt x="24" y="32"/>
                  </a:lnTo>
                  <a:lnTo>
                    <a:pt x="17" y="50"/>
                  </a:lnTo>
                  <a:lnTo>
                    <a:pt x="16" y="73"/>
                  </a:lnTo>
                  <a:lnTo>
                    <a:pt x="21" y="101"/>
                  </a:lnTo>
                  <a:lnTo>
                    <a:pt x="35" y="133"/>
                  </a:lnTo>
                  <a:lnTo>
                    <a:pt x="36" y="135"/>
                  </a:lnTo>
                  <a:lnTo>
                    <a:pt x="38" y="139"/>
                  </a:lnTo>
                  <a:lnTo>
                    <a:pt x="43" y="146"/>
                  </a:lnTo>
                  <a:lnTo>
                    <a:pt x="50" y="150"/>
                  </a:lnTo>
                  <a:lnTo>
                    <a:pt x="58" y="155"/>
                  </a:lnTo>
                  <a:lnTo>
                    <a:pt x="67" y="156"/>
                  </a:lnTo>
                  <a:lnTo>
                    <a:pt x="77" y="154"/>
                  </a:lnTo>
                  <a:lnTo>
                    <a:pt x="89" y="144"/>
                  </a:lnTo>
                  <a:lnTo>
                    <a:pt x="88" y="147"/>
                  </a:lnTo>
                  <a:lnTo>
                    <a:pt x="84" y="153"/>
                  </a:lnTo>
                  <a:lnTo>
                    <a:pt x="80" y="159"/>
                  </a:lnTo>
                  <a:lnTo>
                    <a:pt x="71" y="166"/>
                  </a:lnTo>
                  <a:lnTo>
                    <a:pt x="62" y="172"/>
                  </a:lnTo>
                  <a:lnTo>
                    <a:pt x="52" y="174"/>
                  </a:lnTo>
                  <a:lnTo>
                    <a:pt x="38" y="172"/>
                  </a:lnTo>
                  <a:lnTo>
                    <a:pt x="23" y="163"/>
                  </a:lnTo>
                  <a:lnTo>
                    <a:pt x="21" y="158"/>
                  </a:lnTo>
                  <a:lnTo>
                    <a:pt x="14" y="146"/>
                  </a:lnTo>
                  <a:lnTo>
                    <a:pt x="6" y="127"/>
                  </a:lnTo>
                  <a:lnTo>
                    <a:pt x="0" y="104"/>
                  </a:lnTo>
                  <a:lnTo>
                    <a:pt x="0" y="78"/>
                  </a:lnTo>
                  <a:lnTo>
                    <a:pt x="6" y="51"/>
                  </a:lnTo>
                  <a:lnTo>
                    <a:pt x="23" y="25"/>
                  </a:lnTo>
                  <a:lnTo>
                    <a:pt x="53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01" name="Freeform 62"/>
            <p:cNvSpPr>
              <a:spLocks/>
            </p:cNvSpPr>
            <p:nvPr/>
          </p:nvSpPr>
          <p:spPr bwMode="auto">
            <a:xfrm>
              <a:off x="5335" y="2930"/>
              <a:ext cx="12" cy="56"/>
            </a:xfrm>
            <a:custGeom>
              <a:avLst/>
              <a:gdLst>
                <a:gd name="T0" fmla="*/ 2 w 24"/>
                <a:gd name="T1" fmla="*/ 0 h 112"/>
                <a:gd name="T2" fmla="*/ 2 w 24"/>
                <a:gd name="T3" fmla="*/ 1 h 112"/>
                <a:gd name="T4" fmla="*/ 1 w 24"/>
                <a:gd name="T5" fmla="*/ 1 h 112"/>
                <a:gd name="T6" fmla="*/ 1 w 24"/>
                <a:gd name="T7" fmla="*/ 2 h 112"/>
                <a:gd name="T8" fmla="*/ 1 w 24"/>
                <a:gd name="T9" fmla="*/ 2 h 112"/>
                <a:gd name="T10" fmla="*/ 0 w 24"/>
                <a:gd name="T11" fmla="*/ 3 h 112"/>
                <a:gd name="T12" fmla="*/ 1 w 24"/>
                <a:gd name="T13" fmla="*/ 5 h 112"/>
                <a:gd name="T14" fmla="*/ 1 w 24"/>
                <a:gd name="T15" fmla="*/ 6 h 112"/>
                <a:gd name="T16" fmla="*/ 2 w 24"/>
                <a:gd name="T17" fmla="*/ 7 h 112"/>
                <a:gd name="T18" fmla="*/ 2 w 24"/>
                <a:gd name="T19" fmla="*/ 7 h 112"/>
                <a:gd name="T20" fmla="*/ 1 w 24"/>
                <a:gd name="T21" fmla="*/ 5 h 112"/>
                <a:gd name="T22" fmla="*/ 1 w 24"/>
                <a:gd name="T23" fmla="*/ 3 h 112"/>
                <a:gd name="T24" fmla="*/ 2 w 24"/>
                <a:gd name="T25" fmla="*/ 0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"/>
                <a:gd name="T40" fmla="*/ 0 h 112"/>
                <a:gd name="T41" fmla="*/ 24 w 24"/>
                <a:gd name="T42" fmla="*/ 112 h 1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" h="112">
                  <a:moveTo>
                    <a:pt x="24" y="0"/>
                  </a:moveTo>
                  <a:lnTo>
                    <a:pt x="22" y="2"/>
                  </a:lnTo>
                  <a:lnTo>
                    <a:pt x="16" y="8"/>
                  </a:lnTo>
                  <a:lnTo>
                    <a:pt x="10" y="17"/>
                  </a:lnTo>
                  <a:lnTo>
                    <a:pt x="3" y="30"/>
                  </a:lnTo>
                  <a:lnTo>
                    <a:pt x="0" y="46"/>
                  </a:lnTo>
                  <a:lnTo>
                    <a:pt x="1" y="66"/>
                  </a:lnTo>
                  <a:lnTo>
                    <a:pt x="9" y="88"/>
                  </a:lnTo>
                  <a:lnTo>
                    <a:pt x="24" y="112"/>
                  </a:lnTo>
                  <a:lnTo>
                    <a:pt x="19" y="100"/>
                  </a:lnTo>
                  <a:lnTo>
                    <a:pt x="12" y="73"/>
                  </a:lnTo>
                  <a:lnTo>
                    <a:pt x="11" y="37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02" name="Freeform 63"/>
            <p:cNvSpPr>
              <a:spLocks/>
            </p:cNvSpPr>
            <p:nvPr/>
          </p:nvSpPr>
          <p:spPr bwMode="auto">
            <a:xfrm>
              <a:off x="5335" y="2885"/>
              <a:ext cx="20" cy="29"/>
            </a:xfrm>
            <a:custGeom>
              <a:avLst/>
              <a:gdLst>
                <a:gd name="T0" fmla="*/ 3 w 39"/>
                <a:gd name="T1" fmla="*/ 0 h 59"/>
                <a:gd name="T2" fmla="*/ 3 w 39"/>
                <a:gd name="T3" fmla="*/ 0 h 59"/>
                <a:gd name="T4" fmla="*/ 3 w 39"/>
                <a:gd name="T5" fmla="*/ 0 h 59"/>
                <a:gd name="T6" fmla="*/ 2 w 39"/>
                <a:gd name="T7" fmla="*/ 0 h 59"/>
                <a:gd name="T8" fmla="*/ 2 w 39"/>
                <a:gd name="T9" fmla="*/ 0 h 59"/>
                <a:gd name="T10" fmla="*/ 2 w 39"/>
                <a:gd name="T11" fmla="*/ 1 h 59"/>
                <a:gd name="T12" fmla="*/ 2 w 39"/>
                <a:gd name="T13" fmla="*/ 1 h 59"/>
                <a:gd name="T14" fmla="*/ 2 w 39"/>
                <a:gd name="T15" fmla="*/ 1 h 59"/>
                <a:gd name="T16" fmla="*/ 2 w 39"/>
                <a:gd name="T17" fmla="*/ 2 h 59"/>
                <a:gd name="T18" fmla="*/ 2 w 39"/>
                <a:gd name="T19" fmla="*/ 2 h 59"/>
                <a:gd name="T20" fmla="*/ 2 w 39"/>
                <a:gd name="T21" fmla="*/ 3 h 59"/>
                <a:gd name="T22" fmla="*/ 2 w 39"/>
                <a:gd name="T23" fmla="*/ 3 h 59"/>
                <a:gd name="T24" fmla="*/ 1 w 39"/>
                <a:gd name="T25" fmla="*/ 3 h 59"/>
                <a:gd name="T26" fmla="*/ 1 w 39"/>
                <a:gd name="T27" fmla="*/ 3 h 59"/>
                <a:gd name="T28" fmla="*/ 1 w 39"/>
                <a:gd name="T29" fmla="*/ 3 h 59"/>
                <a:gd name="T30" fmla="*/ 1 w 39"/>
                <a:gd name="T31" fmla="*/ 2 h 59"/>
                <a:gd name="T32" fmla="*/ 0 w 39"/>
                <a:gd name="T33" fmla="*/ 2 h 59"/>
                <a:gd name="T34" fmla="*/ 0 w 39"/>
                <a:gd name="T35" fmla="*/ 1 h 59"/>
                <a:gd name="T36" fmla="*/ 1 w 39"/>
                <a:gd name="T37" fmla="*/ 0 h 59"/>
                <a:gd name="T38" fmla="*/ 2 w 39"/>
                <a:gd name="T39" fmla="*/ 0 h 59"/>
                <a:gd name="T40" fmla="*/ 3 w 39"/>
                <a:gd name="T41" fmla="*/ 0 h 5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9"/>
                <a:gd name="T64" fmla="*/ 0 h 59"/>
                <a:gd name="T65" fmla="*/ 39 w 39"/>
                <a:gd name="T66" fmla="*/ 59 h 5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9" h="59">
                  <a:moveTo>
                    <a:pt x="39" y="0"/>
                  </a:moveTo>
                  <a:lnTo>
                    <a:pt x="38" y="1"/>
                  </a:lnTo>
                  <a:lnTo>
                    <a:pt x="33" y="2"/>
                  </a:lnTo>
                  <a:lnTo>
                    <a:pt x="29" y="6"/>
                  </a:lnTo>
                  <a:lnTo>
                    <a:pt x="23" y="10"/>
                  </a:lnTo>
                  <a:lnTo>
                    <a:pt x="18" y="16"/>
                  </a:lnTo>
                  <a:lnTo>
                    <a:pt x="17" y="23"/>
                  </a:lnTo>
                  <a:lnTo>
                    <a:pt x="18" y="31"/>
                  </a:lnTo>
                  <a:lnTo>
                    <a:pt x="24" y="42"/>
                  </a:lnTo>
                  <a:lnTo>
                    <a:pt x="25" y="44"/>
                  </a:lnTo>
                  <a:lnTo>
                    <a:pt x="25" y="50"/>
                  </a:lnTo>
                  <a:lnTo>
                    <a:pt x="21" y="55"/>
                  </a:lnTo>
                  <a:lnTo>
                    <a:pt x="11" y="59"/>
                  </a:lnTo>
                  <a:lnTo>
                    <a:pt x="10" y="57"/>
                  </a:lnTo>
                  <a:lnTo>
                    <a:pt x="6" y="51"/>
                  </a:lnTo>
                  <a:lnTo>
                    <a:pt x="2" y="43"/>
                  </a:lnTo>
                  <a:lnTo>
                    <a:pt x="0" y="34"/>
                  </a:lnTo>
                  <a:lnTo>
                    <a:pt x="0" y="23"/>
                  </a:lnTo>
                  <a:lnTo>
                    <a:pt x="6" y="14"/>
                  </a:lnTo>
                  <a:lnTo>
                    <a:pt x="18" y="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03" name="Freeform 64"/>
            <p:cNvSpPr>
              <a:spLocks/>
            </p:cNvSpPr>
            <p:nvPr/>
          </p:nvSpPr>
          <p:spPr bwMode="auto">
            <a:xfrm>
              <a:off x="5410" y="2849"/>
              <a:ext cx="69" cy="35"/>
            </a:xfrm>
            <a:custGeom>
              <a:avLst/>
              <a:gdLst>
                <a:gd name="T0" fmla="*/ 5 w 138"/>
                <a:gd name="T1" fmla="*/ 2 h 70"/>
                <a:gd name="T2" fmla="*/ 5 w 138"/>
                <a:gd name="T3" fmla="*/ 4 h 70"/>
                <a:gd name="T4" fmla="*/ 2 w 138"/>
                <a:gd name="T5" fmla="*/ 2 h 70"/>
                <a:gd name="T6" fmla="*/ 4 w 138"/>
                <a:gd name="T7" fmla="*/ 2 h 70"/>
                <a:gd name="T8" fmla="*/ 4 w 138"/>
                <a:gd name="T9" fmla="*/ 2 h 70"/>
                <a:gd name="T10" fmla="*/ 4 w 138"/>
                <a:gd name="T11" fmla="*/ 2 h 70"/>
                <a:gd name="T12" fmla="*/ 3 w 138"/>
                <a:gd name="T13" fmla="*/ 2 h 70"/>
                <a:gd name="T14" fmla="*/ 2 w 138"/>
                <a:gd name="T15" fmla="*/ 2 h 70"/>
                <a:gd name="T16" fmla="*/ 2 w 138"/>
                <a:gd name="T17" fmla="*/ 1 h 70"/>
                <a:gd name="T18" fmla="*/ 1 w 138"/>
                <a:gd name="T19" fmla="*/ 1 h 70"/>
                <a:gd name="T20" fmla="*/ 1 w 138"/>
                <a:gd name="T21" fmla="*/ 1 h 70"/>
                <a:gd name="T22" fmla="*/ 0 w 138"/>
                <a:gd name="T23" fmla="*/ 1 h 70"/>
                <a:gd name="T24" fmla="*/ 1 w 138"/>
                <a:gd name="T25" fmla="*/ 1 h 70"/>
                <a:gd name="T26" fmla="*/ 1 w 138"/>
                <a:gd name="T27" fmla="*/ 1 h 70"/>
                <a:gd name="T28" fmla="*/ 1 w 138"/>
                <a:gd name="T29" fmla="*/ 1 h 70"/>
                <a:gd name="T30" fmla="*/ 2 w 138"/>
                <a:gd name="T31" fmla="*/ 1 h 70"/>
                <a:gd name="T32" fmla="*/ 4 w 138"/>
                <a:gd name="T33" fmla="*/ 1 h 70"/>
                <a:gd name="T34" fmla="*/ 5 w 138"/>
                <a:gd name="T35" fmla="*/ 0 h 70"/>
                <a:gd name="T36" fmla="*/ 7 w 138"/>
                <a:gd name="T37" fmla="*/ 1 h 70"/>
                <a:gd name="T38" fmla="*/ 9 w 138"/>
                <a:gd name="T39" fmla="*/ 1 h 70"/>
                <a:gd name="T40" fmla="*/ 5 w 138"/>
                <a:gd name="T41" fmla="*/ 2 h 70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8"/>
                <a:gd name="T64" fmla="*/ 0 h 70"/>
                <a:gd name="T65" fmla="*/ 138 w 138"/>
                <a:gd name="T66" fmla="*/ 70 h 70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8" h="70">
                  <a:moveTo>
                    <a:pt x="89" y="46"/>
                  </a:moveTo>
                  <a:lnTo>
                    <a:pt x="85" y="70"/>
                  </a:lnTo>
                  <a:lnTo>
                    <a:pt x="34" y="47"/>
                  </a:lnTo>
                  <a:lnTo>
                    <a:pt x="78" y="45"/>
                  </a:lnTo>
                  <a:lnTo>
                    <a:pt x="75" y="43"/>
                  </a:lnTo>
                  <a:lnTo>
                    <a:pt x="68" y="41"/>
                  </a:lnTo>
                  <a:lnTo>
                    <a:pt x="58" y="38"/>
                  </a:lnTo>
                  <a:lnTo>
                    <a:pt x="45" y="33"/>
                  </a:lnTo>
                  <a:lnTo>
                    <a:pt x="33" y="30"/>
                  </a:lnTo>
                  <a:lnTo>
                    <a:pt x="20" y="28"/>
                  </a:lnTo>
                  <a:lnTo>
                    <a:pt x="9" y="28"/>
                  </a:lnTo>
                  <a:lnTo>
                    <a:pt x="0" y="31"/>
                  </a:lnTo>
                  <a:lnTo>
                    <a:pt x="4" y="28"/>
                  </a:lnTo>
                  <a:lnTo>
                    <a:pt x="13" y="23"/>
                  </a:lnTo>
                  <a:lnTo>
                    <a:pt x="28" y="15"/>
                  </a:lnTo>
                  <a:lnTo>
                    <a:pt x="47" y="8"/>
                  </a:lnTo>
                  <a:lnTo>
                    <a:pt x="68" y="2"/>
                  </a:lnTo>
                  <a:lnTo>
                    <a:pt x="91" y="0"/>
                  </a:lnTo>
                  <a:lnTo>
                    <a:pt x="114" y="2"/>
                  </a:lnTo>
                  <a:lnTo>
                    <a:pt x="138" y="11"/>
                  </a:lnTo>
                  <a:lnTo>
                    <a:pt x="89" y="46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04" name="Freeform 65"/>
            <p:cNvSpPr>
              <a:spLocks/>
            </p:cNvSpPr>
            <p:nvPr/>
          </p:nvSpPr>
          <p:spPr bwMode="auto">
            <a:xfrm>
              <a:off x="5439" y="2857"/>
              <a:ext cx="23" cy="7"/>
            </a:xfrm>
            <a:custGeom>
              <a:avLst/>
              <a:gdLst>
                <a:gd name="T0" fmla="*/ 3 w 46"/>
                <a:gd name="T1" fmla="*/ 0 h 15"/>
                <a:gd name="T2" fmla="*/ 3 w 46"/>
                <a:gd name="T3" fmla="*/ 0 h 15"/>
                <a:gd name="T4" fmla="*/ 3 w 46"/>
                <a:gd name="T5" fmla="*/ 0 h 15"/>
                <a:gd name="T6" fmla="*/ 3 w 46"/>
                <a:gd name="T7" fmla="*/ 0 h 15"/>
                <a:gd name="T8" fmla="*/ 1 w 46"/>
                <a:gd name="T9" fmla="*/ 0 h 15"/>
                <a:gd name="T10" fmla="*/ 1 w 46"/>
                <a:gd name="T11" fmla="*/ 0 h 15"/>
                <a:gd name="T12" fmla="*/ 1 w 46"/>
                <a:gd name="T13" fmla="*/ 0 h 15"/>
                <a:gd name="T14" fmla="*/ 1 w 46"/>
                <a:gd name="T15" fmla="*/ 0 h 15"/>
                <a:gd name="T16" fmla="*/ 0 w 46"/>
                <a:gd name="T17" fmla="*/ 0 h 15"/>
                <a:gd name="T18" fmla="*/ 1 w 46"/>
                <a:gd name="T19" fmla="*/ 0 h 15"/>
                <a:gd name="T20" fmla="*/ 3 w 46"/>
                <a:gd name="T21" fmla="*/ 0 h 1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6"/>
                <a:gd name="T34" fmla="*/ 0 h 15"/>
                <a:gd name="T35" fmla="*/ 46 w 46"/>
                <a:gd name="T36" fmla="*/ 15 h 1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6" h="15">
                  <a:moveTo>
                    <a:pt x="46" y="1"/>
                  </a:moveTo>
                  <a:lnTo>
                    <a:pt x="45" y="1"/>
                  </a:lnTo>
                  <a:lnTo>
                    <a:pt x="40" y="1"/>
                  </a:lnTo>
                  <a:lnTo>
                    <a:pt x="33" y="0"/>
                  </a:lnTo>
                  <a:lnTo>
                    <a:pt x="25" y="0"/>
                  </a:lnTo>
                  <a:lnTo>
                    <a:pt x="17" y="0"/>
                  </a:lnTo>
                  <a:lnTo>
                    <a:pt x="10" y="1"/>
                  </a:lnTo>
                  <a:lnTo>
                    <a:pt x="4" y="2"/>
                  </a:lnTo>
                  <a:lnTo>
                    <a:pt x="0" y="4"/>
                  </a:lnTo>
                  <a:lnTo>
                    <a:pt x="29" y="15"/>
                  </a:lnTo>
                  <a:lnTo>
                    <a:pt x="46" y="1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05" name="Freeform 66"/>
            <p:cNvSpPr>
              <a:spLocks/>
            </p:cNvSpPr>
            <p:nvPr/>
          </p:nvSpPr>
          <p:spPr bwMode="auto">
            <a:xfrm>
              <a:off x="5263" y="2746"/>
              <a:ext cx="124" cy="166"/>
            </a:xfrm>
            <a:custGeom>
              <a:avLst/>
              <a:gdLst>
                <a:gd name="T0" fmla="*/ 14 w 247"/>
                <a:gd name="T1" fmla="*/ 1 h 332"/>
                <a:gd name="T2" fmla="*/ 14 w 247"/>
                <a:gd name="T3" fmla="*/ 1 h 332"/>
                <a:gd name="T4" fmla="*/ 13 w 247"/>
                <a:gd name="T5" fmla="*/ 1 h 332"/>
                <a:gd name="T6" fmla="*/ 13 w 247"/>
                <a:gd name="T7" fmla="*/ 1 h 332"/>
                <a:gd name="T8" fmla="*/ 12 w 247"/>
                <a:gd name="T9" fmla="*/ 1 h 332"/>
                <a:gd name="T10" fmla="*/ 12 w 247"/>
                <a:gd name="T11" fmla="*/ 3 h 332"/>
                <a:gd name="T12" fmla="*/ 12 w 247"/>
                <a:gd name="T13" fmla="*/ 3 h 332"/>
                <a:gd name="T14" fmla="*/ 13 w 247"/>
                <a:gd name="T15" fmla="*/ 5 h 332"/>
                <a:gd name="T16" fmla="*/ 14 w 247"/>
                <a:gd name="T17" fmla="*/ 5 h 332"/>
                <a:gd name="T18" fmla="*/ 16 w 247"/>
                <a:gd name="T19" fmla="*/ 10 h 332"/>
                <a:gd name="T20" fmla="*/ 14 w 247"/>
                <a:gd name="T21" fmla="*/ 15 h 332"/>
                <a:gd name="T22" fmla="*/ 13 w 247"/>
                <a:gd name="T23" fmla="*/ 14 h 332"/>
                <a:gd name="T24" fmla="*/ 12 w 247"/>
                <a:gd name="T25" fmla="*/ 14 h 332"/>
                <a:gd name="T26" fmla="*/ 11 w 247"/>
                <a:gd name="T27" fmla="*/ 13 h 332"/>
                <a:gd name="T28" fmla="*/ 10 w 247"/>
                <a:gd name="T29" fmla="*/ 13 h 332"/>
                <a:gd name="T30" fmla="*/ 8 w 247"/>
                <a:gd name="T31" fmla="*/ 13 h 332"/>
                <a:gd name="T32" fmla="*/ 7 w 247"/>
                <a:gd name="T33" fmla="*/ 14 h 332"/>
                <a:gd name="T34" fmla="*/ 6 w 247"/>
                <a:gd name="T35" fmla="*/ 15 h 332"/>
                <a:gd name="T36" fmla="*/ 6 w 247"/>
                <a:gd name="T37" fmla="*/ 19 h 332"/>
                <a:gd name="T38" fmla="*/ 2 w 247"/>
                <a:gd name="T39" fmla="*/ 21 h 332"/>
                <a:gd name="T40" fmla="*/ 2 w 247"/>
                <a:gd name="T41" fmla="*/ 21 h 332"/>
                <a:gd name="T42" fmla="*/ 2 w 247"/>
                <a:gd name="T43" fmla="*/ 20 h 332"/>
                <a:gd name="T44" fmla="*/ 2 w 247"/>
                <a:gd name="T45" fmla="*/ 19 h 332"/>
                <a:gd name="T46" fmla="*/ 1 w 247"/>
                <a:gd name="T47" fmla="*/ 18 h 332"/>
                <a:gd name="T48" fmla="*/ 1 w 247"/>
                <a:gd name="T49" fmla="*/ 15 h 332"/>
                <a:gd name="T50" fmla="*/ 1 w 247"/>
                <a:gd name="T51" fmla="*/ 13 h 332"/>
                <a:gd name="T52" fmla="*/ 0 w 247"/>
                <a:gd name="T53" fmla="*/ 11 h 332"/>
                <a:gd name="T54" fmla="*/ 0 w 247"/>
                <a:gd name="T55" fmla="*/ 10 h 332"/>
                <a:gd name="T56" fmla="*/ 1 w 247"/>
                <a:gd name="T57" fmla="*/ 7 h 332"/>
                <a:gd name="T58" fmla="*/ 1 w 247"/>
                <a:gd name="T59" fmla="*/ 5 h 332"/>
                <a:gd name="T60" fmla="*/ 2 w 247"/>
                <a:gd name="T61" fmla="*/ 3 h 332"/>
                <a:gd name="T62" fmla="*/ 3 w 247"/>
                <a:gd name="T63" fmla="*/ 3 h 332"/>
                <a:gd name="T64" fmla="*/ 5 w 247"/>
                <a:gd name="T65" fmla="*/ 1 h 332"/>
                <a:gd name="T66" fmla="*/ 7 w 247"/>
                <a:gd name="T67" fmla="*/ 1 h 332"/>
                <a:gd name="T68" fmla="*/ 10 w 247"/>
                <a:gd name="T69" fmla="*/ 0 h 332"/>
                <a:gd name="T70" fmla="*/ 14 w 247"/>
                <a:gd name="T71" fmla="*/ 1 h 33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47"/>
                <a:gd name="T109" fmla="*/ 0 h 332"/>
                <a:gd name="T110" fmla="*/ 247 w 247"/>
                <a:gd name="T111" fmla="*/ 332 h 332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47" h="332">
                  <a:moveTo>
                    <a:pt x="213" y="5"/>
                  </a:moveTo>
                  <a:lnTo>
                    <a:pt x="209" y="6"/>
                  </a:lnTo>
                  <a:lnTo>
                    <a:pt x="202" y="11"/>
                  </a:lnTo>
                  <a:lnTo>
                    <a:pt x="193" y="19"/>
                  </a:lnTo>
                  <a:lnTo>
                    <a:pt x="185" y="28"/>
                  </a:lnTo>
                  <a:lnTo>
                    <a:pt x="180" y="41"/>
                  </a:lnTo>
                  <a:lnTo>
                    <a:pt x="183" y="55"/>
                  </a:lnTo>
                  <a:lnTo>
                    <a:pt x="195" y="70"/>
                  </a:lnTo>
                  <a:lnTo>
                    <a:pt x="220" y="86"/>
                  </a:lnTo>
                  <a:lnTo>
                    <a:pt x="247" y="169"/>
                  </a:lnTo>
                  <a:lnTo>
                    <a:pt x="213" y="242"/>
                  </a:lnTo>
                  <a:lnTo>
                    <a:pt x="207" y="239"/>
                  </a:lnTo>
                  <a:lnTo>
                    <a:pt x="191" y="230"/>
                  </a:lnTo>
                  <a:lnTo>
                    <a:pt x="169" y="220"/>
                  </a:lnTo>
                  <a:lnTo>
                    <a:pt x="145" y="214"/>
                  </a:lnTo>
                  <a:lnTo>
                    <a:pt x="121" y="215"/>
                  </a:lnTo>
                  <a:lnTo>
                    <a:pt x="100" y="227"/>
                  </a:lnTo>
                  <a:lnTo>
                    <a:pt x="87" y="255"/>
                  </a:lnTo>
                  <a:lnTo>
                    <a:pt x="86" y="302"/>
                  </a:lnTo>
                  <a:lnTo>
                    <a:pt x="31" y="332"/>
                  </a:lnTo>
                  <a:lnTo>
                    <a:pt x="30" y="328"/>
                  </a:lnTo>
                  <a:lnTo>
                    <a:pt x="25" y="316"/>
                  </a:lnTo>
                  <a:lnTo>
                    <a:pt x="19" y="298"/>
                  </a:lnTo>
                  <a:lnTo>
                    <a:pt x="13" y="273"/>
                  </a:lnTo>
                  <a:lnTo>
                    <a:pt x="8" y="246"/>
                  </a:lnTo>
                  <a:lnTo>
                    <a:pt x="3" y="215"/>
                  </a:lnTo>
                  <a:lnTo>
                    <a:pt x="0" y="182"/>
                  </a:lnTo>
                  <a:lnTo>
                    <a:pt x="0" y="149"/>
                  </a:lnTo>
                  <a:lnTo>
                    <a:pt x="4" y="116"/>
                  </a:lnTo>
                  <a:lnTo>
                    <a:pt x="12" y="86"/>
                  </a:lnTo>
                  <a:lnTo>
                    <a:pt x="26" y="57"/>
                  </a:lnTo>
                  <a:lnTo>
                    <a:pt x="47" y="34"/>
                  </a:lnTo>
                  <a:lnTo>
                    <a:pt x="76" y="15"/>
                  </a:lnTo>
                  <a:lnTo>
                    <a:pt x="111" y="4"/>
                  </a:lnTo>
                  <a:lnTo>
                    <a:pt x="157" y="0"/>
                  </a:lnTo>
                  <a:lnTo>
                    <a:pt x="213" y="5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06" name="Freeform 67"/>
            <p:cNvSpPr>
              <a:spLocks/>
            </p:cNvSpPr>
            <p:nvPr/>
          </p:nvSpPr>
          <p:spPr bwMode="auto">
            <a:xfrm>
              <a:off x="5252" y="2757"/>
              <a:ext cx="113" cy="125"/>
            </a:xfrm>
            <a:custGeom>
              <a:avLst/>
              <a:gdLst>
                <a:gd name="T0" fmla="*/ 12 w 225"/>
                <a:gd name="T1" fmla="*/ 0 h 250"/>
                <a:gd name="T2" fmla="*/ 12 w 225"/>
                <a:gd name="T3" fmla="*/ 1 h 250"/>
                <a:gd name="T4" fmla="*/ 12 w 225"/>
                <a:gd name="T5" fmla="*/ 1 h 250"/>
                <a:gd name="T6" fmla="*/ 11 w 225"/>
                <a:gd name="T7" fmla="*/ 1 h 250"/>
                <a:gd name="T8" fmla="*/ 11 w 225"/>
                <a:gd name="T9" fmla="*/ 2 h 250"/>
                <a:gd name="T10" fmla="*/ 11 w 225"/>
                <a:gd name="T11" fmla="*/ 3 h 250"/>
                <a:gd name="T12" fmla="*/ 11 w 225"/>
                <a:gd name="T13" fmla="*/ 4 h 250"/>
                <a:gd name="T14" fmla="*/ 11 w 225"/>
                <a:gd name="T15" fmla="*/ 4 h 250"/>
                <a:gd name="T16" fmla="*/ 12 w 225"/>
                <a:gd name="T17" fmla="*/ 5 h 250"/>
                <a:gd name="T18" fmla="*/ 15 w 225"/>
                <a:gd name="T19" fmla="*/ 8 h 250"/>
                <a:gd name="T20" fmla="*/ 13 w 225"/>
                <a:gd name="T21" fmla="*/ 12 h 250"/>
                <a:gd name="T22" fmla="*/ 13 w 225"/>
                <a:gd name="T23" fmla="*/ 12 h 250"/>
                <a:gd name="T24" fmla="*/ 12 w 225"/>
                <a:gd name="T25" fmla="*/ 11 h 250"/>
                <a:gd name="T26" fmla="*/ 11 w 225"/>
                <a:gd name="T27" fmla="*/ 11 h 250"/>
                <a:gd name="T28" fmla="*/ 9 w 225"/>
                <a:gd name="T29" fmla="*/ 10 h 250"/>
                <a:gd name="T30" fmla="*/ 8 w 225"/>
                <a:gd name="T31" fmla="*/ 10 h 250"/>
                <a:gd name="T32" fmla="*/ 7 w 225"/>
                <a:gd name="T33" fmla="*/ 11 h 250"/>
                <a:gd name="T34" fmla="*/ 6 w 225"/>
                <a:gd name="T35" fmla="*/ 12 h 250"/>
                <a:gd name="T36" fmla="*/ 6 w 225"/>
                <a:gd name="T37" fmla="*/ 15 h 250"/>
                <a:gd name="T38" fmla="*/ 4 w 225"/>
                <a:gd name="T39" fmla="*/ 16 h 250"/>
                <a:gd name="T40" fmla="*/ 3 w 225"/>
                <a:gd name="T41" fmla="*/ 16 h 250"/>
                <a:gd name="T42" fmla="*/ 3 w 225"/>
                <a:gd name="T43" fmla="*/ 16 h 250"/>
                <a:gd name="T44" fmla="*/ 3 w 225"/>
                <a:gd name="T45" fmla="*/ 15 h 250"/>
                <a:gd name="T46" fmla="*/ 2 w 225"/>
                <a:gd name="T47" fmla="*/ 14 h 250"/>
                <a:gd name="T48" fmla="*/ 2 w 225"/>
                <a:gd name="T49" fmla="*/ 14 h 250"/>
                <a:gd name="T50" fmla="*/ 1 w 225"/>
                <a:gd name="T51" fmla="*/ 13 h 250"/>
                <a:gd name="T52" fmla="*/ 1 w 225"/>
                <a:gd name="T53" fmla="*/ 12 h 250"/>
                <a:gd name="T54" fmla="*/ 0 w 225"/>
                <a:gd name="T55" fmla="*/ 10 h 250"/>
                <a:gd name="T56" fmla="*/ 0 w 225"/>
                <a:gd name="T57" fmla="*/ 9 h 250"/>
                <a:gd name="T58" fmla="*/ 1 w 225"/>
                <a:gd name="T59" fmla="*/ 8 h 250"/>
                <a:gd name="T60" fmla="*/ 1 w 225"/>
                <a:gd name="T61" fmla="*/ 7 h 250"/>
                <a:gd name="T62" fmla="*/ 2 w 225"/>
                <a:gd name="T63" fmla="*/ 5 h 250"/>
                <a:gd name="T64" fmla="*/ 4 w 225"/>
                <a:gd name="T65" fmla="*/ 4 h 250"/>
                <a:gd name="T66" fmla="*/ 6 w 225"/>
                <a:gd name="T67" fmla="*/ 3 h 250"/>
                <a:gd name="T68" fmla="*/ 9 w 225"/>
                <a:gd name="T69" fmla="*/ 2 h 250"/>
                <a:gd name="T70" fmla="*/ 12 w 225"/>
                <a:gd name="T71" fmla="*/ 0 h 25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225"/>
                <a:gd name="T109" fmla="*/ 0 h 250"/>
                <a:gd name="T110" fmla="*/ 225 w 225"/>
                <a:gd name="T111" fmla="*/ 250 h 250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225" h="250">
                  <a:moveTo>
                    <a:pt x="188" y="0"/>
                  </a:moveTo>
                  <a:lnTo>
                    <a:pt x="185" y="3"/>
                  </a:lnTo>
                  <a:lnTo>
                    <a:pt x="180" y="7"/>
                  </a:lnTo>
                  <a:lnTo>
                    <a:pt x="173" y="15"/>
                  </a:lnTo>
                  <a:lnTo>
                    <a:pt x="166" y="24"/>
                  </a:lnTo>
                  <a:lnTo>
                    <a:pt x="163" y="36"/>
                  </a:lnTo>
                  <a:lnTo>
                    <a:pt x="165" y="49"/>
                  </a:lnTo>
                  <a:lnTo>
                    <a:pt x="174" y="61"/>
                  </a:lnTo>
                  <a:lnTo>
                    <a:pt x="192" y="74"/>
                  </a:lnTo>
                  <a:lnTo>
                    <a:pt x="225" y="126"/>
                  </a:lnTo>
                  <a:lnTo>
                    <a:pt x="198" y="181"/>
                  </a:lnTo>
                  <a:lnTo>
                    <a:pt x="193" y="178"/>
                  </a:lnTo>
                  <a:lnTo>
                    <a:pt x="180" y="172"/>
                  </a:lnTo>
                  <a:lnTo>
                    <a:pt x="161" y="164"/>
                  </a:lnTo>
                  <a:lnTo>
                    <a:pt x="140" y="159"/>
                  </a:lnTo>
                  <a:lnTo>
                    <a:pt x="121" y="160"/>
                  </a:lnTo>
                  <a:lnTo>
                    <a:pt x="104" y="170"/>
                  </a:lnTo>
                  <a:lnTo>
                    <a:pt x="93" y="192"/>
                  </a:lnTo>
                  <a:lnTo>
                    <a:pt x="92" y="227"/>
                  </a:lnTo>
                  <a:lnTo>
                    <a:pt x="49" y="250"/>
                  </a:lnTo>
                  <a:lnTo>
                    <a:pt x="47" y="248"/>
                  </a:lnTo>
                  <a:lnTo>
                    <a:pt x="43" y="243"/>
                  </a:lnTo>
                  <a:lnTo>
                    <a:pt x="34" y="234"/>
                  </a:lnTo>
                  <a:lnTo>
                    <a:pt x="26" y="224"/>
                  </a:lnTo>
                  <a:lnTo>
                    <a:pt x="17" y="210"/>
                  </a:lnTo>
                  <a:lnTo>
                    <a:pt x="9" y="194"/>
                  </a:lnTo>
                  <a:lnTo>
                    <a:pt x="3" y="177"/>
                  </a:lnTo>
                  <a:lnTo>
                    <a:pt x="0" y="158"/>
                  </a:lnTo>
                  <a:lnTo>
                    <a:pt x="0" y="137"/>
                  </a:lnTo>
                  <a:lnTo>
                    <a:pt x="5" y="118"/>
                  </a:lnTo>
                  <a:lnTo>
                    <a:pt x="15" y="97"/>
                  </a:lnTo>
                  <a:lnTo>
                    <a:pt x="32" y="76"/>
                  </a:lnTo>
                  <a:lnTo>
                    <a:pt x="56" y="56"/>
                  </a:lnTo>
                  <a:lnTo>
                    <a:pt x="91" y="36"/>
                  </a:lnTo>
                  <a:lnTo>
                    <a:pt x="134" y="18"/>
                  </a:lnTo>
                  <a:lnTo>
                    <a:pt x="18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07" name="Freeform 68"/>
            <p:cNvSpPr>
              <a:spLocks/>
            </p:cNvSpPr>
            <p:nvPr/>
          </p:nvSpPr>
          <p:spPr bwMode="auto">
            <a:xfrm>
              <a:off x="5457" y="2878"/>
              <a:ext cx="41" cy="47"/>
            </a:xfrm>
            <a:custGeom>
              <a:avLst/>
              <a:gdLst>
                <a:gd name="T0" fmla="*/ 5 w 82"/>
                <a:gd name="T1" fmla="*/ 0 h 95"/>
                <a:gd name="T2" fmla="*/ 0 w 82"/>
                <a:gd name="T3" fmla="*/ 5 h 95"/>
                <a:gd name="T4" fmla="*/ 1 w 82"/>
                <a:gd name="T5" fmla="*/ 5 h 95"/>
                <a:gd name="T6" fmla="*/ 1 w 82"/>
                <a:gd name="T7" fmla="*/ 5 h 95"/>
                <a:gd name="T8" fmla="*/ 1 w 82"/>
                <a:gd name="T9" fmla="*/ 5 h 95"/>
                <a:gd name="T10" fmla="*/ 3 w 82"/>
                <a:gd name="T11" fmla="*/ 4 h 95"/>
                <a:gd name="T12" fmla="*/ 3 w 82"/>
                <a:gd name="T13" fmla="*/ 3 h 95"/>
                <a:gd name="T14" fmla="*/ 5 w 82"/>
                <a:gd name="T15" fmla="*/ 2 h 95"/>
                <a:gd name="T16" fmla="*/ 5 w 82"/>
                <a:gd name="T17" fmla="*/ 1 h 95"/>
                <a:gd name="T18" fmla="*/ 5 w 82"/>
                <a:gd name="T19" fmla="*/ 0 h 9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82"/>
                <a:gd name="T31" fmla="*/ 0 h 95"/>
                <a:gd name="T32" fmla="*/ 82 w 82"/>
                <a:gd name="T33" fmla="*/ 95 h 95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82" h="95">
                  <a:moveTo>
                    <a:pt x="82" y="0"/>
                  </a:moveTo>
                  <a:lnTo>
                    <a:pt x="0" y="95"/>
                  </a:lnTo>
                  <a:lnTo>
                    <a:pt x="3" y="94"/>
                  </a:lnTo>
                  <a:lnTo>
                    <a:pt x="14" y="88"/>
                  </a:lnTo>
                  <a:lnTo>
                    <a:pt x="28" y="80"/>
                  </a:lnTo>
                  <a:lnTo>
                    <a:pt x="43" y="69"/>
                  </a:lnTo>
                  <a:lnTo>
                    <a:pt x="59" y="56"/>
                  </a:lnTo>
                  <a:lnTo>
                    <a:pt x="71" y="39"/>
                  </a:lnTo>
                  <a:lnTo>
                    <a:pt x="79" y="21"/>
                  </a:lnTo>
                  <a:lnTo>
                    <a:pt x="82" y="0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92208" name="Freeform 69"/>
            <p:cNvSpPr>
              <a:spLocks/>
            </p:cNvSpPr>
            <p:nvPr/>
          </p:nvSpPr>
          <p:spPr bwMode="auto">
            <a:xfrm>
              <a:off x="5358" y="2853"/>
              <a:ext cx="121" cy="57"/>
            </a:xfrm>
            <a:custGeom>
              <a:avLst/>
              <a:gdLst>
                <a:gd name="T0" fmla="*/ 15 w 242"/>
                <a:gd name="T1" fmla="*/ 7 h 113"/>
                <a:gd name="T2" fmla="*/ 0 w 242"/>
                <a:gd name="T3" fmla="*/ 0 h 113"/>
                <a:gd name="T4" fmla="*/ 15 w 242"/>
                <a:gd name="T5" fmla="*/ 8 h 113"/>
                <a:gd name="T6" fmla="*/ 15 w 242"/>
                <a:gd name="T7" fmla="*/ 7 h 1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42"/>
                <a:gd name="T13" fmla="*/ 0 h 113"/>
                <a:gd name="T14" fmla="*/ 242 w 242"/>
                <a:gd name="T15" fmla="*/ 113 h 1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42" h="113">
                  <a:moveTo>
                    <a:pt x="242" y="97"/>
                  </a:moveTo>
                  <a:lnTo>
                    <a:pt x="0" y="0"/>
                  </a:lnTo>
                  <a:lnTo>
                    <a:pt x="230" y="113"/>
                  </a:lnTo>
                  <a:lnTo>
                    <a:pt x="242" y="97"/>
                  </a:lnTo>
                  <a:close/>
                </a:path>
              </a:pathLst>
            </a:custGeom>
            <a:solidFill>
              <a:srgbClr val="00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72" name="Прямоугольник 71"/>
          <p:cNvSpPr/>
          <p:nvPr/>
        </p:nvSpPr>
        <p:spPr>
          <a:xfrm>
            <a:off x="2699792" y="3861048"/>
            <a:ext cx="32403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Comic Sans MS" pitchFamily="66" charset="0"/>
              </a:rPr>
              <a:t>ЭС - это программный комплекс, тиражирующий </a:t>
            </a:r>
            <a:r>
              <a:rPr lang="ru-RU" b="1" dirty="0" smtClean="0">
                <a:latin typeface="Comic Sans MS" pitchFamily="66" charset="0"/>
              </a:rPr>
              <a:t>знания экспертов-специалистов</a:t>
            </a:r>
            <a:r>
              <a:rPr lang="ru-RU" dirty="0" smtClean="0">
                <a:latin typeface="Comic Sans MS" pitchFamily="66" charset="0"/>
              </a:rPr>
              <a:t> для новичков</a:t>
            </a:r>
            <a:r>
              <a:rPr lang="ru-RU" dirty="0" smtClean="0"/>
              <a:t>.</a:t>
            </a:r>
            <a:endParaRPr lang="en-US" dirty="0">
              <a:latin typeface="Blackadder ITC" pitchFamily="82" charset="0"/>
            </a:endParaRPr>
          </a:p>
        </p:txBody>
      </p:sp>
      <p:graphicFrame>
        <p:nvGraphicFramePr>
          <p:cNvPr id="73" name="Объект 72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p:oleObj spid="_x0000_s411649" name="Точечный рисунок" r:id="rId5" imgW="0" imgH="0" progId="Paint.Picture">
              <p:embed/>
            </p:oleObj>
          </a:graphicData>
        </a:graphic>
      </p:graphicFrame>
      <p:pic>
        <p:nvPicPr>
          <p:cNvPr id="74" name="Рисунок 73" descr="чебураш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40152" y="4869160"/>
            <a:ext cx="1008112" cy="10081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ьная выноска 16"/>
          <p:cNvSpPr/>
          <p:nvPr/>
        </p:nvSpPr>
        <p:spPr>
          <a:xfrm>
            <a:off x="683568" y="4221088"/>
            <a:ext cx="1643062" cy="642938"/>
          </a:xfrm>
          <a:prstGeom prst="wedgeEllipseCallout">
            <a:avLst>
              <a:gd name="adj1" fmla="val 58038"/>
              <a:gd name="adj2" fmla="val -92341"/>
            </a:avLst>
          </a:prstGeom>
          <a:solidFill>
            <a:srgbClr val="00B050"/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</a:rPr>
              <a:t>Resume </a:t>
            </a:r>
            <a:r>
              <a:rPr lang="en-US" dirty="0">
                <a:solidFill>
                  <a:schemeClr val="bg1"/>
                </a:solidFill>
              </a:rPr>
              <a:t>Analysis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1443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BE2E59A-7760-4F2A-B476-858D63AB20CF}" type="slidenum">
              <a:rPr lang="ru-RU" smtClean="0">
                <a:latin typeface="Arial" pitchFamily="34" charset="0"/>
              </a:rPr>
              <a:pPr/>
              <a:t>22</a:t>
            </a:fld>
            <a:endParaRPr lang="ru-RU" smtClean="0">
              <a:latin typeface="Arial" pitchFamily="34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Expert systems in management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Овальная выноска 5"/>
          <p:cNvSpPr/>
          <p:nvPr/>
        </p:nvSpPr>
        <p:spPr>
          <a:xfrm>
            <a:off x="6929438" y="2500313"/>
            <a:ext cx="1571625" cy="785812"/>
          </a:xfrm>
          <a:prstGeom prst="wedgeEllipseCallout">
            <a:avLst>
              <a:gd name="adj1" fmla="val -61468"/>
              <a:gd name="adj2" fmla="val 82817"/>
            </a:avLst>
          </a:prstGeom>
          <a:solidFill>
            <a:srgbClr val="FFC000"/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Овальная выноска 4"/>
          <p:cNvSpPr/>
          <p:nvPr/>
        </p:nvSpPr>
        <p:spPr>
          <a:xfrm>
            <a:off x="0" y="3501008"/>
            <a:ext cx="1428750" cy="642938"/>
          </a:xfrm>
          <a:prstGeom prst="wedgeEllipseCallout">
            <a:avLst>
              <a:gd name="adj1" fmla="val 129185"/>
              <a:gd name="adj2" fmla="val -23475"/>
            </a:avLst>
          </a:prstGeom>
          <a:solidFill>
            <a:srgbClr val="00B050"/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bg1"/>
                </a:solidFill>
              </a:rPr>
              <a:t>Pension Schema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251520" y="2420888"/>
            <a:ext cx="1500187" cy="927547"/>
          </a:xfrm>
          <a:prstGeom prst="wedgeEllipseCallout">
            <a:avLst>
              <a:gd name="adj1" fmla="val 97007"/>
              <a:gd name="adj2" fmla="val 62500"/>
            </a:avLst>
          </a:prstGeom>
          <a:solidFill>
            <a:srgbClr val="00B050"/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ьная выноска 7"/>
          <p:cNvSpPr/>
          <p:nvPr/>
        </p:nvSpPr>
        <p:spPr>
          <a:xfrm>
            <a:off x="1403648" y="5085184"/>
            <a:ext cx="1452711" cy="778396"/>
          </a:xfrm>
          <a:prstGeom prst="wedgeEllipseCallout">
            <a:avLst>
              <a:gd name="adj1" fmla="val 107608"/>
              <a:gd name="adj2" fmla="val -31478"/>
            </a:avLst>
          </a:prstGeom>
          <a:solidFill>
            <a:schemeClr val="accent2">
              <a:lumMod val="75000"/>
            </a:schemeClr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ьная выноска 8"/>
          <p:cNvSpPr/>
          <p:nvPr/>
        </p:nvSpPr>
        <p:spPr>
          <a:xfrm>
            <a:off x="214313" y="1214438"/>
            <a:ext cx="1643062" cy="1000125"/>
          </a:xfrm>
          <a:prstGeom prst="wedgeEllipseCallout">
            <a:avLst>
              <a:gd name="adj1" fmla="val 97007"/>
              <a:gd name="adj2" fmla="val 62500"/>
            </a:avLst>
          </a:prstGeom>
          <a:solidFill>
            <a:srgbClr val="0070C0"/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451" name="TextBox 9"/>
          <p:cNvSpPr txBox="1">
            <a:spLocks noChangeArrowheads="1"/>
          </p:cNvSpPr>
          <p:nvPr/>
        </p:nvSpPr>
        <p:spPr bwMode="auto">
          <a:xfrm>
            <a:off x="428625" y="1428750"/>
            <a:ext cx="1347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FXAA </a:t>
            </a:r>
          </a:p>
          <a:p>
            <a:r>
              <a:rPr lang="en-US" sz="1400" dirty="0">
                <a:solidFill>
                  <a:schemeClr val="bg1"/>
                </a:solidFill>
              </a:rPr>
              <a:t>Currency audit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1452" name="TextBox 11"/>
          <p:cNvSpPr txBox="1">
            <a:spLocks noChangeArrowheads="1"/>
          </p:cNvSpPr>
          <p:nvPr/>
        </p:nvSpPr>
        <p:spPr bwMode="auto">
          <a:xfrm>
            <a:off x="642938" y="2714625"/>
            <a:ext cx="10302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IDI Goal</a:t>
            </a:r>
          </a:p>
          <a:p>
            <a:r>
              <a:rPr lang="en-US" dirty="0">
                <a:solidFill>
                  <a:schemeClr val="bg1"/>
                </a:solidFill>
              </a:rPr>
              <a:t> Advisor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1453" name="TextBox 12"/>
          <p:cNvSpPr txBox="1">
            <a:spLocks noChangeArrowheads="1"/>
          </p:cNvSpPr>
          <p:nvPr/>
        </p:nvSpPr>
        <p:spPr bwMode="auto">
          <a:xfrm>
            <a:off x="1619672" y="5157192"/>
            <a:ext cx="9540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Supply </a:t>
            </a:r>
          </a:p>
          <a:p>
            <a:r>
              <a:rPr lang="en-US" dirty="0">
                <a:solidFill>
                  <a:schemeClr val="bg1"/>
                </a:solidFill>
              </a:rPr>
              <a:t>Advisor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61454" name="TextBox 14"/>
          <p:cNvSpPr txBox="1">
            <a:spLocks noChangeArrowheads="1"/>
          </p:cNvSpPr>
          <p:nvPr/>
        </p:nvSpPr>
        <p:spPr bwMode="auto">
          <a:xfrm>
            <a:off x="7215188" y="2714625"/>
            <a:ext cx="1120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ESCAPE</a:t>
            </a:r>
            <a:endParaRPr lang="ru-RU"/>
          </a:p>
        </p:txBody>
      </p:sp>
      <p:sp>
        <p:nvSpPr>
          <p:cNvPr id="16" name="Овальная выноска 15"/>
          <p:cNvSpPr/>
          <p:nvPr/>
        </p:nvSpPr>
        <p:spPr>
          <a:xfrm>
            <a:off x="7000875" y="1143000"/>
            <a:ext cx="1428750" cy="642938"/>
          </a:xfrm>
          <a:prstGeom prst="wedgeEllipseCallout">
            <a:avLst>
              <a:gd name="adj1" fmla="val -61468"/>
              <a:gd name="adj2" fmla="val 8281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456" name="TextBox 13"/>
          <p:cNvSpPr txBox="1">
            <a:spLocks noChangeArrowheads="1"/>
          </p:cNvSpPr>
          <p:nvPr/>
        </p:nvSpPr>
        <p:spPr bwMode="auto">
          <a:xfrm>
            <a:off x="7215188" y="1214438"/>
            <a:ext cx="8905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Pricing</a:t>
            </a:r>
          </a:p>
          <a:p>
            <a:r>
              <a:rPr lang="en-US" sz="1400">
                <a:solidFill>
                  <a:schemeClr val="bg1"/>
                </a:solidFill>
              </a:rPr>
              <a:t>manager</a:t>
            </a:r>
            <a:endParaRPr lang="ru-RU" sz="1400">
              <a:solidFill>
                <a:schemeClr val="bg1"/>
              </a:solidFill>
            </a:endParaRPr>
          </a:p>
        </p:txBody>
      </p:sp>
      <p:sp>
        <p:nvSpPr>
          <p:cNvPr id="18" name="Овальная выноска 17"/>
          <p:cNvSpPr/>
          <p:nvPr/>
        </p:nvSpPr>
        <p:spPr>
          <a:xfrm>
            <a:off x="5796136" y="4437112"/>
            <a:ext cx="1428750" cy="642938"/>
          </a:xfrm>
          <a:prstGeom prst="wedgeEllipseCallout">
            <a:avLst>
              <a:gd name="adj1" fmla="val -61468"/>
              <a:gd name="adj2" fmla="val 82817"/>
            </a:avLst>
          </a:prstGeom>
          <a:solidFill>
            <a:srgbClr val="FFC000"/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Trader assistant</a:t>
            </a:r>
            <a:endParaRPr lang="ru-RU" sz="1600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050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800" b="0" dirty="0" err="1" smtClean="0"/>
              <a:t>The</a:t>
            </a:r>
            <a:r>
              <a:rPr lang="ru-RU" sz="2800" b="0" dirty="0" smtClean="0"/>
              <a:t> </a:t>
            </a:r>
            <a:r>
              <a:rPr lang="ru-RU" sz="2800" b="0" dirty="0" err="1" smtClean="0"/>
              <a:t>typical</a:t>
            </a:r>
            <a:r>
              <a:rPr lang="ru-RU" sz="2800" b="0" dirty="0" smtClean="0"/>
              <a:t> </a:t>
            </a:r>
            <a:r>
              <a:rPr lang="ru-RU" sz="2800" b="0" dirty="0" err="1" smtClean="0"/>
              <a:t>problems</a:t>
            </a:r>
            <a:r>
              <a:rPr lang="ru-RU" sz="2800" b="0" dirty="0" smtClean="0"/>
              <a:t> </a:t>
            </a:r>
            <a:r>
              <a:rPr lang="en-US" sz="2800" b="0" dirty="0" smtClean="0"/>
              <a:t> </a:t>
            </a:r>
            <a:r>
              <a:rPr lang="ru-RU" sz="2800" b="0" dirty="0" err="1" smtClean="0"/>
              <a:t>solved</a:t>
            </a:r>
            <a:r>
              <a:rPr lang="ru-RU" sz="2800" b="0" dirty="0" smtClean="0"/>
              <a:t> </a:t>
            </a:r>
            <a:r>
              <a:rPr lang="ru-RU" sz="2800" b="0" dirty="0" err="1" smtClean="0"/>
              <a:t>by</a:t>
            </a:r>
            <a:r>
              <a:rPr lang="ru-RU" sz="2800" b="0" dirty="0" smtClean="0"/>
              <a:t> ES </a:t>
            </a:r>
          </a:p>
        </p:txBody>
      </p:sp>
      <p:sp>
        <p:nvSpPr>
          <p:cNvPr id="49156" name="Rectangle 2051"/>
          <p:cNvSpPr>
            <a:spLocks noGrp="1" noChangeArrowheads="1"/>
          </p:cNvSpPr>
          <p:nvPr>
            <p:ph type="body" idx="1"/>
          </p:nvPr>
        </p:nvSpPr>
        <p:spPr>
          <a:xfrm>
            <a:off x="428625" y="1428750"/>
            <a:ext cx="8334375" cy="50720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mtClean="0"/>
              <a:t>Recommendations in decision making</a:t>
            </a:r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Complex d</a:t>
            </a:r>
            <a:r>
              <a:rPr lang="ru-RU" smtClean="0"/>
              <a:t>ata interpretation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Malfunction diagnostics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Structural analysis of complex objects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Choice of configuration of complex multi-component systems</a:t>
            </a:r>
          </a:p>
          <a:p>
            <a:pPr eaLnBrk="1" hangingPunct="1">
              <a:lnSpc>
                <a:spcPct val="90000"/>
              </a:lnSpc>
            </a:pPr>
            <a:r>
              <a:rPr lang="ru-RU" smtClean="0"/>
              <a:t>Planning of the consequences of operations that lead to the definite goal</a:t>
            </a:r>
            <a:endParaRPr lang="ru-RU" sz="3000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214313" y="214313"/>
            <a:ext cx="85217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err="1" smtClean="0"/>
              <a:t>Crucial</a:t>
            </a:r>
            <a:r>
              <a:rPr lang="ru-RU" sz="2800" dirty="0" smtClean="0"/>
              <a:t> </a:t>
            </a:r>
            <a:r>
              <a:rPr lang="ru-RU" sz="2800" dirty="0" err="1" smtClean="0"/>
              <a:t>factors</a:t>
            </a:r>
            <a:r>
              <a:rPr lang="ru-RU" sz="2800" dirty="0" smtClean="0"/>
              <a:t> </a:t>
            </a:r>
            <a:r>
              <a:rPr lang="ru-RU" sz="2800" dirty="0" err="1" smtClean="0"/>
              <a:t>to</a:t>
            </a:r>
            <a:r>
              <a:rPr lang="ru-RU" sz="2800" dirty="0" smtClean="0"/>
              <a:t> </a:t>
            </a:r>
            <a:r>
              <a:rPr lang="en-US" sz="2800" dirty="0" smtClean="0"/>
              <a:t>develop real</a:t>
            </a:r>
            <a:r>
              <a:rPr lang="ru-RU" sz="2800" dirty="0" smtClean="0"/>
              <a:t>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ru-RU" sz="2800" dirty="0" smtClean="0"/>
              <a:t>«</a:t>
            </a:r>
            <a:r>
              <a:rPr lang="ru-RU" sz="2800" dirty="0" err="1" smtClean="0"/>
              <a:t>expert</a:t>
            </a:r>
            <a:r>
              <a:rPr lang="ru-RU" sz="2800" dirty="0" smtClean="0"/>
              <a:t>»</a:t>
            </a:r>
            <a:r>
              <a:rPr lang="en-US" sz="2800" dirty="0" smtClean="0"/>
              <a:t> system</a:t>
            </a:r>
            <a:endParaRPr lang="ru-RU" sz="2800" i="1" dirty="0" smtClean="0"/>
          </a:p>
        </p:txBody>
      </p:sp>
      <p:sp>
        <p:nvSpPr>
          <p:cNvPr id="48132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757238" y="1844675"/>
            <a:ext cx="8386762" cy="3881438"/>
          </a:xfrm>
        </p:spPr>
        <p:txBody>
          <a:bodyPr/>
          <a:lstStyle/>
          <a:p>
            <a:pPr eaLnBrk="1" hangingPunct="1"/>
            <a:r>
              <a:rPr lang="en-US" smtClean="0"/>
              <a:t>Complexity (many parameters + many relationship)</a:t>
            </a:r>
          </a:p>
          <a:p>
            <a:pPr eaLnBrk="1" hangingPunct="1"/>
            <a:r>
              <a:rPr lang="en-US" smtClean="0"/>
              <a:t>Impossibility to use mathematical models</a:t>
            </a:r>
            <a:endParaRPr lang="ru-RU" smtClean="0"/>
          </a:p>
          <a:p>
            <a:pPr eaLnBrk="1" hangingPunct="1"/>
            <a:r>
              <a:rPr lang="ru-RU" smtClean="0"/>
              <a:t>«</a:t>
            </a:r>
            <a:r>
              <a:rPr lang="en-US" smtClean="0"/>
              <a:t>Noise in data</a:t>
            </a:r>
            <a:r>
              <a:rPr lang="ru-RU" smtClean="0"/>
              <a:t>»</a:t>
            </a:r>
          </a:p>
          <a:p>
            <a:pPr eaLnBrk="1" hangingPunct="1"/>
            <a:r>
              <a:rPr lang="en-US" smtClean="0"/>
              <a:t>Experts’ presence and availability </a:t>
            </a:r>
          </a:p>
          <a:p>
            <a:pPr eaLnBrk="1" hangingPunct="1"/>
            <a:r>
              <a:rPr lang="en-US" smtClean="0"/>
              <a:t>Availability of P</a:t>
            </a:r>
            <a:r>
              <a:rPr lang="ru-RU" smtClean="0"/>
              <a:t>rofessional Development Team</a:t>
            </a:r>
            <a:endParaRPr lang="en-US" smtClean="0"/>
          </a:p>
          <a:p>
            <a:pPr eaLnBrk="1" hangingPunct="1"/>
            <a:endParaRPr lang="en-GB" smtClean="0"/>
          </a:p>
          <a:p>
            <a:pPr eaLnBrk="1" hangingPunct="1"/>
            <a:endParaRPr lang="ru-RU" sz="3000" i="1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533400" y="76200"/>
            <a:ext cx="838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10000"/>
              </a:spcBef>
            </a:pPr>
            <a:r>
              <a:rPr lang="en-US" sz="2800">
                <a:solidFill>
                  <a:schemeClr val="bg1"/>
                </a:solidFill>
              </a:rPr>
              <a:t>Stages of Expert Systems Prototype Development</a:t>
            </a:r>
            <a:endParaRPr lang="ru-RU" sz="2800">
              <a:solidFill>
                <a:schemeClr val="bg1"/>
              </a:solidFill>
            </a:endParaRP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1219200" y="1143000"/>
            <a:ext cx="3200400" cy="404813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85490"/>
                  <a:invGamma/>
                </a:schemeClr>
              </a:gs>
            </a:gsLst>
            <a:lin ang="5400000" scaled="1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ru-RU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1.</a:t>
            </a: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Problem identification</a:t>
            </a:r>
            <a:endParaRPr lang="ru-RU" sz="1600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219200" y="1981200"/>
            <a:ext cx="3200400" cy="404813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85490"/>
                  <a:invGamma/>
                </a:schemeClr>
              </a:gs>
            </a:gsLst>
            <a:lin ang="5400000" scaled="1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</a:t>
            </a: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Knowledge Acquisition</a:t>
            </a:r>
            <a:endParaRPr lang="ru-RU" sz="16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2469" name="Text Box 5"/>
          <p:cNvSpPr txBox="1">
            <a:spLocks noChangeArrowheads="1"/>
          </p:cNvSpPr>
          <p:nvPr/>
        </p:nvSpPr>
        <p:spPr bwMode="auto">
          <a:xfrm>
            <a:off x="1219200" y="2857500"/>
            <a:ext cx="3200400" cy="404813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77255"/>
                  <a:invGamma/>
                </a:schemeClr>
              </a:gs>
            </a:gsLst>
            <a:lin ang="5400000" scaled="1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3. </a:t>
            </a: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Structuring</a:t>
            </a:r>
            <a:endParaRPr lang="ru-RU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2470" name="Text Box 6"/>
          <p:cNvSpPr txBox="1">
            <a:spLocks noChangeArrowheads="1"/>
          </p:cNvSpPr>
          <p:nvPr/>
        </p:nvSpPr>
        <p:spPr bwMode="auto">
          <a:xfrm>
            <a:off x="1219200" y="3663950"/>
            <a:ext cx="3200400" cy="404813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77255"/>
                  <a:invGamma/>
                </a:schemeClr>
              </a:gs>
            </a:gsLst>
            <a:lin ang="5400000" scaled="1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4.</a:t>
            </a: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Formalzation</a:t>
            </a:r>
            <a:endParaRPr lang="ru-RU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2471" name="Text Box 7"/>
          <p:cNvSpPr txBox="1">
            <a:spLocks noChangeArrowheads="1"/>
          </p:cNvSpPr>
          <p:nvPr/>
        </p:nvSpPr>
        <p:spPr bwMode="auto">
          <a:xfrm>
            <a:off x="1219200" y="4724400"/>
            <a:ext cx="3200400" cy="404813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77255"/>
                  <a:invGamma/>
                </a:schemeClr>
              </a:gs>
            </a:gsLst>
            <a:lin ang="5400000" scaled="1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5.</a:t>
            </a: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Program implementation</a:t>
            </a:r>
            <a:endParaRPr lang="ru-RU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1219200" y="5410200"/>
            <a:ext cx="3200400" cy="404813"/>
          </a:xfrm>
          <a:prstGeom prst="rect">
            <a:avLst/>
          </a:prstGeom>
          <a:gradFill rotWithShape="0">
            <a:gsLst>
              <a:gs pos="0">
                <a:schemeClr val="hlink"/>
              </a:gs>
              <a:gs pos="100000">
                <a:schemeClr val="hlink">
                  <a:gamma/>
                  <a:shade val="77255"/>
                  <a:invGamma/>
                </a:schemeClr>
              </a:gs>
            </a:gsLst>
            <a:lin ang="5400000" scaled="1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6.</a:t>
            </a: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Testing</a:t>
            </a:r>
            <a:endParaRPr lang="ru-RU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5867400" y="1676400"/>
            <a:ext cx="2362200" cy="379413"/>
          </a:xfrm>
          <a:prstGeom prst="rect">
            <a:avLst/>
          </a:prstGeom>
          <a:solidFill>
            <a:srgbClr val="FFABBB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Problem</a:t>
            </a:r>
            <a:endParaRPr lang="ru-RU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5867400" y="2478088"/>
            <a:ext cx="2362200" cy="379412"/>
          </a:xfrm>
          <a:prstGeom prst="rect">
            <a:avLst/>
          </a:prstGeom>
          <a:solidFill>
            <a:srgbClr val="FFABBB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Knowledge</a:t>
            </a:r>
            <a:endParaRPr lang="ru-RU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2475" name="Text Box 11"/>
          <p:cNvSpPr txBox="1">
            <a:spLocks noChangeArrowheads="1"/>
          </p:cNvSpPr>
          <p:nvPr/>
        </p:nvSpPr>
        <p:spPr bwMode="auto">
          <a:xfrm>
            <a:off x="5867400" y="3213100"/>
            <a:ext cx="2362200" cy="593725"/>
          </a:xfrm>
          <a:prstGeom prst="rect">
            <a:avLst/>
          </a:prstGeom>
          <a:solidFill>
            <a:srgbClr val="FFABBB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Knowledge Field (Mental models)</a:t>
            </a:r>
            <a:endParaRPr lang="ru-RU" sz="160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5867400" y="4038600"/>
            <a:ext cx="2362200" cy="728663"/>
          </a:xfrm>
          <a:prstGeom prst="rect">
            <a:avLst/>
          </a:prstGeom>
          <a:solidFill>
            <a:srgbClr val="FFABBB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85000"/>
              </a:lnSpc>
              <a:defRPr/>
            </a:pPr>
            <a:r>
              <a:rPr lang="en-US" sz="160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KB at knowledge representation language</a:t>
            </a:r>
            <a:endParaRPr lang="ru-RU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2477" name="Text Box 13"/>
          <p:cNvSpPr txBox="1">
            <a:spLocks noChangeArrowheads="1"/>
          </p:cNvSpPr>
          <p:nvPr/>
        </p:nvSpPr>
        <p:spPr bwMode="auto">
          <a:xfrm>
            <a:off x="5940425" y="5084763"/>
            <a:ext cx="2362200" cy="654050"/>
          </a:xfrm>
          <a:prstGeom prst="rect">
            <a:avLst/>
          </a:prstGeom>
          <a:solidFill>
            <a:srgbClr val="FFABBB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ES prototype</a:t>
            </a:r>
            <a:r>
              <a:rPr lang="ru-RU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program</a:t>
            </a:r>
            <a:endParaRPr lang="ru-RU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2195513" y="5876925"/>
            <a:ext cx="24320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b="1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- 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User</a:t>
            </a:r>
            <a:endParaRPr lang="ru-RU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2479" name="Text Box 15"/>
          <p:cNvSpPr txBox="1">
            <a:spLocks noChangeArrowheads="1"/>
          </p:cNvSpPr>
          <p:nvPr/>
        </p:nvSpPr>
        <p:spPr bwMode="auto">
          <a:xfrm>
            <a:off x="3492500" y="5876925"/>
            <a:ext cx="19812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KE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- 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Knowledge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Engineer</a:t>
            </a:r>
            <a:endParaRPr lang="ru-RU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7315200" y="5876925"/>
            <a:ext cx="1828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- 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Expert</a:t>
            </a:r>
            <a:endParaRPr lang="ru-RU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cxnSp>
        <p:nvCxnSpPr>
          <p:cNvPr id="51218" name="AutoShape 17"/>
          <p:cNvCxnSpPr>
            <a:cxnSpLocks noChangeShapeType="1"/>
            <a:stCxn id="62467" idx="3"/>
            <a:endCxn id="62473" idx="0"/>
          </p:cNvCxnSpPr>
          <p:nvPr/>
        </p:nvCxnSpPr>
        <p:spPr bwMode="auto">
          <a:xfrm>
            <a:off x="4438650" y="1346200"/>
            <a:ext cx="2609850" cy="330200"/>
          </a:xfrm>
          <a:prstGeom prst="bentConnector2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51219" name="AutoShape 18"/>
          <p:cNvCxnSpPr>
            <a:cxnSpLocks noChangeShapeType="1"/>
            <a:stCxn id="62468" idx="3"/>
            <a:endCxn id="62474" idx="0"/>
          </p:cNvCxnSpPr>
          <p:nvPr/>
        </p:nvCxnSpPr>
        <p:spPr bwMode="auto">
          <a:xfrm>
            <a:off x="4438650" y="2184400"/>
            <a:ext cx="2609850" cy="293688"/>
          </a:xfrm>
          <a:prstGeom prst="bentConnector2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51220" name="AutoShape 19"/>
          <p:cNvCxnSpPr>
            <a:cxnSpLocks noChangeShapeType="1"/>
            <a:stCxn id="62469" idx="3"/>
            <a:endCxn id="62475" idx="0"/>
          </p:cNvCxnSpPr>
          <p:nvPr/>
        </p:nvCxnSpPr>
        <p:spPr bwMode="auto">
          <a:xfrm>
            <a:off x="4438650" y="3060700"/>
            <a:ext cx="2609850" cy="152400"/>
          </a:xfrm>
          <a:prstGeom prst="bentConnector2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62484" name="Text Box 20"/>
          <p:cNvSpPr txBox="1">
            <a:spLocks noChangeArrowheads="1"/>
          </p:cNvSpPr>
          <p:nvPr/>
        </p:nvSpPr>
        <p:spPr bwMode="auto">
          <a:xfrm>
            <a:off x="5364163" y="5876925"/>
            <a:ext cx="2286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- </a:t>
            </a:r>
            <a:r>
              <a:rPr lang="en-US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Programmer</a:t>
            </a:r>
            <a:endParaRPr lang="ru-RU" b="1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cxnSp>
        <p:nvCxnSpPr>
          <p:cNvPr id="51222" name="AutoShape 21"/>
          <p:cNvCxnSpPr>
            <a:cxnSpLocks noChangeShapeType="1"/>
            <a:stCxn id="62470" idx="3"/>
            <a:endCxn id="62476" idx="0"/>
          </p:cNvCxnSpPr>
          <p:nvPr/>
        </p:nvCxnSpPr>
        <p:spPr bwMode="auto">
          <a:xfrm>
            <a:off x="4438650" y="3867150"/>
            <a:ext cx="2609850" cy="171450"/>
          </a:xfrm>
          <a:prstGeom prst="bentConnector2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</p:cxnSp>
      <p:cxnSp>
        <p:nvCxnSpPr>
          <p:cNvPr id="51223" name="AutoShape 22"/>
          <p:cNvCxnSpPr>
            <a:cxnSpLocks noChangeShapeType="1"/>
            <a:stCxn id="62471" idx="3"/>
            <a:endCxn id="62477" idx="0"/>
          </p:cNvCxnSpPr>
          <p:nvPr/>
        </p:nvCxnSpPr>
        <p:spPr bwMode="auto">
          <a:xfrm>
            <a:off x="4438650" y="4927600"/>
            <a:ext cx="2682875" cy="157163"/>
          </a:xfrm>
          <a:prstGeom prst="bentConnector2">
            <a:avLst/>
          </a:prstGeom>
          <a:noFill/>
          <a:ln w="15875">
            <a:solidFill>
              <a:schemeClr val="tx1"/>
            </a:solidFill>
            <a:miter lim="800000"/>
            <a:headEnd/>
            <a:tailEnd type="triangle" w="med" len="med"/>
          </a:ln>
        </p:spPr>
      </p:cxnSp>
      <p:sp>
        <p:nvSpPr>
          <p:cNvPr id="62487" name="Rectangle 23"/>
          <p:cNvSpPr>
            <a:spLocks noChangeArrowheads="1"/>
          </p:cNvSpPr>
          <p:nvPr/>
        </p:nvSpPr>
        <p:spPr bwMode="auto">
          <a:xfrm>
            <a:off x="228600" y="1143000"/>
            <a:ext cx="1011238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ru-RU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KE</a:t>
            </a:r>
            <a:endParaRPr lang="ru-RU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2000" b="1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</a:t>
            </a:r>
            <a:endParaRPr lang="ru-RU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2488" name="Rectangle 24"/>
          <p:cNvSpPr>
            <a:spLocks noChangeArrowheads="1"/>
          </p:cNvSpPr>
          <p:nvPr/>
        </p:nvSpPr>
        <p:spPr bwMode="auto">
          <a:xfrm>
            <a:off x="207963" y="2147888"/>
            <a:ext cx="10112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ru-RU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KE</a:t>
            </a:r>
            <a:endParaRPr lang="ru-RU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2489" name="Rectangle 25"/>
          <p:cNvSpPr>
            <a:spLocks noChangeArrowheads="1"/>
          </p:cNvSpPr>
          <p:nvPr/>
        </p:nvSpPr>
        <p:spPr bwMode="auto">
          <a:xfrm>
            <a:off x="228600" y="2986088"/>
            <a:ext cx="10112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KE</a:t>
            </a:r>
            <a:endParaRPr lang="ru-RU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2490" name="Rectangle 26"/>
          <p:cNvSpPr>
            <a:spLocks noChangeArrowheads="1"/>
          </p:cNvSpPr>
          <p:nvPr/>
        </p:nvSpPr>
        <p:spPr bwMode="auto">
          <a:xfrm>
            <a:off x="76200" y="3870325"/>
            <a:ext cx="114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KE</a:t>
            </a:r>
            <a:r>
              <a: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 </a:t>
            </a:r>
            <a:r>
              <a:rPr lang="en-US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</a:t>
            </a:r>
            <a:endParaRPr lang="ru-RU" sz="20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2491" name="Rectangle 27"/>
          <p:cNvSpPr>
            <a:spLocks noChangeArrowheads="1"/>
          </p:cNvSpPr>
          <p:nvPr/>
        </p:nvSpPr>
        <p:spPr bwMode="auto">
          <a:xfrm>
            <a:off x="152400" y="4708525"/>
            <a:ext cx="10112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</a:t>
            </a:r>
            <a:endParaRPr lang="ru-RU" sz="20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2492" name="Rectangle 28"/>
          <p:cNvSpPr>
            <a:spLocks noChangeArrowheads="1"/>
          </p:cNvSpPr>
          <p:nvPr/>
        </p:nvSpPr>
        <p:spPr bwMode="auto">
          <a:xfrm>
            <a:off x="-76200" y="5257800"/>
            <a:ext cx="1295400" cy="67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KE 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</a:t>
            </a:r>
            <a:r>
              <a:rPr lang="ru-RU" b="1">
                <a:solidFill>
                  <a:srgbClr val="FF00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1">
                <a:solidFill>
                  <a:srgbClr val="FF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endParaRPr lang="ru-RU" b="1">
              <a:solidFill>
                <a:srgbClr val="FF0066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2000" b="1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</a:t>
            </a:r>
            <a:r>
              <a:rPr lang="ru-RU" sz="2000" b="1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ru-RU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+</a:t>
            </a:r>
            <a:r>
              <a:rPr lang="ru-RU" sz="2000" b="1">
                <a:solidFill>
                  <a:srgbClr val="99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PR</a:t>
            </a:r>
            <a:endParaRPr lang="ru-RU" sz="2000" b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1230" name="Line 2"/>
          <p:cNvSpPr>
            <a:spLocks noChangeShapeType="1"/>
          </p:cNvSpPr>
          <p:nvPr/>
        </p:nvSpPr>
        <p:spPr bwMode="auto">
          <a:xfrm flipH="1">
            <a:off x="3348038" y="1844675"/>
            <a:ext cx="2519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31" name="Line 3"/>
          <p:cNvSpPr>
            <a:spLocks noChangeShapeType="1"/>
          </p:cNvSpPr>
          <p:nvPr/>
        </p:nvSpPr>
        <p:spPr bwMode="auto">
          <a:xfrm>
            <a:off x="3348038" y="1844675"/>
            <a:ext cx="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32" name="Line 4"/>
          <p:cNvSpPr>
            <a:spLocks noChangeShapeType="1"/>
          </p:cNvSpPr>
          <p:nvPr/>
        </p:nvSpPr>
        <p:spPr bwMode="auto">
          <a:xfrm flipH="1">
            <a:off x="3348038" y="2636838"/>
            <a:ext cx="251936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33" name="Line 5"/>
          <p:cNvSpPr>
            <a:spLocks noChangeShapeType="1"/>
          </p:cNvSpPr>
          <p:nvPr/>
        </p:nvSpPr>
        <p:spPr bwMode="auto">
          <a:xfrm>
            <a:off x="3348038" y="26368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34" name="Line 6"/>
          <p:cNvSpPr>
            <a:spLocks noChangeShapeType="1"/>
          </p:cNvSpPr>
          <p:nvPr/>
        </p:nvSpPr>
        <p:spPr bwMode="auto">
          <a:xfrm flipH="1">
            <a:off x="3276600" y="3500438"/>
            <a:ext cx="2590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35" name="Line 8"/>
          <p:cNvSpPr>
            <a:spLocks noChangeShapeType="1"/>
          </p:cNvSpPr>
          <p:nvPr/>
        </p:nvSpPr>
        <p:spPr bwMode="auto">
          <a:xfrm>
            <a:off x="3276600" y="3500438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36" name="Line 9"/>
          <p:cNvSpPr>
            <a:spLocks noChangeShapeType="1"/>
          </p:cNvSpPr>
          <p:nvPr/>
        </p:nvSpPr>
        <p:spPr bwMode="auto">
          <a:xfrm flipH="1">
            <a:off x="3203575" y="4365625"/>
            <a:ext cx="266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37" name="Line 10"/>
          <p:cNvSpPr>
            <a:spLocks noChangeShapeType="1"/>
          </p:cNvSpPr>
          <p:nvPr/>
        </p:nvSpPr>
        <p:spPr bwMode="auto">
          <a:xfrm>
            <a:off x="3203575" y="4365625"/>
            <a:ext cx="0" cy="2873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38" name="Line 11"/>
          <p:cNvSpPr>
            <a:spLocks noChangeShapeType="1"/>
          </p:cNvSpPr>
          <p:nvPr/>
        </p:nvSpPr>
        <p:spPr bwMode="auto">
          <a:xfrm flipH="1">
            <a:off x="3203575" y="5300663"/>
            <a:ext cx="266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51239" name="Line 12"/>
          <p:cNvSpPr>
            <a:spLocks noChangeShapeType="1"/>
          </p:cNvSpPr>
          <p:nvPr/>
        </p:nvSpPr>
        <p:spPr bwMode="auto">
          <a:xfrm>
            <a:off x="3203575" y="5300663"/>
            <a:ext cx="0" cy="1444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40" name="Нижний колонтитул 3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вальная выноска 16"/>
          <p:cNvSpPr/>
          <p:nvPr/>
        </p:nvSpPr>
        <p:spPr>
          <a:xfrm>
            <a:off x="6929438" y="5572125"/>
            <a:ext cx="1643062" cy="642938"/>
          </a:xfrm>
          <a:prstGeom prst="wedgeEllipseCallout">
            <a:avLst>
              <a:gd name="adj1" fmla="val -61468"/>
              <a:gd name="adj2" fmla="val 8281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tx1"/>
                </a:solidFill>
              </a:rPr>
              <a:t>Resume </a:t>
            </a:r>
            <a:r>
              <a:rPr lang="en-US" dirty="0">
                <a:solidFill>
                  <a:schemeClr val="tx1"/>
                </a:solidFill>
              </a:rPr>
              <a:t>Analysis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Expert systems in management</a:t>
            </a:r>
            <a:endParaRPr lang="ru-RU" dirty="0"/>
          </a:p>
        </p:txBody>
      </p:sp>
      <p:graphicFrame>
        <p:nvGraphicFramePr>
          <p:cNvPr id="4" name="Схема 3"/>
          <p:cNvGraphicFramePr/>
          <p:nvPr/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Овальная выноска 5"/>
          <p:cNvSpPr/>
          <p:nvPr/>
        </p:nvSpPr>
        <p:spPr>
          <a:xfrm>
            <a:off x="6929438" y="2500313"/>
            <a:ext cx="1571625" cy="785812"/>
          </a:xfrm>
          <a:prstGeom prst="wedgeEllipseCallout">
            <a:avLst>
              <a:gd name="adj1" fmla="val -61468"/>
              <a:gd name="adj2" fmla="val 82817"/>
            </a:avLst>
          </a:prstGeom>
          <a:solidFill>
            <a:srgbClr val="FFC000"/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Овальная выноска 4"/>
          <p:cNvSpPr/>
          <p:nvPr/>
        </p:nvSpPr>
        <p:spPr>
          <a:xfrm>
            <a:off x="7215188" y="4714875"/>
            <a:ext cx="1428750" cy="642938"/>
          </a:xfrm>
          <a:prstGeom prst="wedgeEllipseCallout">
            <a:avLst>
              <a:gd name="adj1" fmla="val -61468"/>
              <a:gd name="adj2" fmla="val 82817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Pension Schema</a:t>
            </a: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7" name="Овальная выноска 6"/>
          <p:cNvSpPr/>
          <p:nvPr/>
        </p:nvSpPr>
        <p:spPr>
          <a:xfrm>
            <a:off x="357188" y="2428875"/>
            <a:ext cx="1500187" cy="1071563"/>
          </a:xfrm>
          <a:prstGeom prst="wedgeEllipseCallout">
            <a:avLst>
              <a:gd name="adj1" fmla="val 97007"/>
              <a:gd name="adj2" fmla="val 62500"/>
            </a:avLst>
          </a:prstGeom>
          <a:solidFill>
            <a:srgbClr val="00B050"/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8" name="Овальная выноска 7"/>
          <p:cNvSpPr/>
          <p:nvPr/>
        </p:nvSpPr>
        <p:spPr>
          <a:xfrm>
            <a:off x="1214438" y="4071938"/>
            <a:ext cx="1785937" cy="1071562"/>
          </a:xfrm>
          <a:prstGeom prst="wedgeEllipseCallout">
            <a:avLst>
              <a:gd name="adj1" fmla="val 97007"/>
              <a:gd name="adj2" fmla="val 62500"/>
            </a:avLst>
          </a:prstGeom>
          <a:solidFill>
            <a:schemeClr val="accent2">
              <a:lumMod val="75000"/>
            </a:schemeClr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" name="Овальная выноска 8"/>
          <p:cNvSpPr/>
          <p:nvPr/>
        </p:nvSpPr>
        <p:spPr>
          <a:xfrm>
            <a:off x="214313" y="1214438"/>
            <a:ext cx="1643062" cy="1000125"/>
          </a:xfrm>
          <a:prstGeom prst="wedgeEllipseCallout">
            <a:avLst>
              <a:gd name="adj1" fmla="val 97007"/>
              <a:gd name="adj2" fmla="val 62500"/>
            </a:avLst>
          </a:prstGeom>
          <a:solidFill>
            <a:srgbClr val="0070C0"/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451" name="TextBox 9"/>
          <p:cNvSpPr txBox="1">
            <a:spLocks noChangeArrowheads="1"/>
          </p:cNvSpPr>
          <p:nvPr/>
        </p:nvSpPr>
        <p:spPr bwMode="auto">
          <a:xfrm>
            <a:off x="428625" y="1428750"/>
            <a:ext cx="134778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FXAA </a:t>
            </a:r>
          </a:p>
          <a:p>
            <a:r>
              <a:rPr lang="en-US" sz="1400">
                <a:solidFill>
                  <a:schemeClr val="bg1"/>
                </a:solidFill>
              </a:rPr>
              <a:t>Currency audit</a:t>
            </a:r>
            <a:endParaRPr lang="ru-RU" sz="1400">
              <a:solidFill>
                <a:schemeClr val="bg1"/>
              </a:solidFill>
            </a:endParaRPr>
          </a:p>
        </p:txBody>
      </p:sp>
      <p:sp>
        <p:nvSpPr>
          <p:cNvPr id="61452" name="TextBox 11"/>
          <p:cNvSpPr txBox="1">
            <a:spLocks noChangeArrowheads="1"/>
          </p:cNvSpPr>
          <p:nvPr/>
        </p:nvSpPr>
        <p:spPr bwMode="auto">
          <a:xfrm>
            <a:off x="642938" y="2714625"/>
            <a:ext cx="10302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IDI Goal</a:t>
            </a:r>
          </a:p>
          <a:p>
            <a:r>
              <a:rPr lang="en-US">
                <a:solidFill>
                  <a:schemeClr val="bg1"/>
                </a:solidFill>
              </a:rPr>
              <a:t> Advisor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61453" name="TextBox 12"/>
          <p:cNvSpPr txBox="1">
            <a:spLocks noChangeArrowheads="1"/>
          </p:cNvSpPr>
          <p:nvPr/>
        </p:nvSpPr>
        <p:spPr bwMode="auto">
          <a:xfrm>
            <a:off x="1643063" y="4357688"/>
            <a:ext cx="9540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Supply </a:t>
            </a:r>
          </a:p>
          <a:p>
            <a:r>
              <a:rPr lang="en-US">
                <a:solidFill>
                  <a:schemeClr val="bg1"/>
                </a:solidFill>
              </a:rPr>
              <a:t>Advisor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61454" name="TextBox 14"/>
          <p:cNvSpPr txBox="1">
            <a:spLocks noChangeArrowheads="1"/>
          </p:cNvSpPr>
          <p:nvPr/>
        </p:nvSpPr>
        <p:spPr bwMode="auto">
          <a:xfrm>
            <a:off x="7215188" y="2714625"/>
            <a:ext cx="1120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ESCAPE</a:t>
            </a:r>
            <a:endParaRPr lang="ru-RU"/>
          </a:p>
        </p:txBody>
      </p:sp>
      <p:sp>
        <p:nvSpPr>
          <p:cNvPr id="16" name="Овальная выноска 15"/>
          <p:cNvSpPr/>
          <p:nvPr/>
        </p:nvSpPr>
        <p:spPr>
          <a:xfrm>
            <a:off x="7000875" y="1143000"/>
            <a:ext cx="1428750" cy="642938"/>
          </a:xfrm>
          <a:prstGeom prst="wedgeEllipseCallout">
            <a:avLst>
              <a:gd name="adj1" fmla="val -61468"/>
              <a:gd name="adj2" fmla="val 8281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456" name="TextBox 13"/>
          <p:cNvSpPr txBox="1">
            <a:spLocks noChangeArrowheads="1"/>
          </p:cNvSpPr>
          <p:nvPr/>
        </p:nvSpPr>
        <p:spPr bwMode="auto">
          <a:xfrm>
            <a:off x="7215188" y="1214438"/>
            <a:ext cx="8905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Pricing</a:t>
            </a:r>
          </a:p>
          <a:p>
            <a:r>
              <a:rPr lang="en-US" sz="1400">
                <a:solidFill>
                  <a:schemeClr val="bg1"/>
                </a:solidFill>
              </a:rPr>
              <a:t>manager</a:t>
            </a:r>
            <a:endParaRPr lang="ru-RU" sz="1400">
              <a:solidFill>
                <a:schemeClr val="bg1"/>
              </a:solidFill>
            </a:endParaRPr>
          </a:p>
        </p:txBody>
      </p:sp>
      <p:sp>
        <p:nvSpPr>
          <p:cNvPr id="18" name="Овальная выноска 17"/>
          <p:cNvSpPr/>
          <p:nvPr/>
        </p:nvSpPr>
        <p:spPr>
          <a:xfrm>
            <a:off x="5214938" y="5715000"/>
            <a:ext cx="1428750" cy="642938"/>
          </a:xfrm>
          <a:prstGeom prst="wedgeEllipseCallout">
            <a:avLst>
              <a:gd name="adj1" fmla="val -61468"/>
              <a:gd name="adj2" fmla="val 82817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74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/>
              <a:t>Trader assistant</a:t>
            </a:r>
            <a:endParaRPr lang="ru-RU" sz="1600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smtClean="0"/>
              <a:t>Структурирование информации</a:t>
            </a:r>
            <a:endParaRPr lang="en-US" sz="4000" smtClean="0"/>
          </a:p>
        </p:txBody>
      </p:sp>
      <p:pic>
        <p:nvPicPr>
          <p:cNvPr id="13315" name="Picture 4" descr="internet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3357563"/>
            <a:ext cx="4286250" cy="3219450"/>
          </a:xfrm>
          <a:noFill/>
        </p:spPr>
      </p:pic>
      <p:pic>
        <p:nvPicPr>
          <p:cNvPr id="13316" name="Picture 5" descr="KM (2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7288" y="1196975"/>
            <a:ext cx="41767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7" name="AutoShape 6"/>
          <p:cNvSpPr>
            <a:spLocks noChangeArrowheads="1"/>
          </p:cNvSpPr>
          <p:nvPr/>
        </p:nvSpPr>
        <p:spPr bwMode="auto">
          <a:xfrm rot="-2850701">
            <a:off x="3502819" y="3490119"/>
            <a:ext cx="1916112" cy="641350"/>
          </a:xfrm>
          <a:prstGeom prst="rightArrow">
            <a:avLst>
              <a:gd name="adj1" fmla="val 50000"/>
              <a:gd name="adj2" fmla="val 7469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4859338" y="4652963"/>
            <a:ext cx="3890962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/>
              <a:t>Есть формы и ритмы недоступные</a:t>
            </a:r>
          </a:p>
          <a:p>
            <a:pPr algn="r"/>
            <a:r>
              <a:rPr lang="ru-RU"/>
              <a:t> взгляду  созерцателя, но</a:t>
            </a:r>
          </a:p>
          <a:p>
            <a:pPr algn="r"/>
            <a:r>
              <a:rPr lang="ru-RU"/>
              <a:t> доступные взгляду </a:t>
            </a:r>
            <a:r>
              <a:rPr lang="ru-RU" b="1"/>
              <a:t>аналитика</a:t>
            </a:r>
            <a:r>
              <a:rPr lang="ru-RU"/>
              <a:t>.</a:t>
            </a:r>
          </a:p>
          <a:p>
            <a:pPr algn="r"/>
            <a:r>
              <a:rPr lang="ru-RU"/>
              <a:t>Р.Фейнман</a:t>
            </a:r>
            <a:endParaRPr lang="en-US"/>
          </a:p>
        </p:txBody>
      </p:sp>
      <p:sp>
        <p:nvSpPr>
          <p:cNvPr id="13319" name="Прямоугольник 6"/>
          <p:cNvSpPr>
            <a:spLocks noChangeArrowheads="1"/>
          </p:cNvSpPr>
          <p:nvPr/>
        </p:nvSpPr>
        <p:spPr bwMode="auto">
          <a:xfrm>
            <a:off x="285750" y="1428750"/>
            <a:ext cx="4572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25" y="980728"/>
            <a:ext cx="5715000" cy="5432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683568" y="188640"/>
            <a:ext cx="75705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chemeClr val="bg1"/>
                </a:solidFill>
              </a:rPr>
              <a:t>Зачем нужны визуальные модели 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01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ru-RU" dirty="0" smtClean="0"/>
              <a:t>Что такое </a:t>
            </a:r>
            <a:r>
              <a:rPr lang="en-US" dirty="0" smtClean="0"/>
              <a:t>‘</a:t>
            </a:r>
            <a:r>
              <a:rPr lang="ru-RU" dirty="0" smtClean="0"/>
              <a:t>интеллектуальные</a:t>
            </a:r>
            <a:r>
              <a:rPr lang="en-US" dirty="0" smtClean="0"/>
              <a:t>”</a:t>
            </a:r>
            <a:r>
              <a:rPr lang="ru-RU" dirty="0" smtClean="0"/>
              <a:t>?</a:t>
            </a:r>
            <a:endParaRPr lang="en-US" dirty="0" smtClean="0"/>
          </a:p>
          <a:p>
            <a:pPr eaLnBrk="1" hangingPunct="1"/>
            <a:r>
              <a:rPr lang="ru-RU" dirty="0" smtClean="0"/>
              <a:t>Кратко про ИИ</a:t>
            </a:r>
            <a:r>
              <a:rPr lang="en-US" dirty="0" smtClean="0"/>
              <a:t>: </a:t>
            </a:r>
            <a:r>
              <a:rPr lang="ru-RU" dirty="0" smtClean="0"/>
              <a:t>от мифов к ЭС реальность</a:t>
            </a:r>
            <a:endParaRPr lang="en-US" dirty="0" smtClean="0"/>
          </a:p>
          <a:p>
            <a:pPr eaLnBrk="1" hangingPunct="1"/>
            <a:r>
              <a:rPr lang="ru-RU" dirty="0" smtClean="0"/>
              <a:t>Инженерия знаний</a:t>
            </a:r>
            <a:r>
              <a:rPr lang="en-US" dirty="0" smtClean="0"/>
              <a:t>: </a:t>
            </a:r>
            <a:r>
              <a:rPr lang="ru-RU" dirty="0" smtClean="0"/>
              <a:t>акцент на визуализации </a:t>
            </a:r>
          </a:p>
          <a:p>
            <a:pPr eaLnBrk="1" hangingPunct="1"/>
            <a:r>
              <a:rPr lang="ru-RU" dirty="0" smtClean="0"/>
              <a:t>Аналитик</a:t>
            </a:r>
            <a:r>
              <a:rPr lang="en-US" dirty="0" smtClean="0"/>
              <a:t>: </a:t>
            </a:r>
            <a:r>
              <a:rPr lang="ru-RU" dirty="0" smtClean="0"/>
              <a:t>ключевая фигура</a:t>
            </a:r>
          </a:p>
          <a:p>
            <a:pPr eaLnBrk="1" hangingPunct="1"/>
            <a:r>
              <a:rPr lang="ru-RU" dirty="0" smtClean="0"/>
              <a:t>Интеллектуальные технологии в менеджменте</a:t>
            </a:r>
          </a:p>
          <a:p>
            <a:pPr eaLnBrk="1" hangingPunct="1">
              <a:buNone/>
            </a:pPr>
            <a:endParaRPr lang="en-US" dirty="0" smtClean="0"/>
          </a:p>
          <a:p>
            <a:pPr eaLnBrk="1" hangingPunct="1"/>
            <a:endParaRPr lang="en-US" dirty="0" smtClean="0"/>
          </a:p>
        </p:txBody>
      </p:sp>
      <p:sp>
        <p:nvSpPr>
          <p:cNvPr id="18437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3600" dirty="0" smtClean="0"/>
              <a:t>О чем</a:t>
            </a:r>
            <a:r>
              <a:rPr lang="en-US" sz="3600" dirty="0" smtClean="0"/>
              <a:t>?</a:t>
            </a:r>
            <a:endParaRPr lang="ru-RU" sz="3600" dirty="0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6" name="Object 2"/>
          <p:cNvGraphicFramePr>
            <a:graphicFrameLocks noChangeAspect="1"/>
          </p:cNvGraphicFramePr>
          <p:nvPr/>
        </p:nvGraphicFramePr>
        <p:xfrm>
          <a:off x="142875" y="76200"/>
          <a:ext cx="8858250" cy="6638925"/>
        </p:xfrm>
        <a:graphic>
          <a:graphicData uri="http://schemas.openxmlformats.org/presentationml/2006/ole">
            <p:oleObj spid="_x0000_s503810" r:id="rId4" imgW="8186400" imgH="6825600" progId="ConceptDraw.Document">
              <p:embed/>
            </p:oleObj>
          </a:graphicData>
        </a:graphic>
      </p:graphicFrame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>
                <a:latin typeface="Arial" pitchFamily="34" charset="0"/>
              </a:rPr>
              <a:t>Гаврилова Т.А. Курс ИИ ч.1-2</a:t>
            </a:r>
          </a:p>
        </p:txBody>
      </p:sp>
      <p:sp>
        <p:nvSpPr>
          <p:cNvPr id="34819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803365A-1E16-4B2D-9D50-9D663AAB7A19}" type="slidenum">
              <a:rPr lang="en-US" smtClean="0">
                <a:latin typeface="Arial" pitchFamily="34" charset="0"/>
              </a:rPr>
              <a:pPr/>
              <a:t>31</a:t>
            </a:fld>
            <a:endParaRPr lang="en-US" smtClean="0">
              <a:latin typeface="Arial" pitchFamily="34" charset="0"/>
            </a:endParaRPr>
          </a:p>
        </p:txBody>
      </p:sp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3482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34822" name="Picture 4" descr="mind manage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0"/>
            <a:ext cx="8784976" cy="681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ru-RU" smtClean="0"/>
          </a:p>
        </p:txBody>
      </p:sp>
      <p:pic>
        <p:nvPicPr>
          <p:cNvPr id="5939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4143375" cy="4041775"/>
          </a:xfrm>
        </p:spPr>
      </p:pic>
      <p:pic>
        <p:nvPicPr>
          <p:cNvPr id="5939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6250" y="1928813"/>
            <a:ext cx="4602163" cy="492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5" y="4357688"/>
            <a:ext cx="2011363" cy="250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85938" y="3929063"/>
            <a:ext cx="39624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43375" y="0"/>
            <a:ext cx="5000625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pitchFamily="34" charset="0"/>
              </a:rPr>
              <a:t>Гаврилова Т.А.  2012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37892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827088" y="1341438"/>
            <a:ext cx="7772400" cy="4081462"/>
          </a:xfrm>
        </p:spPr>
        <p:txBody>
          <a:bodyPr/>
          <a:lstStyle/>
          <a:p>
            <a:pPr marL="179388" indent="-179388" algn="ctr">
              <a:buFontTx/>
              <a:buNone/>
            </a:pPr>
            <a:endParaRPr lang="en-US" sz="1800" smtClean="0">
              <a:solidFill>
                <a:schemeClr val="tx2"/>
              </a:solidFill>
            </a:endParaRPr>
          </a:p>
          <a:p>
            <a:pPr marL="179388" indent="-179388" algn="ctr">
              <a:buFontTx/>
              <a:buNone/>
            </a:pPr>
            <a:endParaRPr lang="en-US" sz="1800" smtClean="0">
              <a:solidFill>
                <a:schemeClr val="tx2"/>
              </a:solidFill>
            </a:endParaRPr>
          </a:p>
          <a:p>
            <a:pPr marL="179388" indent="-179388">
              <a:buFontTx/>
              <a:buNone/>
            </a:pPr>
            <a:r>
              <a:rPr lang="en-US" sz="1800" smtClean="0">
                <a:solidFill>
                  <a:schemeClr val="tx2"/>
                </a:solidFill>
              </a:rPr>
              <a:t>	</a:t>
            </a:r>
            <a:r>
              <a:rPr lang="ru-RU" sz="1800" b="1" u="sng" smtClean="0">
                <a:solidFill>
                  <a:schemeClr val="tx2"/>
                </a:solidFill>
              </a:rPr>
              <a:t>Управление знаниями (УЗ)</a:t>
            </a:r>
            <a:r>
              <a:rPr lang="ru-RU" sz="1800" smtClean="0">
                <a:solidFill>
                  <a:schemeClr val="tx2"/>
                </a:solidFill>
              </a:rPr>
              <a:t> – это совокупность процессов и технологий для выявления, создания, распространения, обработки, хранения и использования знаний внутри предприятия.</a:t>
            </a:r>
            <a:endParaRPr lang="en-US" sz="1800" smtClean="0">
              <a:solidFill>
                <a:schemeClr val="tx2"/>
              </a:solidFill>
            </a:endParaRPr>
          </a:p>
          <a:p>
            <a:pPr marL="179388" indent="-179388">
              <a:buFontTx/>
              <a:buNone/>
            </a:pPr>
            <a:endParaRPr lang="en-US" sz="1800" smtClean="0">
              <a:solidFill>
                <a:schemeClr val="tx2"/>
              </a:solidFill>
            </a:endParaRPr>
          </a:p>
          <a:p>
            <a:pPr marL="179388" indent="-179388">
              <a:buFontTx/>
              <a:buNone/>
            </a:pPr>
            <a:endParaRPr lang="en-US" sz="1800" smtClean="0">
              <a:solidFill>
                <a:schemeClr val="tx2"/>
              </a:solidFill>
            </a:endParaRPr>
          </a:p>
          <a:p>
            <a:pPr marL="179388" indent="-179388">
              <a:buFontTx/>
              <a:buNone/>
            </a:pPr>
            <a:r>
              <a:rPr lang="en-US" sz="1800" smtClean="0">
                <a:solidFill>
                  <a:schemeClr val="tx2"/>
                </a:solidFill>
              </a:rPr>
              <a:t>	</a:t>
            </a:r>
            <a:r>
              <a:rPr lang="ru-RU" sz="1800" smtClean="0">
                <a:solidFill>
                  <a:schemeClr val="tx2"/>
                </a:solidFill>
              </a:rPr>
              <a:t>«Капитал компании </a:t>
            </a:r>
            <a:r>
              <a:rPr lang="en-US" sz="1800" smtClean="0">
                <a:solidFill>
                  <a:schemeClr val="tx2"/>
                </a:solidFill>
              </a:rPr>
              <a:t> </a:t>
            </a:r>
            <a:r>
              <a:rPr lang="ru-RU" sz="1800" smtClean="0">
                <a:solidFill>
                  <a:schemeClr val="tx2"/>
                </a:solidFill>
              </a:rPr>
              <a:t>- это то знание, которое по вечерам не возвращается домой, а остается в офисе» </a:t>
            </a:r>
          </a:p>
          <a:p>
            <a:pPr marL="179388" indent="-179388" algn="r">
              <a:buFont typeface="Monotype Sorts"/>
              <a:buChar char=" "/>
            </a:pPr>
            <a:r>
              <a:rPr lang="ru-RU" sz="1800" smtClean="0">
                <a:solidFill>
                  <a:schemeClr val="tx2"/>
                </a:solidFill>
              </a:rPr>
              <a:t>Томас Стюарт </a:t>
            </a:r>
          </a:p>
        </p:txBody>
      </p:sp>
      <p:sp>
        <p:nvSpPr>
          <p:cNvPr id="37893" name="Нижний колонтитул 3"/>
          <p:cNvSpPr txBox="1">
            <a:spLocks noGrp="1"/>
          </p:cNvSpPr>
          <p:nvPr/>
        </p:nvSpPr>
        <p:spPr bwMode="auto">
          <a:xfrm>
            <a:off x="3124200" y="63230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200">
                <a:solidFill>
                  <a:schemeClr val="bg1"/>
                </a:solidFill>
                <a:latin typeface="Times New Roman" pitchFamily="18" charset="0"/>
              </a:rPr>
              <a:t>Гаврилова Т.А.</a:t>
            </a:r>
          </a:p>
        </p:txBody>
      </p:sp>
      <p:sp>
        <p:nvSpPr>
          <p:cNvPr id="37894" name="Номер слайда 4"/>
          <p:cNvSpPr txBox="1">
            <a:spLocks noGrp="1"/>
          </p:cNvSpPr>
          <p:nvPr/>
        </p:nvSpPr>
        <p:spPr bwMode="auto">
          <a:xfrm>
            <a:off x="6858000" y="6323013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en-US" sz="1200">
              <a:solidFill>
                <a:srgbClr val="898989"/>
              </a:solidFill>
              <a:latin typeface="Times New Roman" pitchFamily="18" charset="0"/>
            </a:endParaRPr>
          </a:p>
        </p:txBody>
      </p:sp>
      <p:sp>
        <p:nvSpPr>
          <p:cNvPr id="37895" name="Rectangle 6"/>
          <p:cNvSpPr>
            <a:spLocks noChangeArrowheads="1"/>
          </p:cNvSpPr>
          <p:nvPr/>
        </p:nvSpPr>
        <p:spPr bwMode="auto">
          <a:xfrm>
            <a:off x="1754188" y="285750"/>
            <a:ext cx="73183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3200" b="1">
                <a:solidFill>
                  <a:schemeClr val="bg1"/>
                </a:solidFill>
              </a:rPr>
              <a:t>Управление знаниями</a:t>
            </a:r>
            <a:endParaRPr lang="en-US" sz="3200" b="1">
              <a:solidFill>
                <a:schemeClr val="bg1"/>
              </a:solidFill>
            </a:endParaRPr>
          </a:p>
        </p:txBody>
      </p:sp>
      <p:pic>
        <p:nvPicPr>
          <p:cNvPr id="37896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868863"/>
            <a:ext cx="28575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16688" y="5013325"/>
            <a:ext cx="1943100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Нижний колонтитул 3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/>
              <a:t>Гаврилова Т.А. PБП СУЗ 2008</a:t>
            </a:r>
          </a:p>
        </p:txBody>
      </p:sp>
      <p:sp>
        <p:nvSpPr>
          <p:cNvPr id="1028" name="Номер слайда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BC0D5AC-7530-4390-A56E-AD5B6FA7351C}" type="slidenum">
              <a:rPr lang="ru-RU"/>
              <a:pPr/>
              <a:t>34</a:t>
            </a:fld>
            <a:endParaRPr lang="ru-RU"/>
          </a:p>
        </p:txBody>
      </p:sp>
      <p:sp>
        <p:nvSpPr>
          <p:cNvPr id="1029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smtClean="0"/>
              <a:t>Дуализм концепции «Управление знаниями»</a:t>
            </a:r>
          </a:p>
        </p:txBody>
      </p:sp>
      <p:graphicFrame>
        <p:nvGraphicFramePr>
          <p:cNvPr id="1026" name="Object 1027"/>
          <p:cNvGraphicFramePr>
            <a:graphicFrameLocks noChangeAspect="1"/>
          </p:cNvGraphicFramePr>
          <p:nvPr/>
        </p:nvGraphicFramePr>
        <p:xfrm>
          <a:off x="539750" y="1196975"/>
          <a:ext cx="8070850" cy="5432425"/>
        </p:xfrm>
        <a:graphic>
          <a:graphicData uri="http://schemas.openxmlformats.org/presentationml/2006/ole">
            <p:oleObj spid="_x0000_s390146" name="VISIO" r:id="rId4" imgW="4641480" imgH="5384520" progId="Visio.Drawing.5">
              <p:embed/>
            </p:oleObj>
          </a:graphicData>
        </a:graphic>
      </p:graphicFrame>
    </p:spTree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Заголовок 7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34146" name="Нижний колонтитул 2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sz="1600">
                <a:solidFill>
                  <a:srgbClr val="781E1E"/>
                </a:solidFill>
              </a:rPr>
              <a:t>Гаврилова Т.И. ИТО 2010</a:t>
            </a:r>
          </a:p>
        </p:txBody>
      </p:sp>
      <p:sp>
        <p:nvSpPr>
          <p:cNvPr id="134147" name="Номер слайда 3"/>
          <p:cNvSpPr txBox="1">
            <a:spLocks noGrp="1"/>
          </p:cNvSpPr>
          <p:nvPr/>
        </p:nvSpPr>
        <p:spPr bwMode="auto">
          <a:xfrm>
            <a:off x="6553200" y="6356350"/>
            <a:ext cx="2590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28A4D36B-412C-4052-B17A-9025F8B4B6CC}" type="slidenum">
              <a:rPr lang="en-US" sz="1600" b="1">
                <a:solidFill>
                  <a:srgbClr val="781E1E"/>
                </a:solidFill>
              </a:rPr>
              <a:pPr algn="r"/>
              <a:t>35</a:t>
            </a:fld>
            <a:endParaRPr lang="en-US" sz="1600" b="1">
              <a:solidFill>
                <a:srgbClr val="781E1E"/>
              </a:solidFill>
            </a:endParaRPr>
          </a:p>
        </p:txBody>
      </p:sp>
      <p:sp>
        <p:nvSpPr>
          <p:cNvPr id="108569" name="Oval 23"/>
          <p:cNvSpPr>
            <a:spLocks noChangeArrowheads="1"/>
          </p:cNvSpPr>
          <p:nvPr/>
        </p:nvSpPr>
        <p:spPr bwMode="auto">
          <a:xfrm>
            <a:off x="1785918" y="5786454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sp>
        <p:nvSpPr>
          <p:cNvPr id="71" name="Нижний колонтитул 2"/>
          <p:cNvSpPr txBox="1">
            <a:spLocks noGrp="1"/>
          </p:cNvSpPr>
          <p:nvPr/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ctr">
              <a:defRPr/>
            </a:pPr>
            <a:r>
              <a:rPr lang="ru-RU" sz="1200" dirty="0">
                <a:solidFill>
                  <a:schemeClr val="bg1"/>
                </a:solidFill>
                <a:latin typeface="+mn-lt"/>
              </a:rPr>
              <a:t>Гаврилова Т.А.</a:t>
            </a:r>
          </a:p>
        </p:txBody>
      </p:sp>
      <p:sp>
        <p:nvSpPr>
          <p:cNvPr id="134152" name="Номер слайда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134153" name="Picture 2" descr="umbrell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548680"/>
            <a:ext cx="8572500" cy="381158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08550" name="Oval 4"/>
          <p:cNvSpPr>
            <a:spLocks noChangeArrowheads="1"/>
          </p:cNvSpPr>
          <p:nvPr/>
        </p:nvSpPr>
        <p:spPr bwMode="auto">
          <a:xfrm>
            <a:off x="304776" y="2245515"/>
            <a:ext cx="3960000" cy="720000"/>
          </a:xfrm>
          <a:prstGeom prst="ellipse">
            <a:avLst/>
          </a:prstGeom>
          <a:solidFill>
            <a:srgbClr val="FFFF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2000" dirty="0">
                <a:latin typeface="+mn-lt"/>
              </a:rPr>
              <a:t>информационные технологии</a:t>
            </a:r>
            <a:endParaRPr lang="ru-RU" sz="2400" dirty="0">
              <a:latin typeface="+mn-lt"/>
            </a:endParaRPr>
          </a:p>
        </p:txBody>
      </p:sp>
      <p:sp>
        <p:nvSpPr>
          <p:cNvPr id="2" name="Oval 5"/>
          <p:cNvSpPr>
            <a:spLocks noChangeArrowheads="1"/>
          </p:cNvSpPr>
          <p:nvPr/>
        </p:nvSpPr>
        <p:spPr bwMode="auto">
          <a:xfrm>
            <a:off x="4926600" y="2245515"/>
            <a:ext cx="3960000" cy="720000"/>
          </a:xfrm>
          <a:prstGeom prst="ellipse">
            <a:avLst/>
          </a:prstGeom>
          <a:solidFill>
            <a:srgbClr val="3399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ru-RU" sz="2000">
                <a:solidFill>
                  <a:srgbClr val="FFFF00"/>
                </a:solidFill>
              </a:rPr>
              <a:t>менеджмент </a:t>
            </a:r>
            <a:endParaRPr lang="ru-RU" sz="2400">
              <a:solidFill>
                <a:srgbClr val="FFFF00"/>
              </a:solidFill>
            </a:endParaRPr>
          </a:p>
        </p:txBody>
      </p:sp>
      <p:sp>
        <p:nvSpPr>
          <p:cNvPr id="3" name="Oval 6"/>
          <p:cNvSpPr>
            <a:spLocks noChangeArrowheads="1"/>
          </p:cNvSpPr>
          <p:nvPr/>
        </p:nvSpPr>
        <p:spPr bwMode="auto">
          <a:xfrm>
            <a:off x="304776" y="3209066"/>
            <a:ext cx="1800000" cy="720000"/>
          </a:xfrm>
          <a:prstGeom prst="ellipse">
            <a:avLst/>
          </a:prstGeom>
          <a:solidFill>
            <a:srgbClr val="FFFF1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1500" dirty="0">
                <a:latin typeface="+mn-lt"/>
              </a:rPr>
              <a:t>информация</a:t>
            </a:r>
          </a:p>
        </p:txBody>
      </p:sp>
      <p:sp>
        <p:nvSpPr>
          <p:cNvPr id="108553" name="Oval 7"/>
          <p:cNvSpPr>
            <a:spLocks noChangeArrowheads="1"/>
          </p:cNvSpPr>
          <p:nvPr/>
        </p:nvSpPr>
        <p:spPr bwMode="auto">
          <a:xfrm>
            <a:off x="2438400" y="3209066"/>
            <a:ext cx="1800000" cy="720000"/>
          </a:xfrm>
          <a:prstGeom prst="ellipse">
            <a:avLst/>
          </a:prstGeom>
          <a:solidFill>
            <a:srgbClr val="FFFF13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1500" dirty="0">
                <a:latin typeface="+mn-lt"/>
              </a:rPr>
              <a:t>технологии </a:t>
            </a:r>
          </a:p>
          <a:p>
            <a:pPr algn="ctr" eaLnBrk="0" hangingPunct="0">
              <a:defRPr/>
            </a:pPr>
            <a:r>
              <a:rPr lang="ru-RU" sz="1500" dirty="0">
                <a:latin typeface="+mn-lt"/>
              </a:rPr>
              <a:t>обработки</a:t>
            </a:r>
          </a:p>
        </p:txBody>
      </p:sp>
      <p:sp>
        <p:nvSpPr>
          <p:cNvPr id="108554" name="Oval 8"/>
          <p:cNvSpPr>
            <a:spLocks noChangeArrowheads="1"/>
          </p:cNvSpPr>
          <p:nvPr/>
        </p:nvSpPr>
        <p:spPr bwMode="auto">
          <a:xfrm>
            <a:off x="2362200" y="4114808"/>
            <a:ext cx="838200" cy="457200"/>
          </a:xfrm>
          <a:prstGeom prst="ellipse">
            <a:avLst/>
          </a:prstGeom>
          <a:solidFill>
            <a:srgbClr val="FFFF9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500" dirty="0">
                <a:latin typeface="+mn-lt"/>
              </a:rPr>
              <a:t>hardware</a:t>
            </a:r>
            <a:endParaRPr lang="ru-RU" sz="1500" dirty="0">
              <a:latin typeface="+mn-lt"/>
            </a:endParaRPr>
          </a:p>
        </p:txBody>
      </p:sp>
      <p:sp>
        <p:nvSpPr>
          <p:cNvPr id="108555" name="Oval 9"/>
          <p:cNvSpPr>
            <a:spLocks noChangeArrowheads="1"/>
          </p:cNvSpPr>
          <p:nvPr/>
        </p:nvSpPr>
        <p:spPr bwMode="auto">
          <a:xfrm>
            <a:off x="3276600" y="4724400"/>
            <a:ext cx="838200" cy="457200"/>
          </a:xfrm>
          <a:prstGeom prst="ellipse">
            <a:avLst/>
          </a:prstGeom>
          <a:solidFill>
            <a:srgbClr val="FFFF9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1500" dirty="0">
                <a:latin typeface="+mn-lt"/>
              </a:rPr>
              <a:t>software</a:t>
            </a:r>
            <a:endParaRPr lang="ru-RU" sz="1500" dirty="0">
              <a:latin typeface="+mn-lt"/>
            </a:endParaRPr>
          </a:p>
        </p:txBody>
      </p:sp>
      <p:sp>
        <p:nvSpPr>
          <p:cNvPr id="108556" name="Oval 10"/>
          <p:cNvSpPr>
            <a:spLocks noChangeArrowheads="1"/>
          </p:cNvSpPr>
          <p:nvPr/>
        </p:nvSpPr>
        <p:spPr bwMode="auto">
          <a:xfrm>
            <a:off x="2471726" y="51816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sp>
        <p:nvSpPr>
          <p:cNvPr id="108557" name="Oval 11"/>
          <p:cNvSpPr>
            <a:spLocks noChangeArrowheads="1"/>
          </p:cNvSpPr>
          <p:nvPr/>
        </p:nvSpPr>
        <p:spPr bwMode="auto">
          <a:xfrm>
            <a:off x="2819400" y="5181600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cxnSp>
        <p:nvCxnSpPr>
          <p:cNvPr id="134179" name="AutoShape 12"/>
          <p:cNvCxnSpPr>
            <a:cxnSpLocks noChangeShapeType="1"/>
          </p:cNvCxnSpPr>
          <p:nvPr/>
        </p:nvCxnSpPr>
        <p:spPr bwMode="auto">
          <a:xfrm rot="16200000" flipH="1">
            <a:off x="1388269" y="3745707"/>
            <a:ext cx="142875" cy="509587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180" name="AutoShape 13"/>
          <p:cNvCxnSpPr>
            <a:cxnSpLocks noChangeShapeType="1"/>
          </p:cNvCxnSpPr>
          <p:nvPr/>
        </p:nvCxnSpPr>
        <p:spPr bwMode="auto">
          <a:xfrm rot="16200000" flipH="1">
            <a:off x="852488" y="4281488"/>
            <a:ext cx="757237" cy="52387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181" name="AutoShape 14"/>
          <p:cNvCxnSpPr>
            <a:cxnSpLocks noChangeShapeType="1"/>
          </p:cNvCxnSpPr>
          <p:nvPr/>
        </p:nvCxnSpPr>
        <p:spPr bwMode="auto">
          <a:xfrm rot="5400000">
            <a:off x="400051" y="4252912"/>
            <a:ext cx="1128712" cy="481013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sp>
        <p:nvSpPr>
          <p:cNvPr id="108561" name="Oval 15"/>
          <p:cNvSpPr>
            <a:spLocks noChangeArrowheads="1"/>
          </p:cNvSpPr>
          <p:nvPr/>
        </p:nvSpPr>
        <p:spPr bwMode="auto">
          <a:xfrm>
            <a:off x="304776" y="5057780"/>
            <a:ext cx="838200" cy="457200"/>
          </a:xfrm>
          <a:prstGeom prst="ellipse">
            <a:avLst/>
          </a:prstGeom>
          <a:solidFill>
            <a:srgbClr val="FFFF9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sp>
        <p:nvSpPr>
          <p:cNvPr id="108562" name="Oval 16"/>
          <p:cNvSpPr>
            <a:spLocks noChangeArrowheads="1"/>
          </p:cNvSpPr>
          <p:nvPr/>
        </p:nvSpPr>
        <p:spPr bwMode="auto">
          <a:xfrm>
            <a:off x="838200" y="4686312"/>
            <a:ext cx="838200" cy="457200"/>
          </a:xfrm>
          <a:prstGeom prst="ellipse">
            <a:avLst/>
          </a:prstGeom>
          <a:solidFill>
            <a:srgbClr val="FFFF9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sp>
        <p:nvSpPr>
          <p:cNvPr id="108563" name="Oval 17"/>
          <p:cNvSpPr>
            <a:spLocks noChangeArrowheads="1"/>
          </p:cNvSpPr>
          <p:nvPr/>
        </p:nvSpPr>
        <p:spPr bwMode="auto">
          <a:xfrm>
            <a:off x="1295400" y="4071942"/>
            <a:ext cx="838200" cy="457200"/>
          </a:xfrm>
          <a:prstGeom prst="ellipse">
            <a:avLst/>
          </a:prstGeom>
          <a:solidFill>
            <a:srgbClr val="FFFF91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sp>
        <p:nvSpPr>
          <p:cNvPr id="108564" name="Oval 18"/>
          <p:cNvSpPr>
            <a:spLocks noChangeArrowheads="1"/>
          </p:cNvSpPr>
          <p:nvPr/>
        </p:nvSpPr>
        <p:spPr bwMode="auto">
          <a:xfrm>
            <a:off x="214282" y="5786454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>
              <a:latin typeface="+mn-lt"/>
            </a:endParaRPr>
          </a:p>
        </p:txBody>
      </p:sp>
      <p:sp>
        <p:nvSpPr>
          <p:cNvPr id="108565" name="Oval 19"/>
          <p:cNvSpPr>
            <a:spLocks noChangeArrowheads="1"/>
          </p:cNvSpPr>
          <p:nvPr/>
        </p:nvSpPr>
        <p:spPr bwMode="auto">
          <a:xfrm>
            <a:off x="500034" y="5786454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sp>
        <p:nvSpPr>
          <p:cNvPr id="108566" name="Oval 20"/>
          <p:cNvSpPr>
            <a:spLocks noChangeArrowheads="1"/>
          </p:cNvSpPr>
          <p:nvPr/>
        </p:nvSpPr>
        <p:spPr bwMode="auto">
          <a:xfrm>
            <a:off x="1000100" y="5786454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>
              <a:latin typeface="+mn-lt"/>
            </a:endParaRPr>
          </a:p>
        </p:txBody>
      </p:sp>
      <p:sp>
        <p:nvSpPr>
          <p:cNvPr id="108567" name="Oval 21"/>
          <p:cNvSpPr>
            <a:spLocks noChangeArrowheads="1"/>
          </p:cNvSpPr>
          <p:nvPr/>
        </p:nvSpPr>
        <p:spPr bwMode="auto">
          <a:xfrm>
            <a:off x="1214414" y="5786454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sp>
        <p:nvSpPr>
          <p:cNvPr id="108568" name="Oval 22"/>
          <p:cNvSpPr>
            <a:spLocks noChangeArrowheads="1"/>
          </p:cNvSpPr>
          <p:nvPr/>
        </p:nvSpPr>
        <p:spPr bwMode="auto">
          <a:xfrm>
            <a:off x="2143108" y="5786454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>
              <a:latin typeface="+mn-lt"/>
            </a:endParaRPr>
          </a:p>
        </p:txBody>
      </p:sp>
      <p:cxnSp>
        <p:nvCxnSpPr>
          <p:cNvPr id="134206" name="AutoShape 24"/>
          <p:cNvCxnSpPr>
            <a:cxnSpLocks noChangeShapeType="1"/>
          </p:cNvCxnSpPr>
          <p:nvPr/>
        </p:nvCxnSpPr>
        <p:spPr bwMode="auto">
          <a:xfrm rot="5400000">
            <a:off x="447675" y="5510213"/>
            <a:ext cx="271463" cy="280987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07" name="AutoShape 25"/>
          <p:cNvCxnSpPr>
            <a:cxnSpLocks noChangeShapeType="1"/>
          </p:cNvCxnSpPr>
          <p:nvPr/>
        </p:nvCxnSpPr>
        <p:spPr bwMode="auto">
          <a:xfrm rot="16200000" flipH="1">
            <a:off x="590550" y="5648325"/>
            <a:ext cx="271463" cy="4763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08" name="AutoShape 26"/>
          <p:cNvCxnSpPr>
            <a:cxnSpLocks noChangeShapeType="1"/>
          </p:cNvCxnSpPr>
          <p:nvPr/>
        </p:nvCxnSpPr>
        <p:spPr bwMode="auto">
          <a:xfrm rot="5400000">
            <a:off x="921544" y="5450681"/>
            <a:ext cx="642938" cy="28575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09" name="AutoShape 27"/>
          <p:cNvCxnSpPr>
            <a:cxnSpLocks noChangeShapeType="1"/>
          </p:cNvCxnSpPr>
          <p:nvPr/>
        </p:nvCxnSpPr>
        <p:spPr bwMode="auto">
          <a:xfrm rot="16200000" flipH="1">
            <a:off x="1028700" y="5372100"/>
            <a:ext cx="642938" cy="185738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10" name="AutoShape 28"/>
          <p:cNvCxnSpPr>
            <a:cxnSpLocks noChangeShapeType="1"/>
          </p:cNvCxnSpPr>
          <p:nvPr/>
        </p:nvCxnSpPr>
        <p:spPr bwMode="auto">
          <a:xfrm rot="16200000" flipH="1">
            <a:off x="1235869" y="5007769"/>
            <a:ext cx="1257300" cy="300038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11" name="AutoShape 29"/>
          <p:cNvCxnSpPr>
            <a:cxnSpLocks noChangeShapeType="1"/>
          </p:cNvCxnSpPr>
          <p:nvPr/>
        </p:nvCxnSpPr>
        <p:spPr bwMode="auto">
          <a:xfrm rot="16200000" flipH="1">
            <a:off x="1414463" y="4829175"/>
            <a:ext cx="1257300" cy="657225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12" name="AutoShape 30"/>
          <p:cNvCxnSpPr>
            <a:cxnSpLocks noChangeShapeType="1"/>
          </p:cNvCxnSpPr>
          <p:nvPr/>
        </p:nvCxnSpPr>
        <p:spPr bwMode="auto">
          <a:xfrm rot="5400000">
            <a:off x="2436019" y="4836319"/>
            <a:ext cx="609600" cy="80962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13" name="AutoShape 31"/>
          <p:cNvCxnSpPr>
            <a:cxnSpLocks noChangeShapeType="1"/>
          </p:cNvCxnSpPr>
          <p:nvPr/>
        </p:nvCxnSpPr>
        <p:spPr bwMode="auto">
          <a:xfrm rot="16200000" flipH="1">
            <a:off x="2609850" y="4743450"/>
            <a:ext cx="609600" cy="266700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14" name="AutoShape 32"/>
          <p:cNvCxnSpPr>
            <a:cxnSpLocks noChangeShapeType="1"/>
          </p:cNvCxnSpPr>
          <p:nvPr/>
        </p:nvCxnSpPr>
        <p:spPr bwMode="auto">
          <a:xfrm rot="5400000">
            <a:off x="2967038" y="3743325"/>
            <a:ext cx="185737" cy="557213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15" name="AutoShape 33"/>
          <p:cNvCxnSpPr>
            <a:cxnSpLocks noChangeShapeType="1"/>
          </p:cNvCxnSpPr>
          <p:nvPr/>
        </p:nvCxnSpPr>
        <p:spPr bwMode="auto">
          <a:xfrm rot="16200000" flipH="1">
            <a:off x="3119438" y="4148138"/>
            <a:ext cx="795337" cy="357187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sp>
        <p:nvSpPr>
          <p:cNvPr id="108580" name="Oval 34"/>
          <p:cNvSpPr>
            <a:spLocks noChangeArrowheads="1"/>
          </p:cNvSpPr>
          <p:nvPr/>
        </p:nvSpPr>
        <p:spPr bwMode="auto">
          <a:xfrm>
            <a:off x="3614734" y="5500702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1500" dirty="0">
                <a:latin typeface="+mn-lt"/>
              </a:rPr>
              <a:t>Кис</a:t>
            </a:r>
          </a:p>
        </p:txBody>
      </p:sp>
      <p:sp>
        <p:nvSpPr>
          <p:cNvPr id="108581" name="Oval 35"/>
          <p:cNvSpPr>
            <a:spLocks noChangeArrowheads="1"/>
          </p:cNvSpPr>
          <p:nvPr/>
        </p:nvSpPr>
        <p:spPr bwMode="auto">
          <a:xfrm>
            <a:off x="4071934" y="5143512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r>
              <a:rPr lang="ru-RU" sz="1500" dirty="0" err="1">
                <a:latin typeface="+mn-lt"/>
              </a:rPr>
              <a:t>Субд</a:t>
            </a:r>
            <a:endParaRPr lang="ru-RU" sz="1500" dirty="0">
              <a:latin typeface="+mn-lt"/>
            </a:endParaRPr>
          </a:p>
        </p:txBody>
      </p:sp>
      <p:sp>
        <p:nvSpPr>
          <p:cNvPr id="108582" name="Oval 36"/>
          <p:cNvSpPr>
            <a:spLocks noChangeArrowheads="1"/>
          </p:cNvSpPr>
          <p:nvPr/>
        </p:nvSpPr>
        <p:spPr bwMode="auto">
          <a:xfrm>
            <a:off x="3114668" y="5786454"/>
            <a:ext cx="457200" cy="457200"/>
          </a:xfrm>
          <a:prstGeom prst="ellipse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cxnSp>
        <p:nvCxnSpPr>
          <p:cNvPr id="134225" name="AutoShape 37"/>
          <p:cNvCxnSpPr>
            <a:cxnSpLocks noChangeShapeType="1"/>
          </p:cNvCxnSpPr>
          <p:nvPr/>
        </p:nvCxnSpPr>
        <p:spPr bwMode="auto">
          <a:xfrm rot="16200000" flipH="1">
            <a:off x="3609975" y="5267325"/>
            <a:ext cx="319088" cy="147638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26" name="AutoShape 38"/>
          <p:cNvCxnSpPr>
            <a:cxnSpLocks noChangeShapeType="1"/>
          </p:cNvCxnSpPr>
          <p:nvPr/>
        </p:nvCxnSpPr>
        <p:spPr bwMode="auto">
          <a:xfrm rot="16200000" flipH="1">
            <a:off x="3788569" y="5088731"/>
            <a:ext cx="190500" cy="376238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27" name="AutoShape 39"/>
          <p:cNvCxnSpPr>
            <a:cxnSpLocks noChangeShapeType="1"/>
          </p:cNvCxnSpPr>
          <p:nvPr/>
        </p:nvCxnSpPr>
        <p:spPr bwMode="auto">
          <a:xfrm rot="5400000">
            <a:off x="3217069" y="5307806"/>
            <a:ext cx="604838" cy="352425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28" name="AutoShape 40"/>
          <p:cNvCxnSpPr>
            <a:cxnSpLocks noChangeShapeType="1"/>
          </p:cNvCxnSpPr>
          <p:nvPr/>
        </p:nvCxnSpPr>
        <p:spPr bwMode="auto">
          <a:xfrm rot="5400000">
            <a:off x="1623219" y="2547144"/>
            <a:ext cx="242888" cy="1079500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29" name="AutoShape 41"/>
          <p:cNvCxnSpPr>
            <a:cxnSpLocks noChangeShapeType="1"/>
          </p:cNvCxnSpPr>
          <p:nvPr/>
        </p:nvCxnSpPr>
        <p:spPr bwMode="auto">
          <a:xfrm rot="16200000" flipH="1">
            <a:off x="2690019" y="2559844"/>
            <a:ext cx="242888" cy="1054100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sp>
        <p:nvSpPr>
          <p:cNvPr id="108588" name="Oval 42"/>
          <p:cNvSpPr>
            <a:spLocks noChangeArrowheads="1"/>
          </p:cNvSpPr>
          <p:nvPr/>
        </p:nvSpPr>
        <p:spPr bwMode="auto">
          <a:xfrm>
            <a:off x="4800600" y="3209066"/>
            <a:ext cx="1800000" cy="720000"/>
          </a:xfrm>
          <a:prstGeom prst="ellipse">
            <a:avLst/>
          </a:prstGeom>
          <a:solidFill>
            <a:srgbClr val="0066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ru-RU" sz="1500" b="1">
                <a:solidFill>
                  <a:srgbClr val="FFFF00"/>
                </a:solidFill>
              </a:rPr>
              <a:t>финансы</a:t>
            </a:r>
          </a:p>
        </p:txBody>
      </p:sp>
      <p:sp>
        <p:nvSpPr>
          <p:cNvPr id="108589" name="Oval 43"/>
          <p:cNvSpPr>
            <a:spLocks noChangeArrowheads="1"/>
          </p:cNvSpPr>
          <p:nvPr/>
        </p:nvSpPr>
        <p:spPr bwMode="auto">
          <a:xfrm>
            <a:off x="7086600" y="3209066"/>
            <a:ext cx="1800000" cy="720000"/>
          </a:xfrm>
          <a:prstGeom prst="ellipse">
            <a:avLst/>
          </a:prstGeom>
          <a:solidFill>
            <a:srgbClr val="0066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ru-RU" sz="1500" b="1">
                <a:solidFill>
                  <a:srgbClr val="FFFF00"/>
                </a:solidFill>
              </a:rPr>
              <a:t>маркетинг</a:t>
            </a:r>
          </a:p>
        </p:txBody>
      </p:sp>
      <p:sp>
        <p:nvSpPr>
          <p:cNvPr id="108590" name="Oval 44"/>
          <p:cNvSpPr>
            <a:spLocks noChangeArrowheads="1"/>
          </p:cNvSpPr>
          <p:nvPr/>
        </p:nvSpPr>
        <p:spPr bwMode="auto">
          <a:xfrm>
            <a:off x="6143636" y="4352074"/>
            <a:ext cx="1676400" cy="720000"/>
          </a:xfrm>
          <a:prstGeom prst="ellipse">
            <a:avLst/>
          </a:prstGeom>
          <a:solidFill>
            <a:srgbClr val="0066FF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/>
            <a:r>
              <a:rPr lang="ru-RU" sz="1500" b="1">
                <a:solidFill>
                  <a:srgbClr val="FFFF00"/>
                </a:solidFill>
              </a:rPr>
              <a:t>управление</a:t>
            </a:r>
          </a:p>
          <a:p>
            <a:pPr algn="ctr" eaLnBrk="0" hangingPunct="0"/>
            <a:r>
              <a:rPr lang="ru-RU" sz="1500" b="1">
                <a:solidFill>
                  <a:srgbClr val="FFFF00"/>
                </a:solidFill>
              </a:rPr>
              <a:t>персоналом</a:t>
            </a:r>
          </a:p>
        </p:txBody>
      </p:sp>
      <p:cxnSp>
        <p:nvCxnSpPr>
          <p:cNvPr id="134239" name="AutoShape 45"/>
          <p:cNvCxnSpPr>
            <a:cxnSpLocks noChangeShapeType="1"/>
          </p:cNvCxnSpPr>
          <p:nvPr/>
        </p:nvCxnSpPr>
        <p:spPr bwMode="auto">
          <a:xfrm rot="5400000">
            <a:off x="6182519" y="2483644"/>
            <a:ext cx="242888" cy="1206500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40" name="AutoShape 46"/>
          <p:cNvCxnSpPr>
            <a:cxnSpLocks noChangeShapeType="1"/>
          </p:cNvCxnSpPr>
          <p:nvPr/>
        </p:nvCxnSpPr>
        <p:spPr bwMode="auto">
          <a:xfrm rot="16200000" flipH="1">
            <a:off x="7325519" y="2547144"/>
            <a:ext cx="242888" cy="1079500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41" name="AutoShape 47"/>
          <p:cNvCxnSpPr>
            <a:cxnSpLocks noChangeShapeType="1"/>
          </p:cNvCxnSpPr>
          <p:nvPr/>
        </p:nvCxnSpPr>
        <p:spPr bwMode="auto">
          <a:xfrm rot="16200000" flipH="1">
            <a:off x="6251575" y="3621088"/>
            <a:ext cx="1385888" cy="74612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sp>
        <p:nvSpPr>
          <p:cNvPr id="108594" name="Oval 48"/>
          <p:cNvSpPr>
            <a:spLocks noChangeArrowheads="1"/>
          </p:cNvSpPr>
          <p:nvPr/>
        </p:nvSpPr>
        <p:spPr bwMode="auto">
          <a:xfrm>
            <a:off x="5334000" y="4191000"/>
            <a:ext cx="457200" cy="457200"/>
          </a:xfrm>
          <a:prstGeom prst="ellipse">
            <a:avLst/>
          </a:prstGeom>
          <a:solidFill>
            <a:srgbClr val="3366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sp>
        <p:nvSpPr>
          <p:cNvPr id="108595" name="Oval 49"/>
          <p:cNvSpPr>
            <a:spLocks noChangeArrowheads="1"/>
          </p:cNvSpPr>
          <p:nvPr/>
        </p:nvSpPr>
        <p:spPr bwMode="auto">
          <a:xfrm>
            <a:off x="5791200" y="4043370"/>
            <a:ext cx="457200" cy="457200"/>
          </a:xfrm>
          <a:prstGeom prst="ellipse">
            <a:avLst/>
          </a:prstGeom>
          <a:solidFill>
            <a:srgbClr val="3366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sp>
        <p:nvSpPr>
          <p:cNvPr id="108596" name="Oval 50"/>
          <p:cNvSpPr>
            <a:spLocks noChangeArrowheads="1"/>
          </p:cNvSpPr>
          <p:nvPr/>
        </p:nvSpPr>
        <p:spPr bwMode="auto">
          <a:xfrm>
            <a:off x="4800600" y="4495800"/>
            <a:ext cx="457200" cy="457200"/>
          </a:xfrm>
          <a:prstGeom prst="ellipse">
            <a:avLst/>
          </a:prstGeom>
          <a:solidFill>
            <a:srgbClr val="3366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cxnSp>
        <p:nvCxnSpPr>
          <p:cNvPr id="134251" name="AutoShape 51"/>
          <p:cNvCxnSpPr>
            <a:cxnSpLocks noChangeShapeType="1"/>
          </p:cNvCxnSpPr>
          <p:nvPr/>
        </p:nvCxnSpPr>
        <p:spPr bwMode="auto">
          <a:xfrm rot="5400000">
            <a:off x="5081588" y="3876675"/>
            <a:ext cx="566737" cy="671513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52" name="AutoShape 52"/>
          <p:cNvCxnSpPr>
            <a:cxnSpLocks noChangeShapeType="1"/>
          </p:cNvCxnSpPr>
          <p:nvPr/>
        </p:nvCxnSpPr>
        <p:spPr bwMode="auto">
          <a:xfrm rot="5400000">
            <a:off x="5500688" y="3990975"/>
            <a:ext cx="261937" cy="138113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53" name="AutoShape 53"/>
          <p:cNvCxnSpPr>
            <a:cxnSpLocks noChangeShapeType="1"/>
          </p:cNvCxnSpPr>
          <p:nvPr/>
        </p:nvCxnSpPr>
        <p:spPr bwMode="auto">
          <a:xfrm rot="16200000" flipH="1">
            <a:off x="5810251" y="3819525"/>
            <a:ext cx="100012" cy="319087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sp>
        <p:nvSpPr>
          <p:cNvPr id="108600" name="Oval 54"/>
          <p:cNvSpPr>
            <a:spLocks noChangeArrowheads="1"/>
          </p:cNvSpPr>
          <p:nvPr/>
        </p:nvSpPr>
        <p:spPr bwMode="auto">
          <a:xfrm>
            <a:off x="6324608" y="5786454"/>
            <a:ext cx="457200" cy="457200"/>
          </a:xfrm>
          <a:prstGeom prst="ellipse">
            <a:avLst/>
          </a:prstGeom>
          <a:solidFill>
            <a:srgbClr val="3366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sp>
        <p:nvSpPr>
          <p:cNvPr id="108601" name="Oval 55"/>
          <p:cNvSpPr>
            <a:spLocks noChangeArrowheads="1"/>
          </p:cNvSpPr>
          <p:nvPr/>
        </p:nvSpPr>
        <p:spPr bwMode="auto">
          <a:xfrm>
            <a:off x="6934208" y="5786454"/>
            <a:ext cx="457200" cy="457200"/>
          </a:xfrm>
          <a:prstGeom prst="ellipse">
            <a:avLst/>
          </a:prstGeom>
          <a:solidFill>
            <a:srgbClr val="3366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sp>
        <p:nvSpPr>
          <p:cNvPr id="108602" name="Oval 56"/>
          <p:cNvSpPr>
            <a:spLocks noChangeArrowheads="1"/>
          </p:cNvSpPr>
          <p:nvPr/>
        </p:nvSpPr>
        <p:spPr bwMode="auto">
          <a:xfrm>
            <a:off x="7543808" y="5786454"/>
            <a:ext cx="457200" cy="457200"/>
          </a:xfrm>
          <a:prstGeom prst="ellipse">
            <a:avLst/>
          </a:prstGeom>
          <a:solidFill>
            <a:srgbClr val="3366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cxnSp>
        <p:nvCxnSpPr>
          <p:cNvPr id="134263" name="AutoShape 57"/>
          <p:cNvCxnSpPr>
            <a:cxnSpLocks noChangeShapeType="1"/>
          </p:cNvCxnSpPr>
          <p:nvPr/>
        </p:nvCxnSpPr>
        <p:spPr bwMode="auto">
          <a:xfrm rot="16200000" flipH="1">
            <a:off x="6715125" y="5338763"/>
            <a:ext cx="714375" cy="180975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64" name="AutoShape 58"/>
          <p:cNvCxnSpPr>
            <a:cxnSpLocks noChangeShapeType="1"/>
          </p:cNvCxnSpPr>
          <p:nvPr/>
        </p:nvCxnSpPr>
        <p:spPr bwMode="auto">
          <a:xfrm rot="16200000" flipH="1">
            <a:off x="7019925" y="5033963"/>
            <a:ext cx="714375" cy="790575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65" name="AutoShape 59"/>
          <p:cNvCxnSpPr>
            <a:cxnSpLocks noChangeShapeType="1"/>
          </p:cNvCxnSpPr>
          <p:nvPr/>
        </p:nvCxnSpPr>
        <p:spPr bwMode="auto">
          <a:xfrm rot="5400000">
            <a:off x="6410325" y="5214938"/>
            <a:ext cx="714375" cy="428625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sp>
        <p:nvSpPr>
          <p:cNvPr id="4" name="Oval 60"/>
          <p:cNvSpPr>
            <a:spLocks noChangeArrowheads="1"/>
          </p:cNvSpPr>
          <p:nvPr/>
        </p:nvSpPr>
        <p:spPr bwMode="auto">
          <a:xfrm>
            <a:off x="5715008" y="5786454"/>
            <a:ext cx="457200" cy="457200"/>
          </a:xfrm>
          <a:prstGeom prst="ellipse">
            <a:avLst/>
          </a:prstGeom>
          <a:solidFill>
            <a:srgbClr val="3366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cxnSp>
        <p:nvCxnSpPr>
          <p:cNvPr id="134269" name="AutoShape 61"/>
          <p:cNvCxnSpPr>
            <a:cxnSpLocks noChangeShapeType="1"/>
          </p:cNvCxnSpPr>
          <p:nvPr/>
        </p:nvCxnSpPr>
        <p:spPr bwMode="auto">
          <a:xfrm rot="5400000">
            <a:off x="6105525" y="4910138"/>
            <a:ext cx="714375" cy="1038225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sp>
        <p:nvSpPr>
          <p:cNvPr id="5" name="Oval 62"/>
          <p:cNvSpPr>
            <a:spLocks noChangeArrowheads="1"/>
          </p:cNvSpPr>
          <p:nvPr/>
        </p:nvSpPr>
        <p:spPr bwMode="auto">
          <a:xfrm>
            <a:off x="8286776" y="4286256"/>
            <a:ext cx="457200" cy="457200"/>
          </a:xfrm>
          <a:prstGeom prst="ellipse">
            <a:avLst/>
          </a:prstGeom>
          <a:solidFill>
            <a:srgbClr val="3366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sp>
        <p:nvSpPr>
          <p:cNvPr id="6" name="Oval 63"/>
          <p:cNvSpPr>
            <a:spLocks noChangeArrowheads="1"/>
          </p:cNvSpPr>
          <p:nvPr/>
        </p:nvSpPr>
        <p:spPr bwMode="auto">
          <a:xfrm>
            <a:off x="7858148" y="4114808"/>
            <a:ext cx="457200" cy="457200"/>
          </a:xfrm>
          <a:prstGeom prst="ellipse">
            <a:avLst/>
          </a:prstGeom>
          <a:solidFill>
            <a:srgbClr val="3366CC"/>
          </a:solidFill>
          <a:ln w="9525">
            <a:noFill/>
            <a:round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anchor="ctr"/>
          <a:lstStyle/>
          <a:p>
            <a:pPr algn="ctr" eaLnBrk="0" hangingPunct="0">
              <a:defRPr/>
            </a:pPr>
            <a:endParaRPr lang="en-US" sz="1500" dirty="0">
              <a:latin typeface="+mn-lt"/>
            </a:endParaRPr>
          </a:p>
        </p:txBody>
      </p:sp>
      <p:cxnSp>
        <p:nvCxnSpPr>
          <p:cNvPr id="134276" name="AutoShape 64"/>
          <p:cNvCxnSpPr>
            <a:cxnSpLocks noChangeShapeType="1"/>
          </p:cNvCxnSpPr>
          <p:nvPr/>
        </p:nvCxnSpPr>
        <p:spPr bwMode="auto">
          <a:xfrm rot="16200000" flipH="1">
            <a:off x="7929563" y="3986213"/>
            <a:ext cx="214312" cy="100012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cxnSp>
        <p:nvCxnSpPr>
          <p:cNvPr id="134277" name="AutoShape 65"/>
          <p:cNvCxnSpPr>
            <a:cxnSpLocks noChangeShapeType="1"/>
          </p:cNvCxnSpPr>
          <p:nvPr/>
        </p:nvCxnSpPr>
        <p:spPr bwMode="auto">
          <a:xfrm rot="16200000" flipH="1">
            <a:off x="8072438" y="3843338"/>
            <a:ext cx="357187" cy="528637"/>
          </a:xfrm>
          <a:prstGeom prst="straightConnector1">
            <a:avLst/>
          </a:prstGeom>
          <a:noFill/>
          <a:ln w="28575">
            <a:solidFill>
              <a:srgbClr val="006699"/>
            </a:solidFill>
            <a:round/>
            <a:headEnd/>
            <a:tailEnd/>
          </a:ln>
        </p:spPr>
      </p:cxnSp>
      <p:sp>
        <p:nvSpPr>
          <p:cNvPr id="7" name="Text Box 66"/>
          <p:cNvSpPr txBox="1">
            <a:spLocks noChangeArrowheads="1"/>
          </p:cNvSpPr>
          <p:nvPr/>
        </p:nvSpPr>
        <p:spPr bwMode="auto">
          <a:xfrm>
            <a:off x="1355725" y="4154488"/>
            <a:ext cx="86042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1500" dirty="0">
                <a:latin typeface="+mn-lt"/>
              </a:rPr>
              <a:t>данные</a:t>
            </a:r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857250" y="4757738"/>
            <a:ext cx="803275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1500" dirty="0">
                <a:latin typeface="+mn-lt"/>
              </a:rPr>
              <a:t>знания</a:t>
            </a:r>
          </a:p>
        </p:txBody>
      </p:sp>
      <p:sp>
        <p:nvSpPr>
          <p:cNvPr id="108614" name="Rectangle 68"/>
          <p:cNvSpPr>
            <a:spLocks noChangeArrowheads="1"/>
          </p:cNvSpPr>
          <p:nvPr/>
        </p:nvSpPr>
        <p:spPr bwMode="auto">
          <a:xfrm>
            <a:off x="134938" y="5091113"/>
            <a:ext cx="1158875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1500" dirty="0">
                <a:latin typeface="+mn-lt"/>
              </a:rPr>
              <a:t>документы</a:t>
            </a:r>
          </a:p>
        </p:txBody>
      </p:sp>
      <p:sp>
        <p:nvSpPr>
          <p:cNvPr id="108615" name="Text Box 69"/>
          <p:cNvSpPr txBox="1">
            <a:spLocks noChangeArrowheads="1"/>
          </p:cNvSpPr>
          <p:nvPr/>
        </p:nvSpPr>
        <p:spPr bwMode="auto">
          <a:xfrm>
            <a:off x="2786063" y="5857875"/>
            <a:ext cx="942975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ru-RU" sz="1500" dirty="0">
                <a:latin typeface="+mn-lt"/>
              </a:rPr>
              <a:t>порталы</a:t>
            </a:r>
          </a:p>
        </p:txBody>
      </p:sp>
      <p:sp>
        <p:nvSpPr>
          <p:cNvPr id="134283" name="Text Box 139"/>
          <p:cNvSpPr txBox="1">
            <a:spLocks noChangeArrowheads="1"/>
          </p:cNvSpPr>
          <p:nvPr/>
        </p:nvSpPr>
        <p:spPr bwMode="auto">
          <a:xfrm>
            <a:off x="2195736" y="1268413"/>
            <a:ext cx="489721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</a:rPr>
              <a:t>Управление знаниями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34284" name="Rectangle 140"/>
          <p:cNvSpPr>
            <a:spLocks/>
          </p:cNvSpPr>
          <p:nvPr/>
        </p:nvSpPr>
        <p:spPr bwMode="auto">
          <a:xfrm>
            <a:off x="0" y="116632"/>
            <a:ext cx="9144000" cy="648072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lIns="720000" rIns="252000" anchor="ctr"/>
          <a:lstStyle/>
          <a:p>
            <a:pPr algn="r"/>
            <a:r>
              <a:rPr lang="ru-RU" sz="2400" b="1" dirty="0">
                <a:solidFill>
                  <a:schemeClr val="bg1"/>
                </a:solidFill>
              </a:rPr>
              <a:t>«Зонтик» </a:t>
            </a:r>
            <a:r>
              <a:rPr lang="ru-RU" sz="2400" b="1" dirty="0" smtClean="0">
                <a:solidFill>
                  <a:schemeClr val="bg1"/>
                </a:solidFill>
              </a:rPr>
              <a:t>УЗ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6" name="Содержимое 7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8" name="Нижний колонтитул 7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Нижний колонтитул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/>
              <a:t>Гаврилова Т.А. PБП СУЗ 2008</a:t>
            </a:r>
          </a:p>
        </p:txBody>
      </p:sp>
      <p:sp>
        <p:nvSpPr>
          <p:cNvPr id="18435" name="Номер слайда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0F38CAC-4747-416A-B157-7F723B3663D4}" type="slidenum">
              <a:rPr lang="ru-RU"/>
              <a:pPr/>
              <a:t>36</a:t>
            </a:fld>
            <a:endParaRPr lang="ru-RU"/>
          </a:p>
        </p:txBody>
      </p:sp>
      <p:sp>
        <p:nvSpPr>
          <p:cNvPr id="1843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marL="838200" indent="-838200"/>
            <a:r>
              <a:rPr lang="ru-RU" sz="2800" dirty="0" smtClean="0"/>
              <a:t>Управление знаниями</a:t>
            </a:r>
            <a:endParaRPr lang="en-US" sz="4000" dirty="0" smtClean="0"/>
          </a:p>
        </p:txBody>
      </p:sp>
      <p:sp>
        <p:nvSpPr>
          <p:cNvPr id="1843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Monotype Sorts" pitchFamily="2" charset="2"/>
              <a:buNone/>
            </a:pPr>
            <a:endParaRPr lang="ru-RU" smtClean="0"/>
          </a:p>
        </p:txBody>
      </p:sp>
      <p:pic>
        <p:nvPicPr>
          <p:cNvPr id="18438" name="Picture 4" descr="KM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1125538"/>
            <a:ext cx="892810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dirty="0" smtClean="0"/>
              <a:t>Кто такой </a:t>
            </a:r>
            <a:r>
              <a:rPr lang="ru-RU" dirty="0" smtClean="0"/>
              <a:t>аналитик</a:t>
            </a:r>
            <a:r>
              <a:rPr lang="en-US" dirty="0" smtClean="0"/>
              <a:t/>
            </a:r>
            <a:br>
              <a:rPr lang="en-US" dirty="0" smtClean="0"/>
            </a:br>
            <a:endParaRPr lang="ru-RU" dirty="0" smtClean="0"/>
          </a:p>
        </p:txBody>
      </p:sp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395288" y="1557338"/>
            <a:ext cx="3600450" cy="4751387"/>
          </a:xfrm>
          <a:prstGeom prst="rect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4516" name="Rectangle 4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3940175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4000" smtClean="0"/>
              <a:t>«Это тот, кто</a:t>
            </a:r>
            <a:r>
              <a:rPr lang="en-US" sz="4000" smtClean="0"/>
              <a:t> </a:t>
            </a:r>
            <a:r>
              <a:rPr lang="ru-RU" sz="4000" smtClean="0"/>
              <a:t>думает,</a:t>
            </a:r>
            <a:endParaRPr lang="en-US" sz="4000" smtClean="0"/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4000" smtClean="0"/>
              <a:t> </a:t>
            </a:r>
            <a:r>
              <a:rPr lang="en-US" sz="4000" smtClean="0"/>
              <a:t> </a:t>
            </a:r>
            <a:r>
              <a:rPr lang="ru-RU" sz="4000" smtClean="0"/>
              <a:t>как жить дальше, </a:t>
            </a:r>
            <a:endParaRPr lang="en-US" sz="4000" smtClean="0"/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sz="4000" smtClean="0"/>
              <a:t>  </a:t>
            </a:r>
            <a:r>
              <a:rPr lang="ru-RU" sz="4000" smtClean="0"/>
              <a:t>пока «технари»</a:t>
            </a:r>
            <a:endParaRPr lang="en-US" sz="4000" smtClean="0"/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ru-RU" sz="4000" smtClean="0"/>
              <a:t> </a:t>
            </a:r>
            <a:r>
              <a:rPr lang="en-US" sz="4000" smtClean="0"/>
              <a:t> </a:t>
            </a:r>
            <a:r>
              <a:rPr lang="ru-RU" sz="4000" smtClean="0"/>
              <a:t>налегают на </a:t>
            </a:r>
            <a:endParaRPr lang="en-US" sz="4000" smtClean="0"/>
          </a:p>
          <a:p>
            <a:pPr eaLnBrk="1" hangingPunct="1">
              <a:lnSpc>
                <a:spcPct val="80000"/>
              </a:lnSpc>
              <a:buFont typeface="Arial" pitchFamily="34" charset="0"/>
              <a:buNone/>
            </a:pPr>
            <a:r>
              <a:rPr lang="en-US" sz="4000" smtClean="0"/>
              <a:t>  </a:t>
            </a:r>
            <a:r>
              <a:rPr lang="ru-RU" sz="4000" smtClean="0"/>
              <a:t>весла».</a:t>
            </a:r>
          </a:p>
        </p:txBody>
      </p:sp>
      <p:pic>
        <p:nvPicPr>
          <p:cNvPr id="64517" name="Picture 5" descr="superkmchamp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463" y="1628775"/>
            <a:ext cx="4103687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9" name="AutoShape 2"/>
          <p:cNvSpPr>
            <a:spLocks noChangeArrowheads="1"/>
          </p:cNvSpPr>
          <p:nvPr/>
        </p:nvSpPr>
        <p:spPr bwMode="auto">
          <a:xfrm rot="5390852">
            <a:off x="3504407" y="1372393"/>
            <a:ext cx="1905000" cy="3427413"/>
          </a:xfrm>
          <a:prstGeom prst="upDownArrowCallout">
            <a:avLst>
              <a:gd name="adj1" fmla="val 25000"/>
              <a:gd name="adj2" fmla="val 25000"/>
              <a:gd name="adj3" fmla="val 22490"/>
              <a:gd name="adj4" fmla="val 50000"/>
            </a:avLst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r>
              <a:rPr lang="ru-RU" i="1"/>
              <a:t>ANALYST</a:t>
            </a:r>
            <a:endParaRPr lang="ru-RU">
              <a:solidFill>
                <a:srgbClr val="FF99FF"/>
              </a:solidFill>
            </a:endParaRPr>
          </a:p>
        </p:txBody>
      </p:sp>
      <p:sp>
        <p:nvSpPr>
          <p:cNvPr id="6150" name="AutoShape 3"/>
          <p:cNvSpPr>
            <a:spLocks noChangeArrowheads="1"/>
          </p:cNvSpPr>
          <p:nvPr/>
        </p:nvSpPr>
        <p:spPr bwMode="auto">
          <a:xfrm>
            <a:off x="6705600" y="2438400"/>
            <a:ext cx="914400" cy="609600"/>
          </a:xfrm>
          <a:prstGeom prst="flowChartProcess">
            <a:avLst/>
          </a:prstGeom>
          <a:solidFill>
            <a:srgbClr val="33CC33"/>
          </a:solidFill>
          <a:ln w="9525">
            <a:solidFill>
              <a:srgbClr val="0066FF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1" name="AutoShape 4"/>
          <p:cNvSpPr>
            <a:spLocks noChangeArrowheads="1"/>
          </p:cNvSpPr>
          <p:nvPr/>
        </p:nvSpPr>
        <p:spPr bwMode="auto">
          <a:xfrm>
            <a:off x="6934200" y="3048000"/>
            <a:ext cx="485775" cy="976313"/>
          </a:xfrm>
          <a:prstGeom prst="downArrow">
            <a:avLst>
              <a:gd name="adj1" fmla="val 50000"/>
              <a:gd name="adj2" fmla="val 50245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2" name="AutoShape 5"/>
          <p:cNvSpPr>
            <a:spLocks noChangeArrowheads="1"/>
          </p:cNvSpPr>
          <p:nvPr/>
        </p:nvSpPr>
        <p:spPr bwMode="auto">
          <a:xfrm>
            <a:off x="6858000" y="4038600"/>
            <a:ext cx="609600" cy="609600"/>
          </a:xfrm>
          <a:prstGeom prst="flowChartOr">
            <a:avLst/>
          </a:prstGeom>
          <a:solidFill>
            <a:srgbClr val="33CC33"/>
          </a:solidFill>
          <a:ln w="9525">
            <a:solidFill>
              <a:srgbClr val="0066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chemeClr val="accent1"/>
              </a:solidFill>
            </a:endParaRPr>
          </a:p>
        </p:txBody>
      </p:sp>
      <p:sp>
        <p:nvSpPr>
          <p:cNvPr id="6153" name="Text Box 6"/>
          <p:cNvSpPr txBox="1">
            <a:spLocks noChangeArrowheads="1"/>
          </p:cNvSpPr>
          <p:nvPr/>
        </p:nvSpPr>
        <p:spPr bwMode="auto">
          <a:xfrm>
            <a:off x="500063" y="1320800"/>
            <a:ext cx="2773362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/>
              <a:t>Communicative  </a:t>
            </a:r>
          </a:p>
          <a:p>
            <a:r>
              <a:rPr lang="ru-RU" sz="2800" b="1"/>
              <a:t>skills</a:t>
            </a:r>
          </a:p>
        </p:txBody>
      </p:sp>
      <p:sp>
        <p:nvSpPr>
          <p:cNvPr id="6154" name="Text Box 7"/>
          <p:cNvSpPr txBox="1">
            <a:spLocks noChangeArrowheads="1"/>
          </p:cNvSpPr>
          <p:nvPr/>
        </p:nvSpPr>
        <p:spPr bwMode="auto">
          <a:xfrm>
            <a:off x="5715000" y="1219200"/>
            <a:ext cx="28956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Analytical </a:t>
            </a:r>
          </a:p>
          <a:p>
            <a:r>
              <a:rPr lang="en-US" sz="2800" b="1"/>
              <a:t>abilities</a:t>
            </a:r>
            <a:r>
              <a:rPr lang="ru-RU" sz="2800" b="1"/>
              <a:t> </a:t>
            </a:r>
            <a:endParaRPr lang="ru-RU" sz="2800"/>
          </a:p>
        </p:txBody>
      </p:sp>
      <p:graphicFrame>
        <p:nvGraphicFramePr>
          <p:cNvPr id="111618" name="Object 2"/>
          <p:cNvGraphicFramePr>
            <a:graphicFrameLocks noChangeAspect="1"/>
          </p:cNvGraphicFramePr>
          <p:nvPr/>
        </p:nvGraphicFramePr>
        <p:xfrm>
          <a:off x="3657600" y="2133600"/>
          <a:ext cx="1739900" cy="1905000"/>
        </p:xfrm>
        <a:graphic>
          <a:graphicData uri="http://schemas.openxmlformats.org/presentationml/2006/ole">
            <p:oleObj spid="_x0000_s379906" name="Bitmap Image" r:id="rId4" imgW="3982006" imgH="4723810" progId="PBrush">
              <p:embed/>
            </p:oleObj>
          </a:graphicData>
        </a:graphic>
      </p:graphicFrame>
      <p:sp>
        <p:nvSpPr>
          <p:cNvPr id="6155" name="AutoShape 9"/>
          <p:cNvSpPr>
            <a:spLocks noChangeArrowheads="1"/>
          </p:cNvSpPr>
          <p:nvPr/>
        </p:nvSpPr>
        <p:spPr bwMode="auto">
          <a:xfrm rot="-3642508">
            <a:off x="7796212" y="4090988"/>
            <a:ext cx="485775" cy="990600"/>
          </a:xfrm>
          <a:prstGeom prst="downArrow">
            <a:avLst>
              <a:gd name="adj1" fmla="val 50000"/>
              <a:gd name="adj2" fmla="val 50980"/>
            </a:avLst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6" name="Rectangle 10"/>
          <p:cNvSpPr>
            <a:spLocks noChangeArrowheads="1"/>
          </p:cNvSpPr>
          <p:nvPr/>
        </p:nvSpPr>
        <p:spPr bwMode="auto">
          <a:xfrm>
            <a:off x="8001000" y="4953000"/>
            <a:ext cx="838200" cy="838200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graphicFrame>
        <p:nvGraphicFramePr>
          <p:cNvPr id="6147" name="Object 3"/>
          <p:cNvGraphicFramePr>
            <a:graphicFrameLocks noChangeAspect="1"/>
          </p:cNvGraphicFramePr>
          <p:nvPr/>
        </p:nvGraphicFramePr>
        <p:xfrm>
          <a:off x="228600" y="2362200"/>
          <a:ext cx="2438400" cy="1870075"/>
        </p:xfrm>
        <a:graphic>
          <a:graphicData uri="http://schemas.openxmlformats.org/presentationml/2006/ole">
            <p:oleObj spid="_x0000_s379907" name="Clip" r:id="rId5" imgW="4519440" imgH="3466800" progId="">
              <p:embed/>
            </p:oleObj>
          </a:graphicData>
        </a:graphic>
      </p:graphicFrame>
      <p:sp>
        <p:nvSpPr>
          <p:cNvPr id="6157" name="Text Box 12"/>
          <p:cNvSpPr txBox="1">
            <a:spLocks noChangeArrowheads="1"/>
          </p:cNvSpPr>
          <p:nvPr/>
        </p:nvSpPr>
        <p:spPr bwMode="auto">
          <a:xfrm>
            <a:off x="3657600" y="1447800"/>
            <a:ext cx="16081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/>
              <a:t>ANALYST</a:t>
            </a:r>
          </a:p>
        </p:txBody>
      </p:sp>
      <p:sp>
        <p:nvSpPr>
          <p:cNvPr id="6158" name="AutoShape 13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4000500" y="3786188"/>
            <a:ext cx="1042988" cy="1042987"/>
          </a:xfrm>
          <a:prstGeom prst="actionButtonHelp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6159" name="Прямоугольник 15"/>
          <p:cNvSpPr>
            <a:spLocks noChangeArrowheads="1"/>
          </p:cNvSpPr>
          <p:nvPr/>
        </p:nvSpPr>
        <p:spPr bwMode="auto">
          <a:xfrm>
            <a:off x="3286125" y="0"/>
            <a:ext cx="5857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800">
                <a:solidFill>
                  <a:schemeClr val="bg1"/>
                </a:solidFill>
                <a:latin typeface="Gill Sans MT" pitchFamily="34" charset="0"/>
              </a:rPr>
              <a:t>Dualism of</a:t>
            </a:r>
            <a:r>
              <a:rPr lang="ru-RU" sz="2800">
                <a:solidFill>
                  <a:schemeClr val="bg1"/>
                </a:solidFill>
                <a:latin typeface="Gill Sans MT" pitchFamily="34" charset="0"/>
              </a:rPr>
              <a:t> Knowledge Analyst</a:t>
            </a:r>
            <a:br>
              <a:rPr lang="ru-RU" sz="2800">
                <a:solidFill>
                  <a:schemeClr val="bg1"/>
                </a:solidFill>
                <a:latin typeface="Gill Sans MT" pitchFamily="34" charset="0"/>
              </a:rPr>
            </a:br>
            <a:endParaRPr lang="ru-RU" sz="2800">
              <a:solidFill>
                <a:schemeClr val="bg1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7772400" cy="11049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Analysts’ Psychological Portrait</a:t>
            </a:r>
            <a:endParaRPr lang="ru-RU" sz="3200" smtClean="0">
              <a:solidFill>
                <a:srgbClr val="00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aphicFrame>
        <p:nvGraphicFramePr>
          <p:cNvPr id="7170" name="Object 2"/>
          <p:cNvGraphicFramePr>
            <a:graphicFrameLocks noChangeAspect="1"/>
          </p:cNvGraphicFramePr>
          <p:nvPr>
            <p:ph idx="1"/>
          </p:nvPr>
        </p:nvGraphicFramePr>
        <p:xfrm>
          <a:off x="2051050" y="1752600"/>
          <a:ext cx="4835525" cy="4268788"/>
        </p:xfrm>
        <a:graphic>
          <a:graphicData uri="http://schemas.openxmlformats.org/presentationml/2006/ole">
            <p:oleObj spid="_x0000_s380930" name="Visio" r:id="rId4" imgW="3087624" imgH="2935224" progId="Visio.Drawing.11">
              <p:embed/>
            </p:oleObj>
          </a:graphicData>
        </a:graphic>
      </p:graphicFrame>
      <p:sp>
        <p:nvSpPr>
          <p:cNvPr id="7173" name="Text Box 4"/>
          <p:cNvSpPr txBox="1">
            <a:spLocks noChangeArrowheads="1"/>
          </p:cNvSpPr>
          <p:nvPr/>
        </p:nvSpPr>
        <p:spPr bwMode="auto">
          <a:xfrm>
            <a:off x="6705600" y="2286000"/>
            <a:ext cx="287972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  <a:p>
            <a:r>
              <a:rPr lang="en-US"/>
              <a:t>Interest to other</a:t>
            </a:r>
          </a:p>
          <a:p>
            <a:r>
              <a:rPr lang="en-US"/>
              <a:t>people</a:t>
            </a:r>
            <a:endParaRPr lang="ru-RU"/>
          </a:p>
        </p:txBody>
      </p:sp>
      <p:sp>
        <p:nvSpPr>
          <p:cNvPr id="7174" name="Rectangle 5"/>
          <p:cNvSpPr>
            <a:spLocks noChangeArrowheads="1"/>
          </p:cNvSpPr>
          <p:nvPr/>
        </p:nvSpPr>
        <p:spPr bwMode="auto">
          <a:xfrm>
            <a:off x="6934200" y="2209800"/>
            <a:ext cx="128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Empathy</a:t>
            </a:r>
            <a:endParaRPr lang="ru-RU"/>
          </a:p>
        </p:txBody>
      </p:sp>
      <p:sp>
        <p:nvSpPr>
          <p:cNvPr id="7175" name="Rectangle 6"/>
          <p:cNvSpPr>
            <a:spLocks noChangeArrowheads="1"/>
          </p:cNvSpPr>
          <p:nvPr/>
        </p:nvSpPr>
        <p:spPr bwMode="auto">
          <a:xfrm>
            <a:off x="1090613" y="1493838"/>
            <a:ext cx="16557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 </a:t>
            </a:r>
            <a:r>
              <a:rPr lang="en-GB"/>
              <a:t>defence</a:t>
            </a:r>
            <a:r>
              <a:rPr lang="en-US"/>
              <a:t> </a:t>
            </a:r>
            <a:endParaRPr lang="ru-RU"/>
          </a:p>
        </p:txBody>
      </p:sp>
      <p:sp>
        <p:nvSpPr>
          <p:cNvPr id="7176" name="Text Box 7"/>
          <p:cNvSpPr txBox="1">
            <a:spLocks noChangeArrowheads="1"/>
          </p:cNvSpPr>
          <p:nvPr/>
        </p:nvSpPr>
        <p:spPr bwMode="auto">
          <a:xfrm>
            <a:off x="7146925" y="1717675"/>
            <a:ext cx="1282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Sincerity</a:t>
            </a:r>
            <a:endParaRPr lang="ru-RU"/>
          </a:p>
        </p:txBody>
      </p:sp>
      <p:sp>
        <p:nvSpPr>
          <p:cNvPr id="7177" name="Text Box 8"/>
          <p:cNvSpPr txBox="1">
            <a:spLocks noChangeArrowheads="1"/>
          </p:cNvSpPr>
          <p:nvPr/>
        </p:nvSpPr>
        <p:spPr bwMode="auto">
          <a:xfrm>
            <a:off x="762000" y="1981200"/>
            <a:ext cx="1350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Accuracy</a:t>
            </a:r>
            <a:endParaRPr lang="ru-RU"/>
          </a:p>
        </p:txBody>
      </p:sp>
      <p:sp>
        <p:nvSpPr>
          <p:cNvPr id="7178" name="Text Box 9"/>
          <p:cNvSpPr txBox="1">
            <a:spLocks noChangeArrowheads="1"/>
          </p:cNvSpPr>
          <p:nvPr/>
        </p:nvSpPr>
        <p:spPr bwMode="auto">
          <a:xfrm>
            <a:off x="1050925" y="5832475"/>
            <a:ext cx="21193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1"/>
                </a:solidFill>
              </a:rPr>
              <a:t>Sociable pedant</a:t>
            </a:r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67" name="Rectangle 19"/>
          <p:cNvSpPr>
            <a:spLocks noGrp="1" noChangeArrowheads="1"/>
          </p:cNvSpPr>
          <p:nvPr>
            <p:ph type="title"/>
          </p:nvPr>
        </p:nvSpPr>
        <p:spPr>
          <a:solidFill>
            <a:schemeClr val="bg2">
              <a:lumMod val="9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dirty="0"/>
              <a:t>About Intelligence</a:t>
            </a:r>
          </a:p>
        </p:txBody>
      </p:sp>
      <p:graphicFrame>
        <p:nvGraphicFramePr>
          <p:cNvPr id="309273" name="Group 25"/>
          <p:cNvGraphicFramePr>
            <a:graphicFrameLocks noGrp="1"/>
          </p:cNvGraphicFramePr>
          <p:nvPr>
            <p:ph sz="half" idx="1"/>
          </p:nvPr>
        </p:nvGraphicFramePr>
        <p:xfrm>
          <a:off x="838200" y="1214438"/>
          <a:ext cx="7621588" cy="5439362"/>
        </p:xfrm>
        <a:graphic>
          <a:graphicData uri="http://schemas.openxmlformats.org/drawingml/2006/table">
            <a:tbl>
              <a:tblPr/>
              <a:tblGrid>
                <a:gridCol w="3811588"/>
                <a:gridCol w="3810000"/>
              </a:tblGrid>
              <a:tr h="1928132">
                <a:tc gridSpan="2"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“</a:t>
                      </a:r>
                      <a:r>
                        <a:rPr kumimoji="0" lang="en-US" sz="3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Intelligence</a:t>
                      </a: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is what you use when you don't know what to do”.</a:t>
                      </a:r>
                    </a:p>
                    <a:p>
                      <a:pPr marL="342900" marR="0" lvl="0" indent="-34290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</a:t>
                      </a:r>
                      <a:r>
                        <a:rPr kumimoji="0" lang="pl-PL" sz="3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9357A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Jean Piaget</a:t>
                      </a:r>
                      <a:endParaRPr kumimoji="0" lang="en-US" sz="3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A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1123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l-P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ECA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  <a:defRPr/>
                      </a:pPr>
                      <a:r>
                        <a:rPr lang="en-US" sz="28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Intelligence is a capacity for some abstract thought, understanding, reasoning, learning, and problem solving </a:t>
                      </a:r>
                      <a:endParaRPr lang="ru-RU" sz="28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bg2"/>
                        </a:buClr>
                        <a:buSzPct val="75000"/>
                        <a:buFont typeface="Monotype Sort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4824" name="Picture 2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18094" t="31950" r="20091" b="16815"/>
          <a:stretch>
            <a:fillRect/>
          </a:stretch>
        </p:blipFill>
        <p:spPr>
          <a:xfrm>
            <a:off x="1619250" y="3573463"/>
            <a:ext cx="2160588" cy="2376487"/>
          </a:xfr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err="1" smtClean="0"/>
              <a:t>Гендерные</a:t>
            </a:r>
            <a:r>
              <a:rPr lang="ru-RU" sz="2800" dirty="0" smtClean="0"/>
              <a:t> различия в аналитической работе</a:t>
            </a:r>
            <a:endParaRPr lang="ru-RU" sz="3200" dirty="0" smtClean="0"/>
          </a:p>
        </p:txBody>
      </p:sp>
      <p:sp>
        <p:nvSpPr>
          <p:cNvPr id="4096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400550" cy="4525963"/>
          </a:xfrm>
          <a:solidFill>
            <a:srgbClr val="66CCFF"/>
          </a:solidFill>
        </p:spPr>
        <p:txBody>
          <a:bodyPr tIns="1152000" rtlCol="0"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dirty="0" smtClean="0"/>
              <a:t>Выше </a:t>
            </a:r>
            <a:r>
              <a:rPr lang="ru-RU" sz="2800" dirty="0" err="1" smtClean="0"/>
              <a:t>аналитичность</a:t>
            </a:r>
            <a:r>
              <a:rPr lang="ru-RU" sz="2800" dirty="0" smtClean="0"/>
              <a:t> и </a:t>
            </a:r>
            <a:r>
              <a:rPr lang="ru-RU" sz="2800" dirty="0" err="1" smtClean="0"/>
              <a:t>поленезависимость</a:t>
            </a:r>
            <a:endParaRPr lang="ru-RU" sz="2800" dirty="0" smtClean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dirty="0" smtClean="0"/>
              <a:t>Лучше </a:t>
            </a:r>
            <a:r>
              <a:rPr lang="ru-RU" sz="2800" dirty="0" err="1" smtClean="0"/>
              <a:t>пространст-веннная</a:t>
            </a:r>
            <a:r>
              <a:rPr lang="ru-RU" sz="2800" dirty="0" smtClean="0"/>
              <a:t> ориентация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dirty="0" smtClean="0"/>
              <a:t>Хуже восприятие на слух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dirty="0" smtClean="0"/>
              <a:t>Интерес к поиску новых решений (охота)</a:t>
            </a:r>
          </a:p>
        </p:txBody>
      </p:sp>
      <p:sp>
        <p:nvSpPr>
          <p:cNvPr id="50180" name="Нижний колонтитул 2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smtClean="0">
                <a:latin typeface="Arial" pitchFamily="34" charset="0"/>
              </a:rPr>
              <a:t>Гаврилова Т.А.  2012</a:t>
            </a:r>
            <a:endParaRPr lang="en-US" smtClean="0">
              <a:latin typeface="Arial" pitchFamily="34" charset="0"/>
            </a:endParaRPr>
          </a:p>
        </p:txBody>
      </p:sp>
      <p:sp>
        <p:nvSpPr>
          <p:cNvPr id="40966" name="Rectangle 4"/>
          <p:cNvSpPr>
            <a:spLocks noGrp="1" noChangeArrowheads="1"/>
          </p:cNvSpPr>
          <p:nvPr>
            <p:ph sz="half" idx="4294967295"/>
          </p:nvPr>
        </p:nvSpPr>
        <p:spPr>
          <a:xfrm>
            <a:off x="5003800" y="1000125"/>
            <a:ext cx="4140200" cy="5143500"/>
          </a:xfrm>
          <a:solidFill>
            <a:srgbClr val="FFCCFF"/>
          </a:solidFill>
        </p:spPr>
        <p:txBody>
          <a:bodyPr tIns="1152000" rtlCol="0"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smtClean="0"/>
              <a:t>Лучше коммуника-тивные свойства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smtClean="0"/>
              <a:t>Минимизация риска, боязнь нового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smtClean="0"/>
              <a:t>Сильнее меж-полушарные связи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smtClean="0"/>
              <a:t>Лучшая детализация и группировка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smtClean="0"/>
              <a:t>Путают «право-лево» (50%)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buFont typeface="Monotype Sorts" pitchFamily="2" charset="2"/>
              <a:buNone/>
              <a:defRPr/>
            </a:pPr>
            <a:endParaRPr lang="ru-RU" sz="2800" smtClean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endParaRPr lang="ru-RU" sz="2800" smtClean="0"/>
          </a:p>
        </p:txBody>
      </p:sp>
      <p:sp>
        <p:nvSpPr>
          <p:cNvPr id="50183" name="Нижний колонтитул 5"/>
          <p:cNvSpPr txBox="1">
            <a:spLocks noGrp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1200">
                <a:solidFill>
                  <a:schemeClr val="bg1"/>
                </a:solidFill>
                <a:latin typeface="Times New Roman" pitchFamily="18" charset="0"/>
              </a:rPr>
              <a:t>Гаврилова Т.А.</a:t>
            </a:r>
          </a:p>
        </p:txBody>
      </p:sp>
      <p:sp>
        <p:nvSpPr>
          <p:cNvPr id="50184" name="Номер слайда 6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endParaRPr lang="en-US" sz="1200">
              <a:solidFill>
                <a:srgbClr val="898989"/>
              </a:solidFill>
              <a:latin typeface="Times New Roman" pitchFamily="18" charset="0"/>
            </a:endParaRPr>
          </a:p>
        </p:txBody>
      </p:sp>
      <p:pic>
        <p:nvPicPr>
          <p:cNvPr id="50186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1000108"/>
            <a:ext cx="857333" cy="102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25281" name="Object 6"/>
          <p:cNvGraphicFramePr>
            <a:graphicFrameLocks noChangeAspect="1"/>
          </p:cNvGraphicFramePr>
          <p:nvPr/>
        </p:nvGraphicFramePr>
        <p:xfrm>
          <a:off x="214282" y="928670"/>
          <a:ext cx="1177925" cy="1676400"/>
        </p:xfrm>
        <a:graphic>
          <a:graphicData uri="http://schemas.openxmlformats.org/presentationml/2006/ole">
            <p:oleObj spid="_x0000_s225281" name="Clip" r:id="rId5" imgW="3848040" imgH="5478120" progId="">
              <p:embed/>
            </p:oleObj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 dirty="0"/>
          </a:p>
        </p:txBody>
      </p:sp>
      <p:sp>
        <p:nvSpPr>
          <p:cNvPr id="156677" name="Rectangle 5"/>
          <p:cNvSpPr>
            <a:spLocks noChangeArrowheads="1"/>
          </p:cNvSpPr>
          <p:nvPr/>
        </p:nvSpPr>
        <p:spPr bwMode="auto">
          <a:xfrm>
            <a:off x="395288" y="1019246"/>
            <a:ext cx="843160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ru-RU" sz="2000" dirty="0" smtClean="0"/>
              <a:t>До трети рабочего времени тратят менеджеры на поиск и обработку </a:t>
            </a:r>
          </a:p>
          <a:p>
            <a:pPr eaLnBrk="0" hangingPunct="0"/>
            <a:r>
              <a:rPr lang="ru-RU" sz="2000" dirty="0" smtClean="0"/>
              <a:t>Информации.</a:t>
            </a:r>
            <a:endParaRPr lang="ru-RU" sz="2000" dirty="0"/>
          </a:p>
        </p:txBody>
      </p:sp>
      <p:sp>
        <p:nvSpPr>
          <p:cNvPr id="156678" name="Rectangle 6"/>
          <p:cNvSpPr>
            <a:spLocks noChangeArrowheads="1"/>
          </p:cNvSpPr>
          <p:nvPr/>
        </p:nvSpPr>
        <p:spPr bwMode="auto">
          <a:xfrm>
            <a:off x="214282" y="1928802"/>
            <a:ext cx="8572560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eaLnBrk="0" hangingPunct="0">
              <a:buFont typeface="Arial" pitchFamily="34" charset="0"/>
              <a:buChar char="•"/>
            </a:pPr>
            <a:r>
              <a:rPr lang="ru-RU" sz="2000" dirty="0" smtClean="0"/>
              <a:t> Каждую </a:t>
            </a:r>
            <a:r>
              <a:rPr lang="ru-RU" sz="2000" b="1" dirty="0"/>
              <a:t>секунду</a:t>
            </a:r>
            <a:r>
              <a:rPr lang="ru-RU" sz="2000" dirty="0"/>
              <a:t> в мире появляется около </a:t>
            </a:r>
            <a:r>
              <a:rPr lang="ru-RU" sz="2000" b="1" dirty="0" smtClean="0"/>
              <a:t>20 000 </a:t>
            </a:r>
            <a:r>
              <a:rPr lang="ru-RU" sz="2000" dirty="0"/>
              <a:t>страниц текста о достижениях в различных отраслях науки и техники. </a:t>
            </a:r>
            <a:endParaRPr lang="ru-RU" sz="2000" dirty="0" smtClean="0"/>
          </a:p>
          <a:p>
            <a:pPr eaLnBrk="0" hangingPunct="0">
              <a:buFont typeface="Arial" pitchFamily="34" charset="0"/>
              <a:buChar char="•"/>
            </a:pPr>
            <a:r>
              <a:rPr lang="ru-RU" sz="2000" dirty="0"/>
              <a:t> </a:t>
            </a:r>
            <a:r>
              <a:rPr lang="ru-RU" sz="2000" dirty="0" smtClean="0"/>
              <a:t>Сто </a:t>
            </a:r>
            <a:r>
              <a:rPr lang="ru-RU" sz="2000" dirty="0"/>
              <a:t>тысяч научных и технических журналов ежегодно. Они публикуют 2 миллиона статей и заметок по разным отраслям знания. </a:t>
            </a:r>
            <a:endParaRPr lang="ru-RU" sz="2000" dirty="0" smtClean="0"/>
          </a:p>
          <a:p>
            <a:pPr eaLnBrk="0" hangingPunct="0">
              <a:buFont typeface="Arial" pitchFamily="34" charset="0"/>
              <a:buChar char="•"/>
            </a:pPr>
            <a:r>
              <a:rPr lang="ru-RU" sz="2000" dirty="0" smtClean="0"/>
              <a:t>Ежегодно </a:t>
            </a:r>
            <a:r>
              <a:rPr lang="ru-RU" sz="2000" dirty="0"/>
              <a:t>выходит более 10 тысяч научных книг. </a:t>
            </a:r>
            <a:endParaRPr lang="ru-RU" sz="2000" dirty="0" smtClean="0"/>
          </a:p>
          <a:p>
            <a:pPr eaLnBrk="0" hangingPunct="0">
              <a:buFont typeface="Arial" pitchFamily="34" charset="0"/>
              <a:buChar char="•"/>
            </a:pPr>
            <a:r>
              <a:rPr lang="ru-RU" sz="2000" dirty="0"/>
              <a:t> </a:t>
            </a:r>
            <a:r>
              <a:rPr lang="ru-RU" sz="2000" dirty="0" smtClean="0"/>
              <a:t>Специальных </a:t>
            </a:r>
            <a:r>
              <a:rPr lang="ru-RU" sz="2000" dirty="0"/>
              <a:t>публикаций - бюллетеней, </a:t>
            </a:r>
            <a:r>
              <a:rPr lang="ru-RU" sz="2000" dirty="0" smtClean="0"/>
              <a:t>отчетов, рефератов </a:t>
            </a:r>
            <a:r>
              <a:rPr lang="ru-RU" sz="2000" dirty="0"/>
              <a:t>- печатается до 2 миллионов экземпляров. </a:t>
            </a:r>
            <a:r>
              <a:rPr lang="ru-RU" sz="2000" dirty="0" smtClean="0"/>
              <a:t>Количество </a:t>
            </a:r>
            <a:r>
              <a:rPr lang="ru-RU" sz="2000" dirty="0"/>
              <a:t>таких изданий растет на 5-10 процентов в год. </a:t>
            </a:r>
            <a:endParaRPr lang="ru-RU" sz="2000" dirty="0" smtClean="0"/>
          </a:p>
          <a:p>
            <a:pPr eaLnBrk="0" hangingPunct="0">
              <a:buFont typeface="Arial" pitchFamily="34" charset="0"/>
              <a:buChar char="•"/>
            </a:pPr>
            <a:r>
              <a:rPr lang="ru-RU" sz="2000" dirty="0" smtClean="0"/>
              <a:t> Н</a:t>
            </a:r>
            <a:r>
              <a:rPr lang="en-US" sz="2000" dirty="0" smtClean="0"/>
              <a:t>а </a:t>
            </a:r>
            <a:r>
              <a:rPr lang="en-US" sz="2000" dirty="0"/>
              <a:t>«</a:t>
            </a:r>
            <a:r>
              <a:rPr lang="en-US" sz="2000" dirty="0" err="1"/>
              <a:t>раскопки</a:t>
            </a:r>
            <a:r>
              <a:rPr lang="en-US" sz="2000" dirty="0"/>
              <a:t>» в </a:t>
            </a:r>
            <a:r>
              <a:rPr lang="en-US" sz="2000" dirty="0" err="1"/>
              <a:t>библиотеках</a:t>
            </a:r>
            <a:r>
              <a:rPr lang="en-US" sz="2000" dirty="0"/>
              <a:t> США </a:t>
            </a:r>
            <a:r>
              <a:rPr lang="en-US" sz="2000" dirty="0" err="1"/>
              <a:t>тратится</a:t>
            </a:r>
            <a:r>
              <a:rPr lang="en-US" sz="2000" dirty="0"/>
              <a:t> 300 </a:t>
            </a:r>
            <a:r>
              <a:rPr lang="en-US" sz="2000" dirty="0" err="1"/>
              <a:t>миллионов</a:t>
            </a:r>
            <a:r>
              <a:rPr lang="en-US" sz="2000" dirty="0"/>
              <a:t> </a:t>
            </a:r>
            <a:r>
              <a:rPr lang="en-US" sz="2000" dirty="0" err="1"/>
              <a:t>долларов</a:t>
            </a:r>
            <a:r>
              <a:rPr lang="en-US" sz="2000" dirty="0"/>
              <a:t>. </a:t>
            </a:r>
            <a:endParaRPr lang="ru-RU" sz="2000" dirty="0" smtClean="0"/>
          </a:p>
          <a:p>
            <a:pPr eaLnBrk="0" hangingPunct="0">
              <a:buFont typeface="Arial" pitchFamily="34" charset="0"/>
              <a:buChar char="•"/>
            </a:pPr>
            <a:r>
              <a:rPr lang="ru-RU" sz="2000" dirty="0" smtClean="0"/>
              <a:t> П</a:t>
            </a:r>
            <a:r>
              <a:rPr lang="en-US" sz="2000" dirty="0" err="1" smtClean="0"/>
              <a:t>ятая</a:t>
            </a:r>
            <a:r>
              <a:rPr lang="en-US" sz="2000" dirty="0" smtClean="0"/>
              <a:t> </a:t>
            </a:r>
            <a:r>
              <a:rPr lang="en-US" sz="2000" dirty="0" err="1"/>
              <a:t>часть</a:t>
            </a:r>
            <a:r>
              <a:rPr lang="en-US" sz="2000" dirty="0"/>
              <a:t> </a:t>
            </a:r>
            <a:r>
              <a:rPr lang="en-US" sz="2000" dirty="0" err="1"/>
              <a:t>ассигнований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научные</a:t>
            </a:r>
            <a:r>
              <a:rPr lang="en-US" sz="2000" dirty="0"/>
              <a:t> </a:t>
            </a:r>
            <a:r>
              <a:rPr lang="en-US" sz="2000" dirty="0" err="1"/>
              <a:t>исследования</a:t>
            </a:r>
            <a:r>
              <a:rPr lang="en-US" sz="2000" dirty="0"/>
              <a:t> </a:t>
            </a:r>
            <a:r>
              <a:rPr lang="en-US" sz="2000" dirty="0" err="1"/>
              <a:t>расходуется</a:t>
            </a:r>
            <a:r>
              <a:rPr lang="en-US" sz="2000" dirty="0"/>
              <a:t> </a:t>
            </a:r>
            <a:r>
              <a:rPr lang="en-US" sz="2000" dirty="0" err="1" smtClean="0"/>
              <a:t>на</a:t>
            </a:r>
            <a:r>
              <a:rPr lang="en-US" sz="2000" dirty="0" smtClean="0"/>
              <a:t> </a:t>
            </a:r>
            <a:r>
              <a:rPr lang="en-US" sz="2000" dirty="0" err="1"/>
              <a:t>сбор</a:t>
            </a:r>
            <a:r>
              <a:rPr lang="en-US" sz="2000" dirty="0"/>
              <a:t> и </a:t>
            </a:r>
            <a:r>
              <a:rPr lang="en-US" sz="2000" dirty="0" err="1"/>
              <a:t>распространение</a:t>
            </a:r>
            <a:r>
              <a:rPr lang="en-US" sz="2000" dirty="0"/>
              <a:t> </a:t>
            </a:r>
            <a:r>
              <a:rPr lang="en-US" sz="2000" dirty="0" err="1"/>
              <a:t>информации</a:t>
            </a:r>
            <a:r>
              <a:rPr lang="en-US" sz="2000" dirty="0"/>
              <a:t>. </a:t>
            </a:r>
            <a:r>
              <a:rPr lang="ru-RU" sz="2000" dirty="0" smtClean="0"/>
              <a:t> 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ru-RU" sz="2000" b="1" dirty="0" smtClean="0"/>
              <a:t>Информационный поток в наши дни в 15-20 раз выше</a:t>
            </a:r>
          </a:p>
          <a:p>
            <a:pPr eaLnBrk="0" hangingPunct="0"/>
            <a:r>
              <a:rPr lang="ru-RU" sz="2000" b="1" dirty="0" smtClean="0"/>
              <a:t> реальных возможностей восприятия его человеческим мозгом. </a:t>
            </a:r>
          </a:p>
          <a:p>
            <a:pPr eaLnBrk="0" hangingPunct="0">
              <a:buFont typeface="Arial" pitchFamily="34" charset="0"/>
              <a:buChar char="•"/>
            </a:pP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57686" y="142852"/>
            <a:ext cx="450071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solidFill>
                  <a:schemeClr val="bg1"/>
                </a:solidFill>
              </a:rPr>
              <a:t>Информационный бум</a:t>
            </a:r>
            <a:endParaRPr lang="ru-R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Инт. технологии в менеджменте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88640"/>
            <a:ext cx="8568952" cy="6124011"/>
          </a:xfrm>
        </p:spPr>
      </p:pic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Business </a:t>
            </a:r>
            <a:r>
              <a:rPr lang="en-US" dirty="0"/>
              <a:t>Intelligence</a:t>
            </a:r>
            <a:endParaRPr lang="ru-RU" dirty="0"/>
          </a:p>
        </p:txBody>
      </p:sp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928688" y="1000125"/>
          <a:ext cx="7002462" cy="5857875"/>
        </p:xfrm>
        <a:graphic>
          <a:graphicData uri="http://schemas.openxmlformats.org/presentationml/2006/ole">
            <p:oleObj spid="_x0000_s382978" name="Visio" r:id="rId4" imgW="4179991" imgH="4179991" progId="Visio.Drawing.11">
              <p:embed/>
            </p:oleObj>
          </a:graphicData>
        </a:graphic>
      </p:graphicFrame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28938" y="1500188"/>
            <a:ext cx="5786437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Прямоугольник 3"/>
          <p:cNvSpPr>
            <a:spLocks noChangeArrowheads="1"/>
          </p:cNvSpPr>
          <p:nvPr/>
        </p:nvSpPr>
        <p:spPr bwMode="auto">
          <a:xfrm>
            <a:off x="6000750" y="5929313"/>
            <a:ext cx="181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trimagic.com.au</a:t>
            </a:r>
            <a:endParaRPr lang="ru-RU"/>
          </a:p>
        </p:txBody>
      </p:sp>
      <p:sp>
        <p:nvSpPr>
          <p:cNvPr id="68613" name="TextBox 4"/>
          <p:cNvSpPr txBox="1">
            <a:spLocks noChangeArrowheads="1"/>
          </p:cNvSpPr>
          <p:nvPr/>
        </p:nvSpPr>
        <p:spPr bwMode="auto">
          <a:xfrm>
            <a:off x="5857875" y="214313"/>
            <a:ext cx="29892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>
                <a:solidFill>
                  <a:schemeClr val="bg1"/>
                </a:solidFill>
              </a:rPr>
              <a:t>New</a:t>
            </a:r>
            <a:r>
              <a:rPr lang="en-US"/>
              <a:t> </a:t>
            </a:r>
            <a:r>
              <a:rPr lang="en-US" sz="2800">
                <a:solidFill>
                  <a:schemeClr val="bg1"/>
                </a:solidFill>
              </a:rPr>
              <a:t>technologies</a:t>
            </a:r>
            <a:endParaRPr lang="ru-RU" sz="2800">
              <a:solidFill>
                <a:schemeClr val="bg1"/>
              </a:solidFill>
            </a:endParaRPr>
          </a:p>
        </p:txBody>
      </p:sp>
      <p:pic>
        <p:nvPicPr>
          <p:cNvPr id="68614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0"/>
            <a:ext cx="2786063" cy="2582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5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392613"/>
            <a:ext cx="307181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3" y="2643188"/>
            <a:ext cx="1905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Нижний колонтитул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053" name="Picture 4" descr="gavr black обложк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9530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0" y="0"/>
            <a:ext cx="21431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0" y="3500438"/>
            <a:ext cx="2371725" cy="313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50" name="Object 10"/>
          <p:cNvGraphicFramePr>
            <a:graphicFrameLocks noChangeAspect="1"/>
          </p:cNvGraphicFramePr>
          <p:nvPr/>
        </p:nvGraphicFramePr>
        <p:xfrm>
          <a:off x="0" y="3714750"/>
          <a:ext cx="4181475" cy="2751138"/>
        </p:xfrm>
        <a:graphic>
          <a:graphicData uri="http://schemas.openxmlformats.org/presentationml/2006/ole">
            <p:oleObj spid="_x0000_s200706" name="Image" r:id="rId7" imgW="4761905" imgH="3134162" progId="">
              <p:embed/>
            </p:oleObj>
          </a:graphicData>
        </a:graphic>
      </p:graphicFrame>
      <p:pic>
        <p:nvPicPr>
          <p:cNvPr id="2056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57938" y="1143000"/>
            <a:ext cx="2162175" cy="3290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dirty="0" smtClean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dirty="0" smtClean="0"/>
              <a:t>					</a:t>
            </a:r>
            <a:r>
              <a:rPr lang="en-US" dirty="0" smtClean="0"/>
              <a:t>gavrilova@gsom.pu.ru</a:t>
            </a:r>
          </a:p>
        </p:txBody>
      </p:sp>
      <p:sp>
        <p:nvSpPr>
          <p:cNvPr id="71684" name="WordArt 4"/>
          <p:cNvSpPr>
            <a:spLocks noChangeArrowheads="1" noChangeShapeType="1" noTextEdit="1"/>
          </p:cNvSpPr>
          <p:nvPr/>
        </p:nvSpPr>
        <p:spPr bwMode="auto">
          <a:xfrm>
            <a:off x="467544" y="1052736"/>
            <a:ext cx="2857500" cy="15430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r>
              <a:rPr lang="ru-RU" sz="4800" kern="10" dirty="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"/>
                <a:cs typeface="Arial"/>
              </a:rPr>
              <a:t>Вопросы?</a:t>
            </a:r>
          </a:p>
        </p:txBody>
      </p:sp>
      <p:sp>
        <p:nvSpPr>
          <p:cNvPr id="71685" name="WordArt 7"/>
          <p:cNvSpPr>
            <a:spLocks noChangeArrowheads="1" noChangeShapeType="1" noTextEdit="1"/>
          </p:cNvSpPr>
          <p:nvPr/>
        </p:nvSpPr>
        <p:spPr bwMode="auto">
          <a:xfrm>
            <a:off x="4283968" y="764704"/>
            <a:ext cx="3979863" cy="15843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4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Спасибо!</a:t>
            </a:r>
          </a:p>
        </p:txBody>
      </p:sp>
      <p:sp>
        <p:nvSpPr>
          <p:cNvPr id="71686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5914645-DB32-46B5-AAD3-191A38DB3842}" type="slidenum">
              <a:rPr lang="ru-RU" smtClean="0">
                <a:latin typeface="Arial" pitchFamily="34" charset="0"/>
              </a:rPr>
              <a:pPr/>
              <a:t>46</a:t>
            </a:fld>
            <a:endParaRPr lang="ru-RU" smtClean="0">
              <a:latin typeface="Arial" pitchFamily="34" charset="0"/>
            </a:endParaRPr>
          </a:p>
        </p:txBody>
      </p:sp>
      <p:pic>
        <p:nvPicPr>
          <p:cNvPr id="71687" name="Picture 5" descr="ont-gra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3212976"/>
            <a:ext cx="2464965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8" name="Picture 7"/>
          <p:cNvPicPr>
            <a:picLocks noChangeAspect="1" noChangeArrowheads="1"/>
          </p:cNvPicPr>
          <p:nvPr/>
        </p:nvPicPr>
        <p:blipFill>
          <a:blip r:embed="rId4" cstate="print"/>
          <a:srcRect l="18094" t="31950" r="20091" b="16815"/>
          <a:stretch>
            <a:fillRect/>
          </a:stretch>
        </p:blipFill>
        <p:spPr bwMode="auto">
          <a:xfrm>
            <a:off x="539552" y="4437112"/>
            <a:ext cx="1404583" cy="1656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9" name="AutoShape 8"/>
          <p:cNvSpPr>
            <a:spLocks noChangeArrowheads="1"/>
          </p:cNvSpPr>
          <p:nvPr/>
        </p:nvSpPr>
        <p:spPr bwMode="auto">
          <a:xfrm>
            <a:off x="2214563" y="4572000"/>
            <a:ext cx="935037" cy="142875"/>
          </a:xfrm>
          <a:prstGeom prst="rightArrow">
            <a:avLst>
              <a:gd name="adj1" fmla="val 50000"/>
              <a:gd name="adj2" fmla="val 1636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Times New Roman" pitchFamily="18" charset="0"/>
            </a:endParaRPr>
          </a:p>
        </p:txBody>
      </p:sp>
      <p:sp>
        <p:nvSpPr>
          <p:cNvPr id="71690" name="AutoShape 9"/>
          <p:cNvSpPr>
            <a:spLocks noChangeArrowheads="1"/>
          </p:cNvSpPr>
          <p:nvPr/>
        </p:nvSpPr>
        <p:spPr bwMode="auto">
          <a:xfrm>
            <a:off x="5940425" y="3001963"/>
            <a:ext cx="935038" cy="142875"/>
          </a:xfrm>
          <a:prstGeom prst="rightArrow">
            <a:avLst>
              <a:gd name="adj1" fmla="val 50000"/>
              <a:gd name="adj2" fmla="val 16361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800">
              <a:latin typeface="Times New Roman" pitchFamily="18" charset="0"/>
            </a:endParaRPr>
          </a:p>
        </p:txBody>
      </p:sp>
      <p:sp>
        <p:nvSpPr>
          <p:cNvPr id="71692" name="Rectangle 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ru-RU">
                <a:hlinkClick r:id="rId5"/>
              </a:rPr>
              <a:t>http://www.5-tv.ru/programs/broadcast/505596/</a:t>
            </a:r>
            <a:r>
              <a:rPr lang="ru-RU"/>
              <a:t> </a:t>
            </a:r>
          </a:p>
        </p:txBody>
      </p:sp>
      <p:sp>
        <p:nvSpPr>
          <p:cNvPr id="71693" name="Прямоугольник 12"/>
          <p:cNvSpPr>
            <a:spLocks noChangeArrowheads="1"/>
          </p:cNvSpPr>
          <p:nvPr/>
        </p:nvSpPr>
        <p:spPr bwMode="auto">
          <a:xfrm>
            <a:off x="3491880" y="5805264"/>
            <a:ext cx="547260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/>
              <a:t>http://www.5-tv.ru/programs/broadcast/505596/</a:t>
            </a:r>
            <a:endParaRPr lang="ru-RU" dirty="0"/>
          </a:p>
        </p:txBody>
      </p:sp>
      <p:pic>
        <p:nvPicPr>
          <p:cNvPr id="14" name="Рисунок 13" descr="ии 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092280" y="2060848"/>
            <a:ext cx="1803400" cy="11239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Нижний колонтитул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/>
              <a:t>Гаврилова Т.А. Курс ИИ ч.1.</a:t>
            </a:r>
          </a:p>
        </p:txBody>
      </p:sp>
      <p:sp>
        <p:nvSpPr>
          <p:cNvPr id="8196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584ECE4-4AD2-43F0-953F-4751051C5204}" type="slidenum">
              <a:rPr lang="ru-RU"/>
              <a:pPr/>
              <a:t>5</a:t>
            </a:fld>
            <a:endParaRPr lang="ru-RU"/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u="sng" dirty="0" smtClean="0"/>
              <a:t/>
            </a:r>
            <a:br>
              <a:rPr lang="en-US" sz="3200" b="1" u="sng" dirty="0" smtClean="0"/>
            </a:br>
            <a:r>
              <a:rPr lang="ru-RU" sz="3200" b="1" u="sng" dirty="0" err="1" smtClean="0"/>
              <a:t>Artificial</a:t>
            </a:r>
            <a:r>
              <a:rPr lang="ru-RU" sz="3200" b="1" u="sng" dirty="0" smtClean="0"/>
              <a:t> </a:t>
            </a:r>
            <a:r>
              <a:rPr lang="ru-RU" sz="3200" b="1" u="sng" dirty="0" err="1" smtClean="0"/>
              <a:t>Intelligence</a:t>
            </a:r>
            <a:r>
              <a:rPr lang="en-US" sz="3200" b="1" u="sng" dirty="0" smtClean="0"/>
              <a:t>:</a:t>
            </a:r>
            <a:r>
              <a:rPr lang="ru-RU" sz="3200" b="1" u="sng" dirty="0" smtClean="0"/>
              <a:t> </a:t>
            </a:r>
            <a:r>
              <a:rPr lang="en-US" sz="3200" b="1" u="sng" dirty="0" smtClean="0"/>
              <a:t>d</a:t>
            </a:r>
            <a:r>
              <a:rPr lang="ru-RU" sz="3200" b="1" u="sng" dirty="0" err="1" smtClean="0"/>
              <a:t>efinition</a:t>
            </a:r>
            <a:r>
              <a:rPr lang="en-US" sz="4000" b="1" u="sng" dirty="0" smtClean="0"/>
              <a:t/>
            </a:r>
            <a:br>
              <a:rPr lang="en-US" sz="4000" b="1" u="sng" dirty="0" smtClean="0"/>
            </a:br>
            <a:endParaRPr lang="ru-RU" sz="4000" b="1" u="sng" dirty="0" smtClean="0"/>
          </a:p>
        </p:txBody>
      </p:sp>
      <p:sp>
        <p:nvSpPr>
          <p:cNvPr id="819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935038" y="1557338"/>
            <a:ext cx="8208962" cy="4824412"/>
          </a:xfrm>
        </p:spPr>
        <p:txBody>
          <a:bodyPr/>
          <a:lstStyle/>
          <a:p>
            <a:r>
              <a:rPr lang="ru-RU" sz="2800" dirty="0" smtClean="0"/>
              <a:t>AI - </a:t>
            </a:r>
            <a:r>
              <a:rPr lang="ru-RU" sz="2800" dirty="0" err="1" smtClean="0"/>
              <a:t>is</a:t>
            </a:r>
            <a:r>
              <a:rPr lang="ru-RU" sz="2800" dirty="0" smtClean="0"/>
              <a:t> </a:t>
            </a:r>
            <a:r>
              <a:rPr lang="en-US" sz="2800" dirty="0" smtClean="0"/>
              <a:t>the science of making machines do things that  would require </a:t>
            </a:r>
            <a:r>
              <a:rPr lang="en-US" sz="2800" b="1" dirty="0" smtClean="0"/>
              <a:t>intelligence</a:t>
            </a:r>
            <a:r>
              <a:rPr lang="en-US" sz="2800" dirty="0" smtClean="0"/>
              <a:t> if done by men </a:t>
            </a:r>
            <a:r>
              <a:rPr lang="en-US" sz="2800" u="sng" dirty="0" smtClean="0"/>
              <a:t>(by </a:t>
            </a:r>
            <a:r>
              <a:rPr lang="en-US" sz="2800" u="sng" dirty="0" err="1" smtClean="0"/>
              <a:t>Minsky</a:t>
            </a:r>
            <a:r>
              <a:rPr lang="en-US" sz="2800" u="sng" dirty="0" smtClean="0"/>
              <a:t>)</a:t>
            </a:r>
          </a:p>
          <a:p>
            <a:r>
              <a:rPr lang="ru-RU" sz="2800" dirty="0" smtClean="0"/>
              <a:t>AI - </a:t>
            </a:r>
            <a:r>
              <a:rPr lang="ru-RU" sz="2800" dirty="0" err="1" smtClean="0"/>
              <a:t>is</a:t>
            </a:r>
            <a:r>
              <a:rPr lang="ru-RU" sz="2800" dirty="0" smtClean="0"/>
              <a:t> </a:t>
            </a:r>
            <a:r>
              <a:rPr lang="ru-RU" sz="2800" dirty="0" err="1" smtClean="0"/>
              <a:t>a</a:t>
            </a:r>
            <a:r>
              <a:rPr lang="ru-RU" sz="2800" dirty="0" smtClean="0"/>
              <a:t> </a:t>
            </a:r>
            <a:r>
              <a:rPr lang="ru-RU" sz="2800" dirty="0" err="1" smtClean="0"/>
              <a:t>branch</a:t>
            </a:r>
            <a:r>
              <a:rPr lang="ru-RU" sz="2800" dirty="0" smtClean="0"/>
              <a:t> </a:t>
            </a:r>
            <a:r>
              <a:rPr lang="ru-RU" sz="2800" dirty="0" err="1" smtClean="0"/>
              <a:t>of</a:t>
            </a:r>
            <a:r>
              <a:rPr lang="ru-RU" sz="2800" dirty="0" smtClean="0"/>
              <a:t> </a:t>
            </a:r>
            <a:r>
              <a:rPr lang="ru-RU" sz="2800" dirty="0" err="1" smtClean="0"/>
              <a:t>computer</a:t>
            </a:r>
            <a:r>
              <a:rPr lang="ru-RU" sz="2800" dirty="0" smtClean="0"/>
              <a:t> </a:t>
            </a:r>
            <a:r>
              <a:rPr lang="ru-RU" sz="2800" dirty="0" err="1" smtClean="0"/>
              <a:t>science</a:t>
            </a:r>
            <a:r>
              <a:rPr lang="ru-RU" sz="2800" dirty="0" smtClean="0"/>
              <a:t> </a:t>
            </a:r>
            <a:r>
              <a:rPr lang="ru-RU" sz="2800" dirty="0" err="1" smtClean="0"/>
              <a:t>aimed</a:t>
            </a:r>
            <a:r>
              <a:rPr lang="ru-RU" sz="2800" dirty="0" smtClean="0"/>
              <a:t> </a:t>
            </a:r>
            <a:r>
              <a:rPr lang="ru-RU" sz="2800" dirty="0" err="1" smtClean="0"/>
              <a:t>at</a:t>
            </a:r>
            <a:r>
              <a:rPr lang="ru-RU" sz="2800" dirty="0" smtClean="0"/>
              <a:t> </a:t>
            </a:r>
            <a:r>
              <a:rPr lang="ru-RU" sz="2800" dirty="0" err="1" smtClean="0"/>
              <a:t>intelligent</a:t>
            </a:r>
            <a:r>
              <a:rPr lang="ru-RU" sz="2800" dirty="0" smtClean="0"/>
              <a:t> </a:t>
            </a:r>
            <a:r>
              <a:rPr lang="ru-RU" sz="2800" dirty="0" err="1" smtClean="0"/>
              <a:t>problem</a:t>
            </a:r>
            <a:r>
              <a:rPr lang="ru-RU" sz="2800" dirty="0" smtClean="0"/>
              <a:t> </a:t>
            </a:r>
            <a:r>
              <a:rPr lang="ru-RU" sz="2800" dirty="0" err="1" smtClean="0"/>
              <a:t>solving</a:t>
            </a:r>
            <a:r>
              <a:rPr lang="ru-RU" sz="2800" dirty="0" smtClean="0"/>
              <a:t> </a:t>
            </a:r>
            <a:r>
              <a:rPr lang="ru-RU" sz="2800" dirty="0" err="1" smtClean="0"/>
              <a:t>software</a:t>
            </a:r>
            <a:r>
              <a:rPr lang="ru-RU" sz="2800" dirty="0" smtClean="0"/>
              <a:t> </a:t>
            </a:r>
            <a:r>
              <a:rPr lang="ru-RU" sz="2800" dirty="0" err="1" smtClean="0"/>
              <a:t>system</a:t>
            </a:r>
            <a:r>
              <a:rPr lang="ru-RU" sz="2800" dirty="0" smtClean="0"/>
              <a:t> </a:t>
            </a:r>
            <a:r>
              <a:rPr lang="ru-RU" sz="2800" dirty="0" err="1" smtClean="0"/>
              <a:t>development</a:t>
            </a:r>
            <a:r>
              <a:rPr lang="ru-RU" sz="2800" dirty="0" smtClean="0"/>
              <a:t>. </a:t>
            </a:r>
            <a:endParaRPr lang="en-US" sz="2800" dirty="0" smtClean="0"/>
          </a:p>
          <a:p>
            <a:r>
              <a:rPr lang="ru-RU" sz="2800" dirty="0" err="1" smtClean="0"/>
              <a:t>The</a:t>
            </a:r>
            <a:r>
              <a:rPr lang="ru-RU" sz="2800" dirty="0" smtClean="0"/>
              <a:t> </a:t>
            </a:r>
            <a:r>
              <a:rPr lang="ru-RU" sz="2800" dirty="0" err="1" smtClean="0"/>
              <a:t>interaction</a:t>
            </a:r>
            <a:r>
              <a:rPr lang="ru-RU" sz="2800" dirty="0" smtClean="0"/>
              <a:t> </a:t>
            </a:r>
            <a:r>
              <a:rPr lang="ru-RU" sz="2800" dirty="0" err="1" smtClean="0"/>
              <a:t>with</a:t>
            </a:r>
            <a:r>
              <a:rPr lang="ru-RU" sz="2800" dirty="0" smtClean="0"/>
              <a:t> </a:t>
            </a:r>
            <a:r>
              <a:rPr lang="ru-RU" sz="2800" dirty="0" err="1" smtClean="0"/>
              <a:t>such</a:t>
            </a:r>
            <a:r>
              <a:rPr lang="ru-RU" sz="2800" dirty="0" smtClean="0"/>
              <a:t> </a:t>
            </a:r>
            <a:r>
              <a:rPr lang="ru-RU" sz="2800" dirty="0" err="1" smtClean="0"/>
              <a:t>systems</a:t>
            </a:r>
            <a:r>
              <a:rPr lang="ru-RU" sz="2800" dirty="0" smtClean="0"/>
              <a:t> </a:t>
            </a:r>
            <a:r>
              <a:rPr lang="ru-RU" sz="2800" dirty="0" err="1" smtClean="0"/>
              <a:t>is</a:t>
            </a:r>
            <a:r>
              <a:rPr lang="ru-RU" sz="2800" dirty="0" smtClean="0"/>
              <a:t> </a:t>
            </a:r>
            <a:r>
              <a:rPr lang="ru-RU" sz="2800" dirty="0" err="1" smtClean="0"/>
              <a:t>possible</a:t>
            </a:r>
            <a:r>
              <a:rPr lang="ru-RU" sz="2800" dirty="0" smtClean="0"/>
              <a:t> </a:t>
            </a:r>
            <a:r>
              <a:rPr lang="ru-RU" sz="2800" dirty="0" err="1" smtClean="0"/>
              <a:t>via</a:t>
            </a:r>
            <a:r>
              <a:rPr lang="ru-RU" sz="2800" dirty="0" smtClean="0"/>
              <a:t> </a:t>
            </a:r>
            <a:r>
              <a:rPr lang="ru-RU" sz="2800" dirty="0" err="1" smtClean="0"/>
              <a:t>natural</a:t>
            </a:r>
            <a:r>
              <a:rPr lang="ru-RU" sz="2800" dirty="0" smtClean="0"/>
              <a:t> </a:t>
            </a:r>
            <a:r>
              <a:rPr lang="ru-RU" sz="2800" dirty="0" err="1" smtClean="0"/>
              <a:t>language</a:t>
            </a:r>
            <a:r>
              <a:rPr lang="en-US" sz="2800" dirty="0" smtClean="0"/>
              <a:t> </a:t>
            </a:r>
            <a:r>
              <a:rPr lang="ru-RU" sz="2800" dirty="0" smtClean="0"/>
              <a:t>-</a:t>
            </a:r>
            <a:r>
              <a:rPr lang="en-US" sz="2800" dirty="0" smtClean="0"/>
              <a:t> </a:t>
            </a:r>
            <a:r>
              <a:rPr lang="ru-RU" sz="2800" dirty="0" err="1" smtClean="0"/>
              <a:t>like</a:t>
            </a:r>
            <a:r>
              <a:rPr lang="ru-RU" sz="2800" dirty="0" smtClean="0"/>
              <a:t> </a:t>
            </a:r>
            <a:r>
              <a:rPr lang="ru-RU" sz="2800" dirty="0" err="1" smtClean="0"/>
              <a:t>dialogue</a:t>
            </a:r>
            <a:r>
              <a:rPr lang="en-US" sz="2800" dirty="0" smtClean="0"/>
              <a:t>.</a:t>
            </a:r>
          </a:p>
          <a:p>
            <a:r>
              <a:rPr lang="en-US" sz="2800" dirty="0" smtClean="0"/>
              <a:t> AI-</a:t>
            </a:r>
            <a:r>
              <a:rPr lang="ru-RU" sz="2800" dirty="0" err="1" smtClean="0"/>
              <a:t>systems</a:t>
            </a:r>
            <a:r>
              <a:rPr lang="ru-RU" sz="2800" dirty="0" smtClean="0"/>
              <a:t> </a:t>
            </a:r>
            <a:r>
              <a:rPr lang="ru-RU" sz="2800" dirty="0" err="1" smtClean="0"/>
              <a:t>are</a:t>
            </a:r>
            <a:r>
              <a:rPr lang="ru-RU" sz="2800" dirty="0" smtClean="0"/>
              <a:t> </a:t>
            </a:r>
            <a:r>
              <a:rPr lang="ru-RU" sz="2800" dirty="0" err="1" smtClean="0"/>
              <a:t>based</a:t>
            </a:r>
            <a:r>
              <a:rPr lang="ru-RU" sz="2800" dirty="0" smtClean="0"/>
              <a:t> </a:t>
            </a:r>
            <a:r>
              <a:rPr lang="ru-RU" sz="2800" dirty="0" err="1" smtClean="0"/>
              <a:t>on</a:t>
            </a:r>
            <a:r>
              <a:rPr lang="ru-RU" sz="2800" dirty="0" smtClean="0"/>
              <a:t> </a:t>
            </a:r>
            <a:r>
              <a:rPr lang="ru-RU" sz="2800" dirty="0" err="1" smtClean="0"/>
              <a:t>knowledge</a:t>
            </a:r>
            <a:r>
              <a:rPr lang="ru-RU" dirty="0" smtClean="0"/>
              <a:t>. </a:t>
            </a:r>
          </a:p>
          <a:p>
            <a:endParaRPr lang="en-US" u="sng" dirty="0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Нижний колонтитул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/>
              <a:t>Гаврилова Т.А. Курс ИИ ч.1.</a:t>
            </a:r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D3BB1BA0-95F4-4345-B40E-425E8533F6F7}" type="slidenum">
              <a:rPr lang="ru-RU"/>
              <a:pPr/>
              <a:t>6</a:t>
            </a:fld>
            <a:endParaRPr lang="ru-RU"/>
          </a:p>
        </p:txBody>
      </p:sp>
      <p:sp>
        <p:nvSpPr>
          <p:cNvPr id="516104" name="Text Box 8"/>
          <p:cNvSpPr txBox="1">
            <a:spLocks noChangeArrowheads="1"/>
          </p:cNvSpPr>
          <p:nvPr/>
        </p:nvSpPr>
        <p:spPr bwMode="auto">
          <a:xfrm>
            <a:off x="2123728" y="188640"/>
            <a:ext cx="612298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Старт исследований по </a:t>
            </a:r>
            <a:r>
              <a:rPr lang="ru-RU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ИИ</a:t>
            </a:r>
            <a:endParaRPr lang="ru-RU" sz="36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176" name="Rectangle 9"/>
          <p:cNvSpPr>
            <a:spLocks noChangeArrowheads="1"/>
          </p:cNvSpPr>
          <p:nvPr/>
        </p:nvSpPr>
        <p:spPr bwMode="auto">
          <a:xfrm>
            <a:off x="5220072" y="1700808"/>
            <a:ext cx="3810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800" b="1" dirty="0">
                <a:latin typeface="Arial" charset="0"/>
              </a:rPr>
              <a:t>1956 - США </a:t>
            </a:r>
            <a:r>
              <a:rPr lang="ru-RU" sz="2800" b="1" dirty="0" err="1">
                <a:latin typeface="Arial" charset="0"/>
              </a:rPr>
              <a:t>Дартсмутский</a:t>
            </a:r>
            <a:r>
              <a:rPr lang="ru-RU" sz="2800" b="1" dirty="0">
                <a:latin typeface="Arial" charset="0"/>
              </a:rPr>
              <a:t> колледж, Массачусетс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ru-RU" sz="2800" b="1" dirty="0" smtClean="0">
                <a:latin typeface="Arial" charset="0"/>
              </a:rPr>
              <a:t>1954 </a:t>
            </a:r>
            <a:r>
              <a:rPr lang="ru-RU" sz="2800" b="1" dirty="0">
                <a:latin typeface="Arial" charset="0"/>
              </a:rPr>
              <a:t>- МГУ, семинар «Автоматы и мышление»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endParaRPr lang="ru-RU" sz="2800" b="1" dirty="0">
              <a:latin typeface="Arial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1916832"/>
            <a:ext cx="4807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Artificial </a:t>
            </a:r>
            <a:r>
              <a:rPr lang="en-US" sz="2000" b="1" dirty="0" smtClean="0">
                <a:solidFill>
                  <a:srgbClr val="FF0000"/>
                </a:solidFill>
              </a:rPr>
              <a:t>Intelligence </a:t>
            </a:r>
            <a:r>
              <a:rPr lang="en-US" sz="2000" dirty="0" smtClean="0">
                <a:solidFill>
                  <a:srgbClr val="FF0000"/>
                </a:solidFill>
              </a:rPr>
              <a:t>≠ </a:t>
            </a:r>
            <a:r>
              <a:rPr lang="en-US" sz="2000" dirty="0" smtClean="0">
                <a:solidFill>
                  <a:srgbClr val="FF0000"/>
                </a:solidFill>
              </a:rPr>
              <a:t>Artificial Intellect</a:t>
            </a:r>
          </a:p>
        </p:txBody>
      </p:sp>
      <p:pic>
        <p:nvPicPr>
          <p:cNvPr id="10" name="Рисунок 9" descr="ai-head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7624" y="2480224"/>
            <a:ext cx="2520280" cy="38913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Нижний колонтитул 6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ru-RU" dirty="0"/>
              <a:t>Гаврилова Т.А. </a:t>
            </a:r>
          </a:p>
        </p:txBody>
      </p:sp>
      <p:sp>
        <p:nvSpPr>
          <p:cNvPr id="10246" name="Номер слайда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25990CB-CFAD-412E-B5CF-5A28B8828E86}" type="slidenum">
              <a:rPr lang="ru-RU"/>
              <a:pPr/>
              <a:t>7</a:t>
            </a:fld>
            <a:endParaRPr lang="ru-RU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>
            <p:ph sz="half" idx="1"/>
          </p:nvPr>
        </p:nvGraphicFramePr>
        <p:xfrm>
          <a:off x="1547813" y="1412875"/>
          <a:ext cx="6275387" cy="2160588"/>
        </p:xfrm>
        <a:graphic>
          <a:graphicData uri="http://schemas.openxmlformats.org/presentationml/2006/ole">
            <p:oleObj spid="_x0000_s388098" name="Organization Chart" r:id="rId4" imgW="7772400" imgH="2679480" progId="OrgPlusWOPX.4">
              <p:embed/>
            </p:oleObj>
          </a:graphicData>
        </a:graphic>
      </p:graphicFrame>
      <p:graphicFrame>
        <p:nvGraphicFramePr>
          <p:cNvPr id="10243" name="Object 3"/>
          <p:cNvGraphicFramePr>
            <a:graphicFrameLocks noChangeAspect="1"/>
          </p:cNvGraphicFramePr>
          <p:nvPr>
            <p:ph sz="quarter" idx="2"/>
          </p:nvPr>
        </p:nvGraphicFramePr>
        <p:xfrm>
          <a:off x="1043608" y="4365104"/>
          <a:ext cx="3127375" cy="1441450"/>
        </p:xfrm>
        <a:graphic>
          <a:graphicData uri="http://schemas.openxmlformats.org/presentationml/2006/ole">
            <p:oleObj spid="_x0000_s388099" name="Visio" r:id="rId5" imgW="4770730" imgH="2197303" progId="Visio.Drawing.6">
              <p:embed/>
            </p:oleObj>
          </a:graphicData>
        </a:graphic>
      </p:graphicFrame>
      <p:graphicFrame>
        <p:nvGraphicFramePr>
          <p:cNvPr id="10244" name="Object 4"/>
          <p:cNvGraphicFramePr>
            <a:graphicFrameLocks noChangeAspect="1"/>
          </p:cNvGraphicFramePr>
          <p:nvPr>
            <p:ph sz="quarter" idx="3"/>
          </p:nvPr>
        </p:nvGraphicFramePr>
        <p:xfrm>
          <a:off x="5364088" y="4221088"/>
          <a:ext cx="1905000" cy="1747838"/>
        </p:xfrm>
        <a:graphic>
          <a:graphicData uri="http://schemas.openxmlformats.org/presentationml/2006/ole">
            <p:oleObj spid="_x0000_s388100" name="Visio" r:id="rId6" imgW="2588040" imgH="2466360" progId="Visio.Drawing.6">
              <p:embed/>
            </p:oleObj>
          </a:graphicData>
        </a:graphic>
      </p:graphicFrame>
      <p:sp>
        <p:nvSpPr>
          <p:cNvPr id="10247" name="Rectangle 5"/>
          <p:cNvSpPr>
            <a:spLocks noGrp="1" noChangeArrowheads="1"/>
          </p:cNvSpPr>
          <p:nvPr>
            <p:ph type="title"/>
          </p:nvPr>
        </p:nvSpPr>
        <p:spPr>
          <a:xfrm>
            <a:off x="1259632" y="0"/>
            <a:ext cx="7772400" cy="1104900"/>
          </a:xfrm>
          <a:solidFill>
            <a:srgbClr val="FFE0C1"/>
          </a:solidFill>
        </p:spPr>
        <p:txBody>
          <a:bodyPr lIns="91440" tIns="45720" rIns="91440" bIns="45720"/>
          <a:lstStyle/>
          <a:p>
            <a:pPr algn="ctr"/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Искусственный </a:t>
            </a:r>
            <a:r>
              <a:rPr lang="ru-RU" dirty="0" smtClean="0"/>
              <a:t>интеллект</a:t>
            </a:r>
            <a:br>
              <a:rPr lang="ru-RU" dirty="0" smtClean="0"/>
            </a:br>
            <a:endParaRPr lang="ru-RU" dirty="0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Номер слайда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136F3CD-EE28-4C93-9711-E2BF12A1B071}" type="slidenum">
              <a:rPr lang="ru-RU"/>
              <a:pPr/>
              <a:t>8</a:t>
            </a:fld>
            <a:endParaRPr lang="ru-RU"/>
          </a:p>
        </p:txBody>
      </p:sp>
      <p:sp>
        <p:nvSpPr>
          <p:cNvPr id="44036" name="Rectangle 2"/>
          <p:cNvSpPr>
            <a:spLocks noGrp="1" noChangeArrowheads="1"/>
          </p:cNvSpPr>
          <p:nvPr>
            <p:ph type="title"/>
          </p:nvPr>
        </p:nvSpPr>
        <p:spPr>
          <a:solidFill>
            <a:schemeClr val="folHlink"/>
          </a:solidFill>
          <a:ln>
            <a:solidFill>
              <a:schemeClr val="folHlink"/>
            </a:solidFill>
          </a:ln>
        </p:spPr>
        <p:txBody>
          <a:bodyPr/>
          <a:lstStyle/>
          <a:p>
            <a:r>
              <a:rPr lang="ru-RU" smtClean="0"/>
              <a:t>Краткая история ИИ</a:t>
            </a:r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0" y="1196752"/>
            <a:ext cx="4211960" cy="4680520"/>
          </a:xfrm>
          <a:solidFill>
            <a:srgbClr val="FFCC66"/>
          </a:solidFill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ru-RU" dirty="0" smtClean="0"/>
              <a:t>«</a:t>
            </a:r>
            <a:r>
              <a:rPr lang="ru-RU" b="1" dirty="0" smtClean="0"/>
              <a:t>Черный ящик»</a:t>
            </a:r>
          </a:p>
          <a:p>
            <a:r>
              <a:rPr lang="ru-RU" sz="2800" dirty="0" smtClean="0"/>
              <a:t>50</a:t>
            </a:r>
            <a:r>
              <a:rPr lang="en-US" sz="2800" dirty="0" smtClean="0"/>
              <a:t> </a:t>
            </a:r>
            <a:r>
              <a:rPr lang="ru-RU" sz="2800" dirty="0" smtClean="0"/>
              <a:t>–</a:t>
            </a:r>
            <a:r>
              <a:rPr lang="en-US" sz="2800" dirty="0" smtClean="0"/>
              <a:t> </a:t>
            </a:r>
            <a:r>
              <a:rPr lang="ru-RU" sz="2800" dirty="0" smtClean="0"/>
              <a:t>60</a:t>
            </a:r>
            <a:r>
              <a:rPr lang="en-US" sz="2800" dirty="0" smtClean="0"/>
              <a:t> </a:t>
            </a:r>
            <a:r>
              <a:rPr lang="ru-RU" sz="2800" dirty="0" smtClean="0"/>
              <a:t>гг</a:t>
            </a:r>
            <a:r>
              <a:rPr lang="ru-RU" sz="2800" dirty="0" smtClean="0"/>
              <a:t>. - «лабиринтная схема»</a:t>
            </a:r>
          </a:p>
          <a:p>
            <a:r>
              <a:rPr lang="ru-RU" sz="2800" dirty="0" smtClean="0"/>
              <a:t>60</a:t>
            </a:r>
            <a:r>
              <a:rPr lang="en-US" sz="2800" dirty="0" smtClean="0"/>
              <a:t> </a:t>
            </a:r>
            <a:r>
              <a:rPr lang="ru-RU" sz="2800" dirty="0" smtClean="0"/>
              <a:t>-70</a:t>
            </a:r>
            <a:r>
              <a:rPr lang="en-US" sz="2800" dirty="0" smtClean="0"/>
              <a:t> </a:t>
            </a:r>
            <a:r>
              <a:rPr lang="ru-RU" sz="2800" dirty="0" smtClean="0"/>
              <a:t>гг</a:t>
            </a:r>
            <a:r>
              <a:rPr lang="ru-RU" sz="2800" dirty="0" smtClean="0"/>
              <a:t>. - логический подход</a:t>
            </a:r>
          </a:p>
          <a:p>
            <a:r>
              <a:rPr lang="ru-RU" sz="2800" dirty="0" smtClean="0"/>
              <a:t>70-</a:t>
            </a:r>
            <a:r>
              <a:rPr lang="en-US" sz="2800" dirty="0" smtClean="0"/>
              <a:t> </a:t>
            </a:r>
            <a:r>
              <a:rPr lang="ru-RU" sz="2800" dirty="0" smtClean="0"/>
              <a:t>90</a:t>
            </a:r>
            <a:r>
              <a:rPr lang="en-US" sz="2800" dirty="0" smtClean="0"/>
              <a:t> </a:t>
            </a:r>
            <a:r>
              <a:rPr lang="ru-RU" sz="2800" dirty="0" smtClean="0"/>
              <a:t>гг</a:t>
            </a:r>
            <a:r>
              <a:rPr lang="ru-RU" sz="2800" dirty="0" smtClean="0"/>
              <a:t>. - экспертные системы</a:t>
            </a:r>
          </a:p>
          <a:p>
            <a:r>
              <a:rPr lang="ru-RU" sz="2800" dirty="0" smtClean="0"/>
              <a:t>с 90- промышленный ИИ</a:t>
            </a:r>
          </a:p>
        </p:txBody>
      </p:sp>
      <p:sp>
        <p:nvSpPr>
          <p:cNvPr id="44038" name="Rectangle 4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860032" y="1124744"/>
            <a:ext cx="4283968" cy="4752528"/>
          </a:xfrm>
          <a:solidFill>
            <a:schemeClr val="hlink"/>
          </a:solidFill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ru-RU" b="1" dirty="0" smtClean="0"/>
              <a:t>Нейрокибернетика</a:t>
            </a:r>
          </a:p>
          <a:p>
            <a:r>
              <a:rPr lang="ru-RU" sz="2800" dirty="0" smtClean="0"/>
              <a:t>50-70гг. - нейронные сети, P</a:t>
            </a:r>
            <a:r>
              <a:rPr lang="en-US" sz="2800" dirty="0" smtClean="0"/>
              <a:t>ERCEPTRON</a:t>
            </a:r>
            <a:endParaRPr lang="ru-RU" sz="2800" dirty="0" smtClean="0"/>
          </a:p>
          <a:p>
            <a:r>
              <a:rPr lang="ru-RU" sz="2800" dirty="0" smtClean="0"/>
              <a:t>70-90гг. - скепсис, комиссия </a:t>
            </a:r>
            <a:r>
              <a:rPr lang="ru-RU" sz="2800" dirty="0" err="1" smtClean="0"/>
              <a:t>Лайтхилла</a:t>
            </a:r>
            <a:endParaRPr lang="ru-RU" sz="2800" dirty="0" smtClean="0"/>
          </a:p>
          <a:p>
            <a:r>
              <a:rPr lang="ru-RU" sz="2800" dirty="0" smtClean="0"/>
              <a:t>90-2000гг. - </a:t>
            </a:r>
            <a:r>
              <a:rPr lang="ru-RU" sz="2800" dirty="0" err="1" smtClean="0"/>
              <a:t>нейро-компьютеры</a:t>
            </a:r>
            <a:r>
              <a:rPr lang="ru-RU" sz="2800" dirty="0" smtClean="0"/>
              <a:t>, промышленные приложения</a:t>
            </a:r>
          </a:p>
          <a:p>
            <a:endParaRPr lang="ru-RU" dirty="0" smtClean="0"/>
          </a:p>
        </p:txBody>
      </p:sp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800" dirty="0"/>
              <a:t>First steps (not very serious)</a:t>
            </a:r>
            <a:endParaRPr lang="ru-RU" sz="2800" dirty="0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Myths:</a:t>
            </a:r>
          </a:p>
          <a:p>
            <a:pPr lvl="1" eaLnBrk="1" hangingPunct="1"/>
            <a:r>
              <a:rPr lang="en-US" sz="2400" smtClean="0"/>
              <a:t>God AMON statue, Egypt, 800 BC</a:t>
            </a:r>
          </a:p>
          <a:p>
            <a:pPr lvl="1" eaLnBrk="1" hangingPunct="1"/>
            <a:r>
              <a:rPr lang="en-US" sz="2400" smtClean="0"/>
              <a:t>God Gefest made automatic people (“Iliada” by Homer)</a:t>
            </a:r>
          </a:p>
          <a:p>
            <a:pPr eaLnBrk="1" hangingPunct="1"/>
            <a:r>
              <a:rPr lang="en-US" sz="2800" smtClean="0"/>
              <a:t>Ancient times</a:t>
            </a:r>
          </a:p>
          <a:p>
            <a:pPr lvl="1" eaLnBrk="1" hangingPunct="1"/>
            <a:r>
              <a:rPr lang="en-US" sz="2400" smtClean="0"/>
              <a:t>Aristotle</a:t>
            </a:r>
          </a:p>
          <a:p>
            <a:pPr eaLnBrk="1" hangingPunct="1"/>
            <a:r>
              <a:rPr lang="en-US" sz="2800" smtClean="0"/>
              <a:t>Literature:</a:t>
            </a:r>
          </a:p>
          <a:p>
            <a:pPr lvl="1" eaLnBrk="1" hangingPunct="1"/>
            <a:r>
              <a:rPr lang="en-US" sz="2400" smtClean="0"/>
              <a:t> Pigmalion	</a:t>
            </a:r>
          </a:p>
          <a:p>
            <a:pPr lvl="1" eaLnBrk="1" hangingPunct="1"/>
            <a:r>
              <a:rPr lang="en-US" sz="2400" smtClean="0"/>
              <a:t> Pinoccio</a:t>
            </a:r>
            <a:endParaRPr lang="ru-RU" sz="2400" smtClean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smtClean="0"/>
              <a:t>Гаврилова Т.А.  2012</a:t>
            </a:r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LASHSPRING_BG_AUDIO_DURATION_TAG" val="0.0000000"/>
  <p:tag name="ISPRING_PRESENTER_PHOTO_0" val="jpg|/9j/4AAQSkZJRgABAQEAYABgAAD/2wBDAAEBAQEBAQEBAQEBAQEBAQEBAQEBAQEBAQEBAQEBAQEB&#10;AQEBAQEBAQEBAQEBAQEBAQEBAQEBAQEBAQEBAQEBAQH/2wBDAQEBAQEBAQEBAQEBAQEBAQEBAQEB&#10;AQEBAQEBAQEBAQEBAQEBAQEBAQEBAQEBAQEBAQEBAQEBAQEBAQEBAQEBAQH/wAARCADmAJkDASIA&#10;AhEBAxEB/8QAHwAAAQUBAQEBAQEAAAAAAAAAAAECAwQFBgcICQoL/8QAtRAAAgEDAwIEAwUFBAQA&#10;AAF9AQIDAAQRBRIhMUEGE1FhByJxFDKBkaEII0KxwRVS0fAkM2JyggkKFhcYGRolJicoKSo0NTY3&#10;ODk6Q0RFRkdISUpTVFVWV1hZWmNkZWZnaGlqc3R1dnd4eXqDhIWGh4iJipKTlJWWl5iZmqKjpKWm&#10;p6ipqrKztLW2t7i5usLDxMXGx8jJytLT1NXW19jZ2uHi4+Tl5ufo6erx8vP09fb3+Pn6/8QAHwEA&#10;AwEBAQEBAQEBAQAAAAAAAAECAwQFBgcICQoL/8QAtREAAgECBAQDBAcFBAQAAQJ3AAECAxEEBSEx&#10;BhJBUQdhcRMiMoEIFEKRobHBCSMzUvAVYnLRChYkNOEl8RcYGRomJygpKjU2Nzg5OkNERUZHSElK&#10;U1RVVldYWVpjZGVmZ2hpanN0dXZ3eHl6goOEhYaHiImKkpOUlZaXmJmaoqOkpaanqKmqsrO0tba3&#10;uLm6wsPExcbHyMnK0tPU1dbX2Nna4uPk5ebn6Onq8vP09fb3+Pn6/9oADAMBAAIRAxEAPwD9AJpp&#10;fNl/eyf6x/42/vH3qPzpf+esn/fbf40Tf62X/ro//oRpFQv9PXHft+R61+Tn6Td939/9dl9wvmzd&#10;pZOn99vz605HuG6TSc8E+Y/qeoB7Z/GrUNoW55Prnvk8DpjBHqM+ta0FgTj5RyecD2GT0+o6Dp2F&#10;K67r7/67r7wu+7/r/hl9xkpFO2P3svXs7cj8+P69qvRwS9fMkwMZ+Zx06nrxj14Hf2HQQ6eePlHr&#10;09OnT+X4jHStWDTcgEqPcY65AP6fUcVn7R9l/X9P+lqb2X9djl47eXBxJL6j55O45HBPbrjIAzni&#10;raWtx08yTgf32/x/XGfzrsIdL4AKDnjJHc9vy69/wrQi0g5HygnOOmc/THUfpxnFQacnm/6t/X3d&#10;teFW1uOBvlxnn53/AB5z/Opfsk+ceZLn03vn8s1340nGflHHAABxkjIzjBHHP056dXrpPH3B2JJH&#10;HzHC8n1PA9T0oDk/vP8Aq3+X5dtfPfsk3P7yXjk/vH4HqeeKha2uD/y0k4/23/xNektpDcYTBzwQ&#10;pwTnBGQOoP4g/WoDpOeQgfJIJUE4YckMeDkcZAOcUrruv6/4dfeP2b7y6fp/wLfLtr5vJaz9PMkP&#10;Q/fcf/qx7D8eaoy205z+8m54Hzv0/P3/AA9eK9Lk0zP8K98Y79SQOO3HH9MVRl0zkjaB74wAPrjq&#10;cDOM0xOHm/n8v6+7tr5vJBMn/LWT/v43rxzux/nvxVFo7hcYll/76b9OR+v4V6BNppA5QdO4x1Pp&#10;7cY6dayJtOUdFOOeMHJz/wDqPv8AjV+0fZf1/T/pa5Xff+v6S+440yTjrJKPqzj+ZpPNm/56Sf8A&#10;fbf41vTWI6Yx+Hbv9M8fh1rKltWB4PU9foO46/ljnrT9ouz/AK/p/wBPR3fd/wBf8MvuIoZpfNi/&#10;eyf6xP42/vD3qvUsQIliyCP3idRj+IVFWgdF6v8AKJd+zs8shORiVs8f7R68Y5/TvWrbWYbAAzyO&#10;xA5PTPp657YxnpWjHZgzS4Un96+OvdyR6cdvTBJOK6Oy088fKOqg+wz19/qf/wBWXtH2X9f0/wCl&#10;qJXaXd2Mu108nGFBGR0Hv6gHHQe34Yxv22mk4wg6jkrx17/l+ZPrW/ZabnHygjgcfXv79jnFdPZ6&#10;WcDKjnHb6c9ufXHvUGip6rXtutOm/lr+K+fL2+lk4G0Y47cjknn0BGOvtW5b6T935BkngYPPOAOO&#10;wPp7D6djaaTuAAUckdBnvx2PPb8RXRW+iHbkR+2cAcnoMngde5A9TjrmqibtZ37Lfp0+f5d9NvZ6&#10;Xuv06f5fgvlwcGk87doyCoIxgjJA54zluwPWrsljbWsUs1y8UUVvDJPM0jqmyFELu5LEbVCrkHoa&#10;i+Jnjrwt8MNDa81zUns7u8UJpdnbrLJf3TN+7M1vDCjrbrDIwZnu9kE+0orYbNfkF8WfjJ8VfGcN&#10;2rXOoQmK+urnSorGG6EtqZZTGytJAhK+dCiMYWV7UyySKrCMgjroxhLSbjD/ABtJ6279hwpVan8O&#10;nOa7xi2t7bpWP0fuPjd4Gjs9T1HTZn1a20S2E+ofZZoUubd2YLGiwZZ2EmfKjYrhn4+YjjzzxB+0&#10;1oWjXp0/+xt+pW5i82zkni89FkhW5kkWXPlTTPDJGFhAJQlxg7Tj8iNLvPiTaNqt2dO1iwF1MheG&#10;SwuY7ZbyBhm4yyfPDKjOzeYDCJMiPLAVdk1TxJpF3Dd3lhrT29vLb+Q0yy3N/atFM1xdJFcFGDpM&#10;xDwPKciJvKU/IRXfSWCStzQlfS/Mmley2WqevVPzdrA8LilvTqL1g/LydvP073P2cb44eHIrTS7m&#10;8sbeGW9the3ttb6hHLFplpKhmto53a3H2q+dBhrN9kUEhVg5C5rZj+NXwwkjiludWltUdB532i2e&#10;VrKYKrPFe+WPMt4IldXN3ArW2xg7SeXzX4vaT8fpLPVdUn1CykFprVrIiJewSKYJLa2kiVbi4Ybn&#10;3FhEWRAjFuTgVs+CPHnhLUfES2+qas+m+Hn0S8vdSt4bmK3vpbi1sjONItZpI2jsYLy42xi7iL3E&#10;Vr5kEKMZjttYTCvaz2WjX91dPl87djnarw+JSjaz1TX8uzfpt5K/U/dawTTdatY7/R9QsdUspUSZ&#10;J7O4guo1Eq5jJlgd0/eDlSCA4+7xUc+kEHHljPBA28kYOPwOCRxzg+nH5BeA/G3jH4WeILDxN8ML&#10;q9NhqNu91ceCNRvZjpl7b7xJHbTWzs9s1vdrEfs9z5sGoWczxpZXbQbdv6+fCX4h+GfjP4Oi8T+H&#10;0mtbqCVdL8Q6HfoU1Hw9rZUm806+yFaSDcZDY3KqI7iNGeJmUEjgxmHqUJcyTdB293rql01e/wB4&#10;6c/aOzun/wAN0vtqupk3Gkj+6OvcfkDn6fy/DBuNKz0Udscf/W9j+de3XWj5zhM4IBwM4J6A8dT0&#10;APOOOprnLvSSP4B34x9f8g9TxyORXD7RbW17fd/n+XfTb2fp93p/l+C+Xit1ppXoozjrjI9PTn6e&#10;1YFzYlTwoHP5Zwf/AK3r3zmvZbzS/VR+A98Dp7n8BXK3mmnGNg4x2yfcn0+vBrQx9mu7/r+n/S18&#10;peyxNF8pP7xOgPHzj/IxnuazPsw9D/30K9Fm08LNDgHPmx84/wBtenpx+VYH2Uf3R+n/AMVV877I&#10;z6L1f6Hb2+n5ll4UkSvjpn75x0754+ldVY6YSVygxgcYA6fXr2OPyq5a6cTLJlB/rnHcHG89vw/P&#10;j3rt9P0nO35TnA/hxz6dPUjms7ruvv8A67r7zenCzvfa2vTdaf8AB9NDNsNLyFwg6jOV5PT2565+&#10;tdfYaSMAbB1AIx16AY9j+Ga3LDSwu0sgOB3H6HPTkcf/AK66OC0CABYwxb7oPAbPGMnoTgDPQcE8&#10;dMudtbr12+d/18/S3Rr0V30Xd9F8zIttLQYAjBwRwB0yeB0PJ4IGOe1Udf8AEeleHIG86aP7f5bi&#10;C3Ty5SZNp8syx5/v7dwYAEbgSBmuf8Z+ODZCXStCljlvSPLmu1xttyVIeIY4ZwON3Ow88Y481s9B&#10;vNSdtQu5JJp3H7xpWLggnJAHIBOOCemSc183mueQwf7mnZVlZuaaunptvq7K1reVtn97w1wbVzKM&#10;cXjk6NBtWhZrROLtZrRNaP5+Z4/qHge08R6ze6xqcl5r2rX14119t1yV5oLFWJKf2Zp+BbW0MRxC&#10;IQxb/lsFOM0lx8MpTiXYY1YFZBDFEAcD+LdGOCQM5PTngV9PaJ4MtZ2Xc4i3AAq5yoyf73GCBxkE&#10;YHT1rq7nwNZW9rJsuLVggY4aRmOQp+XO5sE4wCemTXwuJ4gzLEVdcRK0bX1flbXtZ2fXqrO5+p4H&#10;JcmwNP2VPCwWyu4x30V7K/Vb37t+X53698MYZorhLhMmaIrs2qACJCVPyDHGAR16Z9SPGdf8Dwab&#10;J5sdgZw0e/zJihVmTMYGxsYYjJHHPXpX6M6xo1pd+bZmMbI8sxQDchGMASjkgY6k8ivAvGPhVlt5&#10;XiTPlyMQCwJAGWU+v0J9Rzzx34TM8S2r1p62smnvpa+t9Xa2+l9UVXyrBVNfq8X5pJK2j6WS1663&#10;fzt8A+JfBegXKyRajoVsQoKRkpGC4mXc7LsAJCk4JXOD+VfPXi74HaPcM+o+GnutNugjxvGknmWe&#10;0InAiYGQZxgb1K8kHNffWvaZKYW89AGzhHKL8q8Z2kj73JwAeo6V4fr0N1p5lEUEAR2P7xQ5SXI+&#10;9dRj5hIe3ljaCADxX1OCzfFR5Vdu7Strtps9eq2t13u9Pj804fwVS9sPGO7TUbdutrfor662PiuX&#10;4oeJvhi82jeIoZpNDVY7fzreW4hbUXK7YRPcQrEIIoQANsbKgOFIyVaP2/8AZ8/a81D4V+N9N8Sa&#10;fENR8HS3LWviLw/pt5NPMLGSNFk1GVSGc3NojTBVRJ4eqtaOcvVLxt4Z0bxXYS2mowxNKwfzA4XA&#10;3KQCMj5SAflGAc84NfnB420PxD8NteMFncpbaWZJfsd3BLcW7QDecLcrGjrLno3mEArnPyk19nhc&#10;1hiEqdVX203jd2XVdPVaH5dmmRTwlX2lLS1n18rq/a2+l9dH2/tl8KeIPD/xA8MaH4w8L3sOp6D4&#10;h0+PU9PvYGilH2W6gWZI5hEXVbqCQ+VNGx3xSgo4DDFWbvSAeiqfp7denp+nbpX4C/8ABLD9r8eH&#10;fGcvwE8azRw6B47vo73w3Nc3IeLR/F8w2IYDJGAll4mPlIIoSLS3uEikTHz1/RPPbhSQRgg4OQQc&#10;56fUY9c46k9BhiKCoVbq9nay7qyaa33006bWPKpzctGrNd736brS255Lf6QV6J69j25/z+vNcjf6&#10;YBvwgGBg4GTn8M9e/wCFe5XNkknVT1I6H8Pwx0/n3HK6hpQ+fCqfoOvfjGPp/nnHnl5fd/X9N+Vq&#10;9mvN/P07eq+88Ln03E8PyA/vI+o/2h6f5Ncv/ZJ9B+v+Fez3Wm7Z4vlziSP/ANCA98fSuT/s9/Vf&#10;zNbJ9n26/d/n+Jm4NWsk/Rbbf18r+nd2eml5ZPlxulfnHI/eEZHTv1wPqa73T9NSNRuBLbQO/B9D&#10;6Z5yOffmn2dhsmkJABEj9cZ4Y9OmT/M10dvbjA4/x7f59c/iTzLZeiNvUbBb7QvBOMZHP1+p/MD0&#10;rjfHvidPDmmi1t2B1TUkZocMP9HtvmR58A5UjJ8tj8pbABycV6Vbwg4wSOQCQCcHsQBnp1wPpjPN&#10;fJHijWB4q8XapdQv5tnp0zabb7WAQwQn5ypBIZfNGWwSPUjOK87NMQ8JhlJPWSsvN6Lo+7+XXbX6&#10;ThfK1mOaUo1rOjTtJK17NWaXaN+j9F0H6PaS3MpurkCUnc53DmUSA5duCx6k8emetes2FvbxxKFj&#10;zG0aAlMlfpnOFIORzjocd65jQdNRlTazGQxhlCjcqgA5BbkA9cHp1HrXodvB5FuIWViHUkkBcKcc&#10;Z9COuRj9K/OKq9vU9pUbk2/V/J6P+vS37uqfsMKqdJ2inrtpypXtb0162av5S2ZW2+SCIAEBid2/&#10;GME89AeOCeByCRTr69uXKlZj5RRjMuIiCe4wD0API67c96giUrt8puFI3HPJGfmGc9wDx3/m2ezS&#10;QMSzRA5JGCMKcjPUYHTB754rKdGnBqy106Lpa/5J7+Xc5lUdRp/3l+nXqvP8NjyzXL2D7RdtGEUF&#10;SGRFZGZiMMUB54/HGM8c15Hrl+9xFPb+UjBEAVSRyirkkyDIJxkheSTwOevr3iGx2qfLljGWbLEA&#10;uy4Ocd+cnnn29K8d1iAW9tdbRiU7ipf5MLg/3iAO/J//AF+xgqdN68rs+6afRJvbvrq9fkzoq1f3&#10;W99PTXS2qt8t73Z4T4itkmh8shWjlkJjZmVHXg43ZKkY6/N356188eK9PR0niZXjkVxtbcV3DuQe&#10;46nI4x9K+itanE0S+bDII4WO8qVYsNpwxHoe2eB9K8R8UxorXFzB+9iMLbmZgTCxU4AHqowT68Cv&#10;dw2H26LZP7r7J67v5tLqeFjcQ3Tta9le2+yXS2nTze6Z8yeJY0srobCoQ/fGd28jsMDknsB09a+U&#10;/i5oI1/QtWBjRrqzdru0VsAmHJJjMh6up4IySpwGGcA/TXiadnvmjkMhCQmRZuFBYjd9w8j0HGcZ&#10;HQCvItVshd291BIBJFLbSwyd+J1L7/QYb+I8Bj+Fe7hqbptKzveyWzt0f69LdOh8BmlT2nNtaV2v&#10;TTvstetnq7nwx4R8S6z4M8Q6B4u0WdIdb8CanpmvwyFfJWWHT9Ttpbq11AEA3c1pGX8sBoyiqWK4&#10;Br+6XwXrsPjLwT4S8Y2jQvB4n8L6DrcUkTpPA41LTbW4keOVGaN0Ek0iF0JCsGTOQwH8N+qaaumz&#10;6mL0RrGtrq7kEA4sgsSSSSf89nkcKCy5Kh5TkbWx/St/wRx+M0/jv9nW9+FGs3Ek3iH4Oal9gj+0&#10;XX2m5PhfWW+0aa/zsXMNhMZ7VIsYRBEMKSAfoa9CpUw1CpqmkrrTdNNXXzt/TPzz2lsU/wC87vZr&#10;W2u9tPnt1P1SmtxwOPQ/5+vtgdMA1kz26sudh7dj2/8ArZ/Suwmtzj7oxz1we4x04yf/ANfSsmaD&#10;jp364456c+w4H05615RqcFdaYpmTCA/vY+gz/GDx1z+tcr/Zqf3V/IV6obcGeHPH72Pt0+cev+R+&#10;WMf7Hb/5jP8AhSabtZ2/4dfpf/hribtbb70uq7tdL/OxsiACeT/ro4+nzn6/1P5YrUhh4yAeOehP&#10;AxnH17dM9TmgQjzpen+tk9f77D8uDk/X1NatvDxx1I49vQ8fUdOegPSmMw/Et7/YvhnxDq2RGLHS&#10;b6aFlwCLhbWVoTuyOfO2Ac/eKgHJxXxH4IjkeZGuonaO5kWVipO53nLOcnoeUGT7jdjivrr41MsP&#10;ww8UYk+zi4jsYpJTx5VudSsRcNntiISN9FJwcEj89Lf9ob4a+H7C6vZb6FIdPD7WmIjjKw5gYBnd&#10;Rh5F3DBz6dq8HOISxDowjFuySdk5buOnZu/5W6M/QOC5UcLTr4irKzvfpe1k+tnZbvtrqfcGnXEF&#10;tFapyC5cGMIFPy8gMwxuHAzzjGeM810K30EoIZSvHZCB05P075+ntXwZoP7aXwt12a209muLdJTi&#10;3vE+zPbBlPzbSJi678fLn5jk4BJr6W8N+PtM1+O1utPnSeGdWVOSCF2/L5g/hfBBVW2k5BAOTXDD&#10;I+Ve1mnfTdNNPR2tays+lr6ddD7qOaUKyiqde6dlo9/h/Lvvu7HpizRs8m05CnI5xz1C++e2epz7&#10;VX1HUWCs8ZBLxqCOO3AJHPHAwcAHGM+nDah4lFm0jwqHU/JIJG24Y5+7uOS2MMORz06GvDfiD8d4&#10;vBVpcTW9gdUu42toDaA7sQsjPJKSMlgmOSMjdkA5xnpwvD8K8+era71u9F02b69CauYwodH+L00f&#10;nr/w9rI9m165S4iMk2GZAUO07Nuc4JGSQRkkDgkdsV5F4kia4t5YlRpCEUCRW+bO3I45JJGWx1OB&#10;jrz8F+PP2+9Vs3+w2Hhlk1K61KOC0glhe5iuIGISTEcEbzFwpIO5W2k8g1b8PftZ674n028lTQrW&#10;0urMS3M9teR7YpVtMowimL2xgk2rhFdMq5GUJ4bueT1qKtSort37O+mmz6HLT4gy+pelOUuZbXTi&#10;1t5X92++ie2x7nrq3MCSJhxHtVd+ACccFTnJBIPQ/MOwxxXgXi+5EZuIY0IiLS7kX+NvKwAcdc46&#10;ADmtDTPjx4f8XC4tZba80fV72PdbQ3EcSmSQAl9sxkLOCM5ZYvUgjGR574h1mMTXCOUe5LxSxLli&#10;pVlwQhP3uCASucNgZyRW2Hp14NQq0Umrbpq1rO+z1VvXe99DkxeJoSg50azd2lbRN7aWv109d+x4&#10;f4sUTTQzQRvFx5ciuck4AySOuD9ee3Q54O6aNba4Ksocx7T8uFIAzkHpgDGOzEgHPNek+IGaYSPt&#10;Clm+THVAMZBGOCOhHUfka8ru5VMl1bFoPMMRKqTtQbcnBY+uOM8g8Zr06fxdVp891sfLY12in5Pf&#10;0Z8sfEfRbVjqBH2gFIy8J6K8F4itcxO3I8rzgqLk4y7ryeK+/wD/AIJB+M9U8F/tUyeDXuIpNM8f&#10;+F9Q06+OTHGqWmnSa/pNyWO1bi6e5C2oCln27QBzXwr4zeeeG7SDa802o2cKpKdyGK7Zx9nz0Ecc&#10;8Yct0XIJx1r6M/4Juam2mftkfCvSJo0+zw67a6NaTxxr5sYIhtog8kj/AL9pXa6gAUsTGiFc5U19&#10;fTw/tMAmru69baJtu3TdK/Xvc/LcXP2eOVtVdu9ujt5/h5fI/r7mh9j+XP8A+v17H61jzQ+x/Ln/&#10;APX69j9a62eEEkDoG2nAz1zgH0Pt1B6cGsaaHtj9M/5/mD04NfGPRtdmeundJ90n+BzBg/fw8f8A&#10;LWP/ANDH+c9eOfu1m+SPb8zXTmH9/Dx/y1j6gj+Mdf8AP8zWV5B9/wDvgf4Um0t/yb/L1GXhH++l&#10;4/5bSf8AoZ4+p6H8ea1YIuDwTxwo4JPscd+Pp8tRCL99Lx/y1k7f7Z4+p/nurUt4gRjBbPGFGS2c&#10;jCgfQjHB4HAzTW6vt1Bbq2/Q+Yf2zW1C3/Z28fy6ZcmxuI4LeFpVJ85IribbI8e3DF40LsNvOVJB&#10;+Vsfhn4W/Z98P+OPDkFx8SPFF3FFHKJltpLqa2hWdm3raiOOUPqDSRHzDGgkaNzllAr+gj9pbSJd&#10;X+Cvi22iDvLAumXkSR3EcDlk1KGJYx5sckbt/pBXY+VPO4FQ1fgr4j+DnjTx14936x4j1Dwb4R0q&#10;2s1sNFKGyPiQJmS9canG/nwWtxczG3kMYtppo02IRGQwpTw6lG8oRem6XMlp+K0t1Pp8opV6lOUl&#10;FzsnprZvSye6XNtZ9W7nV2Pgv9mHwYINLtry1/tOBACbHUNJmu3VuDJJZ3+oQygjPAEYOflHzYx7&#10;L8IPGEcXjTRPCmga1Nq1hq94LaxivLSSzure4EbyTRzW4JjZooIwQyvIVwCOMV8QfFH9iHSfiL4/&#10;tPE8PiXR/COi2cara6F4ejTGVjtjNBbXkrtJcW89zaRXCvfETRPLcRRsiMwP3P8AsS/AnUPD3jmz&#10;uNR1Oe807wfo6WdqbuOR5b3VJpGjGrtLO0pSY2iu8kVrsiClS68hq6M2nl+EymrifrMnN3cV56WV&#10;1s76efrdnuZHSzavj/YVsDDD4e9lZ+a6dbX6X/y+vfi3HL4MsI7i4OHmVXQREGJ2eL+N24yCfmGS&#10;wPBAOMfntqfii11XV7l/EWpRWenW4kMnlxtNPLtbekMcY+aQkD7q/wAJ5wOR9q/tFeK7bXLrUPDa&#10;SE3IKQo4BMSByQrIACFLMi7yPug7iRxX563eiarLb6ppU1lJJNI/my3UIVbqxO0RRmF2AfD5BJUf&#10;cySCMmvN4exf1zC3raK2l0r7Lvb8Etz6PP8AC1cPOhGm2lpGTWvKnyxldra17Hq2neOPgbp9lc6h&#10;qfh+6tJNPjeaTUrnQ21aVbb7sl5e2ujx3l5p1mCcJJIkTMxCM244qOy+I37O3j7RRB4J1vwZ4imE&#10;LA6fYzJb6lHbzM8n2ttHvUtdUjt5TG6pcGCWAsrYlJVsV/C/hq+0r4e+JfAdrrMtrpfjqy+zeIri&#10;XSUudYa1aRG2WWtxxrcxMJFEiJkxhwGcbQRXyqP2DPg94Uk/4SXw/daxfeKLi4N9PqlvqFxp08d2&#10;HkS2FvPLPGtotvGd/lSxyx+d5jxRqr4P0NJ4WMeZ4qSa1s00r2Wl2rbvb9dD5F0czjiHThl9CphH&#10;tinXftHs3o2ne2vWz+99T47tdLub8PbaHZNbwPBHpzWqNZ31sybi225UgEqvPBI5G4YNcfPFqVjY&#10;W51E3E91qMjR6WLwi5kigQEljIpXa4TcwBH31UEcgV6J4Y8EfEyxgNvq8DeJbOxnVbTxA81g2ryx&#10;owaaDVERViudkW3/AE62jjnlKncWIC1veOdLhitE86axL24+2GQahPcGN3ySkkW1JEkGCNsa4zks&#10;ABXNWxFGfxe9bZ9ttb9VezRccPWjUum4xSs+Z2XS+js9Hou63PBdXhvFtsTBJZJIwqNDKrMqDku2&#10;0nbNjloz8+eqjHHgXiu7a0ubnL7R5eI2yAWb+EDPDZYAHr75Fe16xrunWtrM9o1u7GVm/diQEStn&#10;c7eYARnoM9zjJ7fL/iy+bUZbpy4CKxAG7DqVBJWIdSR8vIHGR7Vy0Vz1U2nvfS+m36fqc+ZVOTDW&#10;T1aemndf57fNrocJ4hdvKuL1NpvDPZKICzGUTyRhMeVwm4zFn2r8xByOoJ9W/ZO1E+EP2ivhF4nu&#10;LZodE0bxno2oarrDLcSW2l2tpdvcNc3kkCF7e3CoG8qEyzpuBcAdOM8IaBd+ILo3+oXEcNjYpDO+&#10;1Cz3TpKywRYf5lkUx26mcDHzOQcA4+ubL4a6v4d+G0HihpxpNjrKtcaDptg1rJJLBG4tnmuJFczi&#10;WYAHDAM4Pyg5xX0ccW4UeWnorKL2XRK/npt8ku58phMnWOq81VaR1T31Vmtdkvv67WP6z9H1/QfF&#10;ekWXiDw5q1lrWi6rFHdadqem3Bu7S5gUhS0GQrRzJJlJI59siPlWUNxTJo8Hpzxzjt9P06+hxzXw&#10;F/wTMufEx+DfinQfEMcy2uh+LN2lNOxfc97p6zXixMRiO2W4hS58nPyy3DbgGIr9C7iP0GfX6f48&#10;foOmQK+crQ5Kzh89+9np63089C8RS9nV9klZR91pbaW3utNtOiOe8sG4h9DLFx/wMe3P/wBYVmeV&#10;7N+X/wBat8xjz4f+u0X4/Ov5dR+Z5rL8of3D/wB9CuWavb59+6XQ5Hp8/wDgd/Vf01e0qgzS/wDX&#10;V/z3k/1rXt0IAxn2xx3656DpnPvms9VzPL2zM/6O3/1ua2LcAAZ5HGR6jOCPyFaLdX26l073fp+N&#10;9P1PLvjnMlr8NNV8wBLeW50qCcMCwO66W6OcjGSI+OjZGDmvlAeB/CfjTRxImnCx1KRFCanC5UyK&#10;q4HmCYvG6f3o0VSwyoIzmvpT9pqWS2+FFy6uVZNd0cyBsFHO24MQPqP72e2R0Jr5d0nxtp2laTA9&#10;wUiEUCNMFKsjnbllXHCcEjd/CevSvnM3o4qriqLwslHVOyd2rcu66/3V5/E+n61wJQws8vxP1hcz&#10;c1d+ffXVeWvbVHMS/Bi80sSTrfaKLWFsCe9tU3IHIG5sDGV3BtpPJIXGWGfXfh54aXwd4d8Qaqga&#10;7vZAZbWWH90Lm5NsIpHiU7cRJECFXPzEBPevnzRviY3xS+KNn4a+2rY6JoqNqT2kEuz+1r1Dttre&#10;QE/v4cH7VMAGVP3KOAV5+v31L7LZ3enQ2v2prSxac24CYCx5kkIHJKooJbA+UZJIGa4sVhc2rRjg&#10;qvvRqNVJRs3ezTs91ql3t+Z9xhaGA53XptR9j7vNda6xu1tt1a7Xb1sfA+saD4i1PX9TvbmSC1N3&#10;cSGB76Zbfy0ZjlsEtyoOdoOT0HauytfhDJ4iazvNK8RaDJqMK+XNCZyPtxERDiUbcgDnYSByOO1c&#10;j4z8YeHtQ1+f7Rci1s4pX86NHUKJRn5UbJzzx8pPqABxXjXxE8eaP4fsG1DwtrF3ZahbtbpFFa3j&#10;qbmWR1wigEF3LEHaAxXjIAJr0sHgsbOpSpQjLDq1rRWiaSW3TV6362XYwxlbBxVV3hiFzJ6uN7Jx&#10;95b7de97dT69tfg143jgSSGXSXgh/wCfe6UgouA2C2Ohyp5HJCnFX1+HOkabcK+v28M7MnnSRPHH&#10;JGrsDgliCBhhznrjHXmvn3wH+0Zr0aDQvF9rLZ6yljBfQvLI0Nve27hSLpYvlLBUJWaBQXaQ+aVw&#10;M16zf/EBL7SbW+MykzpJvjiLY8vd+6zvII6g/N9eTV18Fm9Kr7CviHJKzS1d0uW2vlbXZ7u+pGHp&#10;5Ti6cZQSUrL3XpazVrpafh2ueYfEw2ul/aF0ZYbNdmR9mj8sfJkjgAA4wTj0z2r89/ih4iN0k8jy&#10;xMyk+ZcRloneTkgER9CXHc4B6gHBH1j8VNZS9gkuYriQGMN54ld0Ckg52beGU45I4PqBmvgnxvM9&#10;7bywW6lxdTFFCqVIkGdz47KfU4z16de3CU6lOkvbe89PzS2/Htp0sfM5/Tp0mlQs0ktbXvtZpeWj&#10;euifQ8P1HX2dLwA3IZFWQlyrh3OeAQSGy2Thc5+grzvUZ1vPItLYE3tzKZXuWH+rD8MuzqvBZiOC&#10;DGua7/VdP+xoqhAXyA8ePlMh4O31APORwAOM5ql4a0hH1ZriVgREQ2GRW3SFsBSSSMlsAjuAele5&#10;QqKC9p/wdNLfffpZryaR8BiIVa7VN27PpZaNvva1nd/mtO30LwjrEj2un6ZbQ3FvZWUWrXlrKWhT&#10;VoLUh7yBJ0G9Y3tmmtky2FuXWVchcj6y8SaGyeF9H0+ztmt9DttS01YbXzZJYbPz5yVtI7hhuOwj&#10;ATOcg8Z4rD8BX2l2euaVNfeTb6dpWmXH9s3bwySq1xdt5f8AZo8pWUKgV9obGNy8Ybn3nwZY6t8W&#10;fiX4F+F+j6RJA/ijxNYX72+FaWw0WxYyS6vPCPkiD2aPdmKQBkELk7d2T2KtTVO9RXa7PbZbW067&#10;Jv8AM9vL8NSw2DrVXbVKydld6NWvbV2vv27n7UfseeDrvwp8DNEub9US88Wahe+KJto5NvLFBZ6c&#10;gx1W4tLAXWRkM1wzZYEE/SNyn9OnHAxk8+3J9wcda1LXTLHRNN07SNOhjt9O0qzs9LsreFQq29tb&#10;24trbYOwRQAccKMVUuFx9P6f164rw6lXnq8+tls+2y/Tbydj4yvUlXq15vf7Kvu9m09OlvRddDnv&#10;LzPDjvLFge+8d/8A6/YVk7D6j9f8K39uLiDHGZYyPp5i9vbnj/61ZWwep/T/AAqjHp9/r0/pfMco&#10;xNLz/wAtnH/j5H9K2bdcYyPTPv2+v96skf6+X/ro/wD6E1bVt1Xt8y/+hGgiGz9f0R80/tkXkmn/&#10;AAO1O5h4Y67o6rjgFjHclQCPTrwCCF7AGvxs8SfEW40zQ3jknkzKm0AOxYyMv+rUHl9xIXA45xjB&#10;xX7LftkWRvfgLrBBH+h6npN4xx18r7RARxnJw574wQD2z+DPxi0K9TwQNZsIZpbuzu7XYkAMjeUz&#10;LudFGQ0iKSwUckjHrURhSlWpOa95RTXqkmnf1u972PueHcdVw+V4rk3u20uqTWy3T872I9I8ba34&#10;XgTxfotlPeeJNGuRqO4TrC7xSHJ063cEqPOt/NldvmWN4I2kBXr2Oo/t5GSx1SSODX7LVFSeJoXg&#10;njf7Q0QWdI7u3WQX6Fm8t3hxGQTuXHFfIXhz4gXeq22oWttHHHqNwtyksRS4W01DcVguJRFMUktz&#10;JaBQRCofyYpoFIIZmZpdprt9HbaBp1jcQ6st8tuxa3d5Le1tJJnkjgmOLWCBkmgSVgzzzkoSSVOP&#10;SwtJSxDq1et7adPdu7/d00tbaxCzzGVPdptrm0td7tJdNfx06HLXPjTxH42k1LxH4p8WeINEi8xr&#10;qPStEH2C4ERaUweZM6NI3nOFjYeWpbJAIbIrtvAnifT1msNZtrDUtR1W2uI47SLW7m51GO3nbGb+&#10;WJgsM52dNgYREfOFCmsP4haf4i8Da5ZDU/Dl7rMuq6SxeO0t2a2uRBzZxJIqskckd5KWlYtlhuP0&#10;4DR/GGq2XiHToo9AvY5BctFs+w3EFpYNcljd53gLsliiXynHyo3mA4LjPpqbaTpKz2Str03/ABW9&#10;u5xzzDEYef8AtF3fyflvLdLp/St986r4w8OeNtIskk1GKw17TftGpWOtRuh+x3qRLvgLZ3T2sr5R&#10;4SfLjQsE6Vq+B/ibPfrNo+ovC19bjY8IlDRTx/cF/bknD28xH7tVLKvTtx+eeteMn0H9/DKI4o5b&#10;yG7s5oVVHt0nMzqpYAAyQliGBI8xioyoroNO+JWmwnTfEmj3sMVlaanDY21pKjGeSzuPKZdPdgAd&#10;sBeQxgnBHzDgg0Yikqyuov28UuZ7aK3rr8uu52YXP3RqxknZyaV0/wCZpa9e3lfVre/3d401V5bK&#10;6VEbfKvleVKSQvGBsLEZ6cYznHXFfMzWsjXj20yzNIqtLEdoJ2qMt6hgP4+oAIBwMZ+pdb02O+0S&#10;LUWJjjuNOgu4vNByA0W75SehA/EZ57V4imnNaXWjXhcyGbTb+WXzOcRXUjRIucYAbHGevGM14FWn&#10;uqene++1rdOt97aXVz2cXiPb79Vq035Pf57fmj5u8dgxM820IttEHAeMRls/3QuQT9DjOK4zQLyJ&#10;UunQb5JNnljJz5kjbQBnq4ZhwMnPbsez+KN3EjSo6lSkUkQAO4qVbIAAzntkV5T4dkkP2UxgeZNf&#10;WQt1ckK0891DHBu28hTIy7mXJVckD03oUv3KtfXe6s+m2mvn6eh85iakadWt2uk+ul9evW7V9Vv0&#10;P0h+GGj6XdfDyfSJ7cw6qJJo9TkmBErX8Tfa0d2IBYCIxKSSCfLK9Rx+pn/BNT4ELYWvif49eILW&#10;WS91Wa/8NeCLi9YyTGxtpy+va1C7DIjvZY10yxAyIrVbhRkMa8Y+FP7A/wC0F4u8UyxfEPTdN+Gn&#10;hC8t9Gudb1uy1S01WbWIIrVJzF4bgiAIlvLecxzTzogt2LC53SCv228M+FdC8DeGdC8H+F7BdP0H&#10;w9p1ppemWa8bILaNYlnmPCm5kdJLnUHB/fzXLNluc5Yifs/bWfSNtv7qvpvpbTrvr1WZ5nRng6GH&#10;w9kuq2V9E1069Omr6kt0ufx/T36+p6f0rEuOn4f0at257/5/u1i3Hb/eNc1Pr8v1PlzEZf8ASIPe&#10;aLH/AH2D/P27VkVtH/j4g/67Rf8AocdYtaAIpzNLx/y2f/0Mn+v6Vs27Zxz1/IHr+Wc+tYav+/lz&#10;nHnPn67yM+/Q/nWxbtwPy/PgfyFBENn6/ojyP9prQLnxF8CPiJaWEUjXdro8WqwxoxI8nTLu2vbx&#10;lUZJYWVte9ujDpnj8b9DsbXxV4Yv9BeY2t1HG0tlOVDFZSjCJ1HRjHJghSMFgVIzxX9AXkwXttPZ&#10;3UaTWt5BLa3MMgzHLb3EbRTROO6PG8iMOcg46V+E/wAZPAOpfAz4qaxo0ayro8c/9r+HpSxEV34c&#10;v5XkhBJ4aTTpC9rOATm4/eN1FYzvze7vp9+novv+9H1PDeIpQhXo1Ump6a2s9tvW9ttXrdn56fEz&#10;9nl9U8Oa62qSzG7sozbaZfaTJcabd2zyNLLBcRXlsyutxkOUUK0YlCq4PIru/hjcfA21k0PR/iX8&#10;NfiFZ2GnaH4Ytk8YeGm1XVptc1ywsp7fXbjVo9NuhPpM7XTW0rXc4xcbGYJ1x9RX80XiG31GNQGt&#10;Z4o5rUNyQCuHAGeon8xj6bhntXmkOoafp9vPpsqx2pieRXmMQaR8Kw2kr0Y89SDkggdM+lhcXflo&#10;zTbTXfyt+S7fPp9BUyTCYuMVDEPC2tblTsttmtb32f42tajrlv8AsrTWvjWNX+PV9fy6ZBa+CIpb&#10;DXNUsLWcaYCfJmQxG03agGZGuQ4RHTecKa8J8U2PwahN/wDYvhv488m68H6Rp+nyat4gnW8uvE1r&#10;CyahqMtp9oa6tPtU0gkdX3R3HlbEC5GPaIPEujROGhtd95DKqRvJE00TAsNr7MEE5IIVsBiMZwa2&#10;JY4dfuUe805GuCP3c7W0dpEOTgqqYwV7A4OevWvXpVeVXu9Lu9rW23tfy89NH25JcN4RNc+PxeJa&#10;atzPr7ujvsrv1au+x+esP7OMfxG1SwbxHbXOk6Rbxsq6Bpeo6k/21QMNPdXE0zSGaUAie1DLtDOI&#10;yDgj1vRv2cL+48Y+G9FsNMt9J8GWeoWOp3trbNLdTra6REsMvNwWeEyhUUrK8jlc4JIzX3HpPh7S&#10;9GsZrucIJIMyA7eGf7wHoSxGBnI65BNcifH1hollrWombfdtFKkERynkBmKlU2ggKhOwHp0PArhx&#10;GKq1W/Zuy666dNU3ZfK+m+ljeWT4KjCMppKScXHS137ru9bp6XdlbV9DQ8aanDesmi6Yu2OQwaDp&#10;9v8AwoXwLicDniK2Ri7D5VIwxGRXgXjbxbDZ6rqVjYKq21qtrbF9qf6PaWMJgt40I4zcSqZpADlS&#10;cnHFd1pV/cWXhTVPiJ4gnS1EdrdQ6BbyctI8rMBc4HIe7LbD7ID0r4k8Y+KpNM0zUtTuLlUN6JJy&#10;JB8xLsScKwBdjjgDO49Aa58PT9pUb8+Vt/L/AC8tGY5hjFSik2ly/j8K6au+mz/A8/8AiB4gkvb0&#10;xROWkup9lvxk+ach2XHJBB4IHPXpxWp8P9Lk1L4hfD3w6p3Sal4w8MWTKDnAl1qxB4GSCUjkGBj7&#10;3ckZ43R7aR4J/F+uh4JZVI8PabOgbyIipxqcq/3Zh9yM8qxGRjp63+yfYy+Jf2nPgXYXByl58WfC&#10;cMy55KHU4Z4l4J+YsvyqeWPAHp3Rp8iflFpf8HRdkfIYuVSVKrUWn1hpvXW146aLyWyXyP7r3j+z&#10;xR28bEeRCsHTkfZYtmCT1z26gk4FZ1w3qff/AOt/LAPtWpdPl3PGS7nr0JYk/TH+FYVw359fbP8A&#10;9fIr513u77nCtl6L8jNuGx/IfXH9Mnr6YrBuOn4f0atW4f7/AOv9R/Uc1iXDfl198f8A1sCrp9fl&#10;+ozN/wCXmD/rvF/6MrIrU3Yng4ziaL8fnX/GsbzR7f8AfQ/wrQP6/L/NFdWxNLx/y2cf+RCP6VsW&#10;7cDBzyP1/wDrY9ulc8JP303Q/vnznuN5/QZ5+p4rWt36cfl+Pv06/higyp25tdra+l0dNbucDAJy&#10;Rx/eI4Az1ySCPxzXg37SnwOtvjV4BmttOjtx448OebfeFdQCAG8byna40K43dbTVUBjgU/Kl7skJ&#10;yM17bbycD/Jx/TGOPp1ragkyME4BHUA5HvgDnGQcDnn2oOmE5UWqlJtarpZbx3t0+7ZrufzbeGL2&#10;40vxHL4d1mKe01Ky1Ce3utNuQ0U9rK0/lXFuUYA/uHjJCEfMoDcqQT2XijwJZXOp7oGWE3MomZQu&#10;1ZBsyZCR7AgkdMHjvX1L/wAFCfg1J4f8U6T8dfDVo8MWqiLTPFIgiEKRa7bgCG7uliBWJ9Rtg0In&#10;GBNPAQ5y4B+MdI+JovrOJLmaKSO3URySMx8+CUjCwuRlgu7hgcfLuJqI0qikqsL2bTevTS+y3Xb5&#10;aH6BkuY0q9BU8S0pJpp6b2X6u/S2rtsh2n+DLS3vg0EB+9CJJDKSrsm4/KvUnsMjgn616DZeFIor&#10;lEVt0AX7Q4mGRE+MgZ6YzgE9gfz4qHxDZRmXUbi5ihjDZ3xScsFOeB3I6kDOSBxkGm638ZdI0zSZ&#10;mtJzP51rJGZZUAbqQUBJ3Dd90Nj5c5APWvYpylVppWfNpvdPW1+mqbf3bs9mrUwtH963H/wJabWa&#10;2vfR/wCdtE+I+s2mlWccIeNYHcCdYmI3SIwKhQTtJZhxjOD+VfPulZ8f66LKwj+zaFpcxutcukiU&#10;x3Nwh3Jo0ZAAy+N9yVyCC27k1514m8WeI/inrMegaCXt0BDXl8mHtrC3UgEIzfK8+wHZt3FXwWAA&#10;57JGbw/FH4J8NXipOiyXGravMw2wsdhuZ5WgKo1xIu885ywGRWv1fkpqNTd9Fq76a2s7W3328j5f&#10;FZnLFYnmjf6tHbot1t5tdvl0Zf8AjF4hj1aODSrYW9joGkLGlxb2pCRM6IeMj5SoxtPPAz07fIS+&#10;G4vF11J4o18OvhPTZG/sSzl4OsXdrw2oBThhp9oQE8vBEj4dNw5r2y40+DxzOtqxktvAmk3Uovbu&#10;GUpd+KtRVsPpto4GUtJMCTUbgcWaFgmDI1W4vh18R/jh4us/hd8GfCN1r2tPHawSfZUWLQfDWmSL&#10;5SalrOrH/RNK0i0jRo5L+UEyFTEsTuwYd2Cwsqv7qktb6u197K+27b66fr4mNxNGPNicS0qK2jdJ&#10;2Vv5mn92nfS1vjrxLfXniHWYtA0mCa6uJpVitrO1jeaYRMwEcUMUQaSRm4CqFycjAxX6h/skfscf&#10;EvwP448AfGrx/Zy+DrDwXrGl+KPD2iahGja5q1zbtHc2U9zZKAbC0BEn/Hy7XUhwY/Kj+c/pd+yR&#10;/wAE4fBf7N1nD4l8WTWnjr4tXaxXeo+IHtN+m+H5HUmTS/DFtdgs8Kk4N3Ji6mUbozFHhz9MfEe0&#10;FzbXFowSTdGV2kZWKNOWO5sYUYILkgDncRjj3IZGqMeavZuStZq6bdklbfR28lp5t/n2P4jeIrez&#10;oPlhG7eulkru19Nl80rLrb7otdSi1LTrDUIgBFqVlDexYxjF1bLdlR1HG8ZxnqO5BqtNIfw/XJ/T&#10;nB79B0r+fb/gmx/wVCuvij+198ev2I/iF4v03xVY+Hdf1eT9n7xlELYXd7pmiWsDeIfA93d24W11&#10;BtJdL5dEuowbrNnLZS/afMhYfv1PNjJxxzz6EDnPptHX06nNfB5pl9TAYrkqXs9VfTRronbvbZX+&#10;89rL8ZTxmF9pT1aST2d2ml01vsn8incSeg+vsOeffH9R174ly/8Akfhxn8gePX2q/NJ1/wAPXv8A&#10;Unp2+lYlxJ/9fP49efrn8K5ztK2/FxAOM+dEAPfeD9PXr6YrI8z2/X/61W/M/wBIg/66x/8Aoa4H&#10;69fc9Ky959B+v+NTJ2trb5X7HLJXtpf527f18jOWT9/L3Hmv+e8+3uPzPpWzBJx/nnj/APUfzrlx&#10;JiaXI/5bScf8DY54J+v4jr0Ovbze3p+fb+Xp/Pii1uvVfmdVbyYwf8np/wDWP51rQzE4Ck5PAI6g&#10;9ARyOh6c5B46Vy0Ex4x1yP5jP6/l15rYhm6f544z+vp06jNB0LdeqDxd4V0Lx/4W1rwf4jtUu9D8&#10;Q2RsbpZQDLbGVHkhvIj0862uAtxEe0iKeoBr+ZD4p/DXUfh3448S+HZJLm1l0fVr3Sp7y1yzypBO&#10;xt57myO1Z/MgeLzZDzgtgjjH9QkEw4yeARnn+Xrx6dR15r8ef2hvCVn4n+L/AI5eSAI8upeYoxuM&#10;3nwpMGKjHU4GAOc9eTW2GnKCTkrxVrvpG9tOj766b9Tvy51qmI5KcrNLmSvbZJ/c9vu3Py/fw/4k&#10;uQrWXiXSpbcjEUF811ZGJz98hIYZx64BYAng4FVbvwSoMc3iHxQ+scrnTdJjCQR4+8HuQWdo+Nrg&#10;xJldwyuc19Ja78FtQNzKdJsry6lZiGit0kiVegGGkyowTjcwKjGWU8iodO+BfibZtvo7LRLRstJL&#10;d3Ed3dgryzmOD90JB94M0kJyP9X1B9rD1qTXu2Ta00T10ttfy9b99D2q9LFTV6lK6slu/Lfbt6W6&#10;7s+ZLnVZNKtxpnh7SrfTUV2Fu4XhGfKtcJKgLs753EEZPIJJNJZ+C71dPnl8QXM+m6VdOLnUrgMR&#10;q2ts3zLawRDBs7ZidizLtlcEd+a+/fhx+zH4q8W6gNL+HvgrU/FuszBS+svZrFY2atgfadR1GYJY&#10;WkBHzIwLTMBgMG5H6mfAn/gmd4T8P3Vn4q+OVxbeOPEMTwTWvhK1Yr4V0dlAZVvWkAfXZUYfNHti&#10;twAR5syk7vYweXYjHfCnBLfFNK7iuXTZXT1Sdu2t0fNY/OcJlaft8Qpzs+XCJppSdrXcV0dnrffs&#10;z8dv2dv2Mvi5+0xdWcujaWPhv8KrF/Kl8U6hZSRWdtYx8S2Hh6wbZca3rNyAftNwrJaRM2dUmRCM&#10;/v58FP2bfhr+zz4Ph8F/DPRI7OOQxya94ivfJl8S+J9QKAz6vrF8UWW6ctxa267bOwh2w2NuqxvJ&#10;L9cLpOnaLp8Gn6da29jZ2NsLW0srW3gtrWC3jAC2lra2wWOGGMfw4ChRnGMCvKvHnjHwr8PfC3iX&#10;xt4z8QaZ4U8J+GtNutW8SeJdbvYNO07R9LsofPudRvbq5IgjURgQ2yW48+5bEUY3kCvtMDgMLgaN&#10;6aX1m3vO1+itbT8b3v01ufmma5zic0q3qy+r0N1GLb2SsrXSavvfTtscn4jXT9F06+ub25t7Kwsb&#10;WS+1G/up4ra1tLeFDJcXVzcTMkMEEKKzySysI0RSWYdK/iq/4K7f8Fp7TxLd+Kf2df2PvEbHR2N9&#10;oXxH+NGmmRJNWw7Wl34f+HVxB5clpagBo9U8QsALvds01Cpe5Hiv/BYv/guF4m/a11LXf2ff2ZNV&#10;1Xwb+zbZ3Mln4i8S27XGm+IPjTPE5jaeWRCLzR/BCFN9tom8TamSl3qrJbPDay/zgsDIQSXZXwAO&#10;ijBGB0wAMdBjGMdK7KeGdX95Vtfonpvt0eruvwZ8/UqP/l200t+r/wCBt0vvpse6fs8/G7xn8Afj&#10;d8PPjZ4Mv5bbxV4B8WaR4ksLnfMVuDaXayX1tegkfaEvot0d7I2SWmnfk4J/0+f2Wv2n/hz+118C&#10;/BHxy+Guo2t1o/irTYDrOjpMZLvwt4os7ZRrfhrUoyxdbqwvSzpvwt5Yta3rZimZR/lQ2kTxyYHX&#10;I9cZJ74OcZ6+/GQa/WL/AIJl/wDBR/4k/sHfFGzu7GefxH8HvFF7aWPxL8AXF0fsl7Z/agP7a0Vf&#10;uWHiGxDGTT75cfalDWl+WA5+e4kyOOY4b29P/ecMk3ZLW1tvl0S13PcyDM/qNX2Vb/d8Q1bV3TVr&#10;LurP89nqf6Oc0o659Rk+vH/1sD/9VYlxJ6D/AOueeeT3/DoOnbB8K+MNF8d+EPDHjnw5eC+8OeMf&#10;Duk+KdAuiqKLjS/EFha6nYzs8ZZd6291AjAtlWVlYAqRVyaTPoecYHOD798AHJP8sV+Uyi4ycZaN&#10;X09D9GjVhJJx1TSta36MTzP38OB/y1jz7neOTnPp6dh07ZPme36//WqQzfv4f+usfX/fX0/DjpyM&#10;dDWV559/++x/jWck3a3n28u7RmZyS7p5Tx9+Tv8A7R/z+HetWCbOBjpj2+vPfjr149OlcVaXu6WU&#10;b85mcEe28n8Prn1Het+GYEAngDnJ4/M8YA5xnOMAHI5q79e/6gddDN046fz789+OvPI9K1YJgMfh&#10;n+nUHH49BwR3rkoZugI6fhz3+p9u/t0rVglBIG0tkgFV5ZuwVRgnJ+6Bg84BHehb9/L/AIYadmm+&#10;jv8AcdOsrMrKhIdlKg4OVYjgkeo6/TPHBr89f2lvD9x4U+K0etvDIlh4otcpJuYRf2lYIsEsKsM7&#10;C1sqXaHIO4kjkNX34+ueHfCnh7VPGHi/X9I8L+GNGtZNS17xRrupW+m6Jo2l6buF5f32p3LpFA6M&#10;rLLG7fcjcbSFbH5/eOP2yf2FP2wPAXiex8A/tO+BPCB0a5it/D3jTxdeJ4f0nVdYsbyXGseHzqJs&#10;bvUbGG4gktZbuK3isNQtboyQ3EkN3Ga+wyzJZ4nLKiStKt70bp3Vrb310en366o8qGf0cszinOpK&#10;8bK7Wul11vfvps/y82K+ItT1Cy0Tw3oF/wCIvEOrSJaaboekxLeXd7cbQwhighMZjgjQia5urp1j&#10;UZaRsZFfpL+z3+xk2mWsXif47iw8QeI7mKKay8E2Exn8PeGrZiDGl/eoE/t3UxwLohYtOtDuttt8&#10;Mz17n+y98I/h34Q+H/hnxZ4M1TS/G1z4s0Gyv2+I9s9vexeJ7G/jEwk0i5tZrixstJlmjZ7aOwu5&#10;JmESrMZzu2fWUUCKvq+OTnB6Y7dO/Q4556162V5DRw1pYm7xC3Vn/dto73vbpffoZ8RcbYvMW8Jl&#10;1Z4TCxf+8Ju9RKycdNdb2ST73tfXH0bRNI0LT4tP0PTNP0nT7QBEsbCzgs7ZQOAES0VFGCOOMZ9q&#10;0HUcnHIySM43YAJHQ4Pvg9eRVwocHIGMHOTx+ODnHrjn0rjfHfjTwl8NvCPibx3448Raf4W8H+D9&#10;Ivte8T+JNYuorKw0bSdPhN1ealdSt++jyiCG1S23XF1IVhhDSsoP1FGPskkku1ltbTvs/PXptY+A&#10;lKVVuUpOb3u3dq3m29dvy1ucD8YPiT4F+EXgXxT8RviZ4p0jwV4F8G6Td6v4o8U69dpYafpen2ym&#10;Z57m4kBE11OQtrp9raIbq+mKQwoWcV/nL/8ABYr/AILMeN/2+PFV78JPhNcav4J/ZT8Mas39k6DI&#10;8tjrHxO1C0kaNPFfjRLdjLLptwuJdF8NhymnwFZr0zXLYiuf8Fpf+CxfjP8A4KD/ABK1H4cfDDUd&#10;V8K/sn+BtTdPCPh5ZpbO8+I+pWMr26eP/GUEJLTy3LbpNB0S9MkGk2BS5Bk1CaSSL8FmXcN78OB2&#10;6d//AKw/GvWoYfT97pp1u3fTpY5alXa1r/JpLu9Ve/8Ak9etdY/Mw7Av2HTOMY6DPOD2zjtxwLiW&#10;qIoGDsYhv91gRx65HX3/AJkZwcjqOR5f4f5/KnyyCLeWciJSJZZJPUjPB6E9eM/WtNF5IwHlljje&#10;SQeXCT8874Ds390Ad/Y9+Tirenm5u2HlB47SXnOf30o7F89AB16kYPB5zjWsc+qyCeaPy7NHPkQd&#10;mXHFwc9Scex/GuvtTsKnOxf+mfX0Ht7d+1eViMQ9Ura3079LNdfXp5nVTp2tvumvN6fh/Vz93P8A&#10;gmb/AMFgPiV+yD/Y3wo+Kzan8RPgFJKsMGlXE7Ta94Eha5w194VurpmeTTSDubR7xmtHUH7GLQ4r&#10;+zf4Q/HX4V/tB+B9N+I3wg8Y6T408K6pCpS7024UXOn3LjKaZrmnq32zSLvqFs7oGYno55r/ADAY&#10;pmK7t/J4wMZ6dDzgZGM5wPoOv1j+yz+2T8Z/2UPHVn40+EfjG+0OQTRLrGiTztd+GfEthbH5tL13&#10;SziyvIWBO66ZBfWpObC9ABr5XMsgw2YJ1adsNiLXXKt27W8k3vt6dj6HAZ1VwklCr72H0jZu71sr&#10;fLd9lt5/6SImHnw8f8tYx+Accdu/b1GTjGKxd5/u/wDj6f41+cn7An/BSj4T/tueH7axV7PwT8Y9&#10;Kt4n8Q/D65vRJ9twyi61rwjcsVOqaexB/wBF/wCP/TxgXQZQLi4/Qb7UP77/APfI/wAa/PsRhMbg&#10;aroVMPz2taVtGrxd7WT131PtcNi8JXpqopKN7aNryfRf18jz201MieQhuRK5HPfea7my1EMAWAJ2&#10;4wyhgevDKeGB6EH5TyDxXhFtqOJ5BuzmR/1c8d67O01qK3jeaaeO3hhieWW4llEUcEUaM8k0kh4j&#10;SJFMjuSNqqW7VMqTlLlSvJtKyvvpa1tTT2iWrVktW77Jdduh2fjv4k+CvhP4M8Q/EH4ieJdN8KeD&#10;/C1jNqWt67q06x20drCSrbN+6S7vryYLBZWFiGuLhyscClmFfzX/ALRP/BZj40ftA/ETRP2fv2Kt&#10;Jm8Fp488Uad4B0PxrqEEM/jXxFqfiHUIdNt72xt5TJa+F7QtcRzTyzG4vLXTw96BbyRkr+fP/BWT&#10;/gpFrP7U/jvWvhP8NdYls/gH8Nr67trVrSU28fjjxHps7Qz+JbmUH5tKguIpIPD1sQfKsk+1jmY1&#10;8bfshfFGx+Cmr/Ez9ojVGhPij4ffCjxNYfCq0uHDC3+KHxGgTwbol/HGSS39ieHNR8X61b3I5i1O&#10;y01+CBX3uRZBRhQWLxVFcz+FJX1917Pf5rbTyPjc1zqtOrKhh6/uJau9uZWSdn0Vk1+h9/8A/BYD&#10;9re4+Ik3w8/ZA+HXxT1/xJ8EP2ddB0/wt47uodWvbm2+LfxT0iOODxL4q8Y6lG+7xU51eO5ubFiT&#10;YW8rNIc3Mk0s34YXWqRShbey3RQBfLWYxfIgHAWNVGVPTBX7pAweK09G1bU/Emu4vZJrs38twWeZ&#10;yWF9csGkvrmHpNI8vmq8pwQZi3YmuhGjWGlalcRWbRSTW0sZnkfBjhjlkCSbADkskh3bR6Cv1fI+&#10;HqtelCpUoKOGbXKmkpNXjbsnZa6aHxmMxtOHNUldz9W/edrb663XkvQ/th/4NkP+CgA8VfD29/YJ&#10;+KmvlvEfg231Lxd8AbjWJRHe6h4PedZvE/gWJQcZ8P3M0eo6Pbx/N9guWtbZQ1rcV/XF5Xlkg/Lg&#10;HIPXjqCVPXr14r/NQ/4JGfsc/tD/ABr/AGjPh98cvhTreqfDbwb8EvFFp4vvPi+lqSdV1zSjJ5fg&#10;3wzBgLrTa28jaV4jkP8Aotpplze/aC1yIiP9Ibwb4rfxn4YsNYntU07WGiWz13Som3/YNdVE+1QR&#10;MTl135exlIAubZhIeUxXHxJl1HA4yiqTXw3a0f8AKtfn067+tYGtUr0oud++1rbNLbya9F3R0Nxc&#10;RxRs7zRQwxI80080iwwwQwoZJpppnISGCGJHllmchIo0aRiqqTX+eT/wcA/8FhdS/an+JWtfso/s&#10;9+LJov2aPhtq0mmeMtX0O6kht/jL430meSC5uTdW5H2jwTot4ktrpOmSAx6tdQT6hcgxrCh/Uj/g&#10;4l/4LJt8JNL8T/sG/szeJki+I/iDTxYftA/ETRLvMngzQb+P998LvD9/ZkCHX9Yt3z4nuID9q0i0&#10;Y6ZMTLcy1/B7dXJlJZmZyRI7fKfNcBgq5GeABjgfQA815+Ewzlas9NtH5JO2trdNmtDpqVFZeb20&#10;V3+SX9W2Ix87yOwJOeOTzjgdPXjBGenJI6oZC3yfccc89OM8fiBjOeDirdtAXUO6ZQgbcHrj0HYZ&#10;Iz6duavLArceT8/B/LoefT+X146KmIv8/wAdvT8eX5nP7Lyj93/AMlY5pidiDHck9gCc9cDgfT3r&#10;PIbUroQRuTp9rw7JwLq57xHoCqnkEcED73etPWLvbs061ylxecTHJBt7MHE8pHODK3H0PfJqWztE&#10;t4o4UA2Rc+uB/XAwMdce9ceIxDqfu9Vp8/k1o1ZaGtOnb177pLSyS07f11twqsPyfwdvT1PDdT7d&#10;+e55sKxAZ2IdQT+8I8k5/h4HBznHfvTPvZCPz/zz9/8A9fXH0xjmo9xWPt6y49e31/z0zXD7Pz/D&#10;/gnSaH2ja29/p7f/AFsduf6USXG7kcP7/wDLb+WeeD/Ss1pvm3v8/Ppj/Pv0Bx70xp/9jB/T/P0p&#10;awl0aa9H/wABfh+geg+B/iX4x+GvibSfFvgjxBqvhnxLoOoW+oaRq2i3tzZalp09mVIubW6tCpx8&#10;oypzkfKepB/Qj/h8b+37/wBF/wBZ/wDBV4c/+U1floW3EP8AffP/AH96D+nXv+tZuxfT9T/jRJwk&#10;7yw0ZPTVxi72a2vffRer7aCjUqwVqcny7rX/AIK9Nj/SVttQzLIBzmVgOOvznH/1q/OH/grP+1hd&#10;/s8/ssaroPhi/W28ffGy6ufAGgTI22bTtCltXPjLXoyDlZItMe10yNgMA6mMZAr7qivwJZOuPNfk&#10;dfv9hzzj9evNfy3f8FpPiZL41/ac8NeAo7sTaV8KvAum2z28fFt/bHiF21+9upeo86SK4sLM87v9&#10;CHTivzTIsJ9Zx1PnV3Tim10vGzs+nS13rvsz7jOMXVo4KpyWXO0n5JtL56Pr9x+QNrEsNosOxnNw&#10;AhhcedN5YEgjjZiQBvDvcZ689T1OxJp6NDpcWoR3psJ7hXKWaFWkigW4MkjfxYt1DMT14JHODWb5&#10;sUKm6lVpVAOIozgcA8Z7E9M9uc9a7/TtUa9SZZrW3EUSTLZttM0qM6KHVjkYODjJz0yB6ftnD2Aq&#10;YzGUaTo+4klttpbXTfb1Pz3FVlRp+1aV+Xba6Vnvbp6a2u9iump+GfC2kz3OhSRz6tNuDxXsNxDN&#10;ZwFW2S+VuTzww+YyB0IHzb061+k3/BLL/gm7rf7efji88feOpNU0H4EeEtbittd1O3tns9Q8e6xl&#10;bpvDPhaadFiW0VGZPEGqR29xe2KMYLczXLvNb/mRaNF4ha40drFJBBEfI1DysGGRXG+POAR78YAB&#10;4PSv9AD/AIIPfDa7n/Yo+DFzcWix6N4a07WPIkCgprOt6nrF5c2sjLwHW1gZ3fOSVXBIOK+7zjHv&#10;KcFalo6EeRJ2UrtLrZXtp/wVv49ClPF1Iwp2cazUrrpqnZ9t/LW/z/Uz4KfBLwN8EfAXhvwB4H8M&#10;aX4V8NeHNPs4rPRtLtFtrW0CxKqQPHbgTb4wB5puSbi6uibgt5hzXwX/AMFYv+Cmlh/wTd+AGq65&#10;4SvdOu/j/wDGWx1Hwx8KPC0joJLCa2tTZXnxNvLBCLiHTvCCSsIHlG3Uda+y20WTa3Gf09+M/jfw&#10;H8AvhR45+MvxX8QQ+G/AXw50O+8TeKNWuZ1hIs7aN5EgtHPyyahq14YtN0ixOVuLuaKMjaxr/Ld/&#10;4KK/tneOv26v2l/Gvx38Wz3Nto1/LJovw28KSuxt/BHgDTbh4tC0ayt3ORezWw+36vIwD3N5PLcX&#10;OZAufzBYz+1MVzVXJ2tq23d6abrXv8u9l9FUofU6aSTei0+5Xtb16avofGHi/wAV+I/GviLXfFfi&#10;rVr7xD4n8Ta7qOua9rWpXDXV3qmsancSXuoX8kzEyXL3FzKzu9uRFaMxi5QVgRQsXUeZsV/mkHON&#10;wOeTgAe+PpxioGBdoscrucBiemTwfw4JOeO5ratY441UB4n5Hm5AOWzznrjv0znpXbUqclNRS8nq&#10;k91b56+uit2OT49drfP/AC2sadtao38ef3Sn5On05Hf/AAxUOpXMOmwSXM7hyqBUQ9WkxtROvIZs&#10;Ke4Gala/hiRkEkWQwwghI2nI59eODgDnHua5W/lfVNVhi8iUWdkpnDGP91Lct1YEep6Yxj65riNF&#10;urb9CbSrRn86+vm/4mF6fMIA+5CeRbDHRUGOvccdMVslk8pRzxISBnjOevbt3GePTpVQYAQyjmMA&#10;bCOnYHj06474NW1k80ISZNsYx5gi646cnGM/oOwFc50DNqMz/wDLNDg569Oen5D8KGwx27Pz/XJ6&#10;/h+fHR5KZOHD4HHXk9vXjP8Ak0xWLMQfkbuIx27/AOB4PT2oAhGGB7Px5XoB3ye+Pofzqs3lspx/&#10;n9SP8+lTbCc7PLT68fkP5n/Cjy9y8J/37z1z6Z478/44oAij5cfPt/LpnB9/16/pD5v/AE7R/wDf&#10;n/69TKp3jL7AMf4+4H1/Cq2X9R/33XOB/oV6trFvo2ma3rE4uJ4NJsNR1OaGJI1mmisbeW5kijZp&#10;wqySJGURiQAxySAeP4hvj/8AFfVvjb8Z/iJ8TdbTyL7xVrt1qotlA22enrcy2elWKlXKl7Wxghgl&#10;YZVivykjklFfF8Kxiq+JdtVJJPy93/M+q4hbSo26p389bfkeU6akd5e3lu+RHZaDqN9GMcmWN7eI&#10;ZO7jIbOe3avWvC2gRajHbzGdoo3nuHkQRqzt5cSEgOW+UkA4IGVOGFFFf0B4de9LHuWrVekk30XI&#10;tD86zb+BSf8A04qP53i7+t9TQvZLbQ5RBptvHFs8yaaR4w8k/G5kZtwwHUFScfxHjvX+m5/wS8+H&#10;2i/DT9gH9lvQ7N2keb4Q+F/E2o3MVsENxqviezXUri4Qm4Vg0MUghQnHKj+GiiuTxFk1R0dvTTZw&#10;tfvu9zs4abctejSXpyy/yX3H8tv/AAc9ft6eNNc+Kvh/9g7wp/avh/4deDNJ8O/Ef4l3ImW3/wCF&#10;ieJPEdiL/wAL2ctta3six6D4asJGkNjNhZtYmmuAhiCAfyJ6mqXETF2f5G2LwvrznnkH/Ioor8/y&#10;rXBqX2m7OXXp1+R7OLX7z7/0M+3t0iDck4BIGO/J6bgMce55POOC37QCoALxn/pmoH4ct0+mPX2o&#10;or0YpN6+X5pfqeaNmZlwC7YJxwoyc4B/iGOvvn2q7FEVyTISo7Yz0A9T9O+etFFLovV/p/mBw7aq&#10;15qjwspWNZjGMYzgFgDjPXp/FXZQS4typJYIQBlRnkjJzn0NFFRJfvYrpzJf+TM0p6y/ruhsk6K8&#10;g2nHI6Dt6fMMev1xQuxvMHPeQ5QY9MY3/n0z+dFFaNK3y/8Akf8ANmhF8sbFHLYwP9WAOBnsWx1/&#10;z2qBHTbv+bkZ6Dp/311oornik9+/6x/zZzlm2dbmZgNy8+g6Ajj7x/8A1VBttP8Ani3/AH1/9eii&#10;tKSTcr/3fzt+pc916fqz/9k="/>
  <p:tag name="ISPRING_PRESENTERDATA_0" val="0JPQu9Cw0LTQutC40YUg0JjQs9C+0YDRjCDQktCw0LvQtdC90YLQuNC90L7QstC40Yc=|0JTQvtGG0LXQvdGCINC60LDRhNC10LTRgNGLINC80LDRgNC60LXRgtC40L3Qs9Cw|Z2xhZGtpa2hAZ3NvbS5wdS5ydQ==|aHR0cDovL3d3dy5nc29tLnB1LnJ1L3Byb2Zlc3NvcnMvZ2xhZGtpa2gv|ezM4N0FFODJCLTBBQUYtNENCOC05QTc0LUY1QzA5REU1NzY2Mn0=|0J7QkdCg0JDQl9Ce0JLQkNCd0JjQlSDQmCDQo9Cn0JXQndCr0JUg0KHQotCV0J/QldCd0JgNCtCc&#10;0LDQs9C40YHRgtGAINC80LXQvdC10LTQttC80LXQvdGC0LAgKNC/0YDQvtCz0YDQsNC80LzQsCDC&#10;q9Cj0L/RgNCw0LLQu9C10L3QuNC1INC/0YDQtdC00L/RgNC40Y/RgtC40LXQvMK7KSwg0JLRi9GB&#10;0YjQsNGPINC60L7QvNC80LXRgNGH0LXRgdC60LDRjyDRiNC60L7Qu9CwINCb0L7Qt9Cw0L3QvdGB&#10;0LrQvtCz0L4g0YPQvdC40LLQtdGA0YHQuNGC0LXRgtCwICjQqNCy0LXQudGG0LDRgNC40Y8pLCAx&#10;OTk1Lg0K0JrQsNC90LTQuNC00LDRgiDRjdC60L7QvdC+0LzQuNGH0LXRgdC60LjRhSDQvdCw0YPQ&#10;uiwg0Y3QutC+0L3QvtC80LjRh9C10YHQutC40Lkg0YTQsNC60YPQu9GM0YLQtdGCINCb0JPQoywg&#10;MTk5MC4NCtCQ0YHQv9C40YDQsNC90YLRg9GA0LAg0Y3QutC+0L3QvtC80LjRh9C10YHQutC+0LPQ&#10;viDRhNCw0LrRg9C70YzRgtC10YLQsCDQm9CT0KMgKNC60LDRhNC10LTRgNCwINGN0LrQvtC90L7Q&#10;vNC40YfQtdGB0LrQvtC5INGC0LXQvtGA0LjQuCksIDE5ODfigJMxOTkwLg0K0JTQuNC/0LvQvtC8&#10;INGB0L/QtdGG0LjQsNC70LjRgdGC0LAsINGB0L/QtdGG0LjQsNC70YzQvdC+0YHRgtGMIMKr0J/Q&#10;vtC70LjRgtC40YfQtdGB0LrQsNGPINGN0LrQvtC90L7QvNC40Y/Cuywg0K3QutC+0L3QvtC80LjR&#10;h9C10YHQutC40Lkg0YTQsNC60YPQu9GM0YLQtdGCINCb0JPQoywgMTk4Mi4NCiANCtCd0JDQo9Cn&#10;0J3Qq9CVINCY0J3QotCV0KDQldCh0KsNCuKAoiAgICDQn9GA0LjQutC70LDQtNC90L7QtSDRhtC1&#10;0L3QvtC+0LHRgNCw0LfQvtCy0LDQvdC40LUNCuKAoiAgICDQnNCw0YDQutC10YLQuNC90LPQvtCy&#10;0YvQtSDQuNGB0YHQu9C10LTQvtCy0LDQvdC40Y8gDQoNCtCe0KHQndCe0JLQndCr0JUg0J/Qo9CR&#10;0JvQmNCa0JDQptCY0JggKNCe0JHQqdCV0JUg0KfQmNCh0JvQniDigJMg0JHQntCb0JXQlSA0MCkN&#10;CtCj0YfQtdCx0L3Ri9C1INC/0L7RgdC+0LHQuNGPDQoNCtCj0L/RgNCw0LLQu9C10L3QuNC1INGA&#10;0LDQt9Cy0LjRgtC40LXQvCDQvtGA0LPQsNC90LjQt9Cw0YbQuNC4OiDQutC10LnRgdGLINC40Lcg&#10;0LrQvtC70LvQtdC60YbQuNC4INCS0KjQnCDQodCf0LHQk9CjIC8g0J/QvtC0INGA0LXQtC4g0Jgu&#10;0JIu0JPQu9Cw0LTQutC40YUuINCh0J/QsS46INCY0LfQtC3QstC+IMKr0JLRi9GB0YjQsNGPINGI&#10;0LrQvtC70LAg0LzQtdC90LXQtNC20LzQtdC90YLQsMK7LCAyMDA5LiAgDQoNCtCc0LDRgNC60LXR&#10;gtC40L3Qszog0LrQtdC50YHRiyDQuNC3INC60L7Qu9C70LXQutGG0LjQuCDQktCo0Jwg0KHQn9Cx&#10;0JPQoyAvINCf0L7QtCDRgNC10LQuINCYLtCSLtCT0LvQsNC00LrQuNGFLiDQodCf0LEuOiDQmNC3&#10;0LQt0LLQviDCq9CS0YvRgdGI0LDRjyDRiNC60L7Qu9CwINC80LXQvdC10LTQttC80LXQvdGC0LDC&#10;uywgMjAwOS4NCtCg0LDQt9GA0LDQsdC+0YLQutCwINGD0YfQtdCx0L3Ri9GFINC60LXQudGB0L7Q&#10;sjog0LzQtdGC0L7QtNC40YfQtdGB0LrQuNC1INGA0LXQutC+0LzQtdC90LTQsNGG0LjQuC4g0KHQ&#10;n9CxLCDQmNC30LQt0LLQviDCq9CS0YvRgdGI0LDRjyDRiNC60L7Qu9CwINC80LXQvdC10LTQttC8&#10;0LXQvdGC0LDCuywgMjAwOC4NCtCh0YLRgNCw0YLQtdCz0LjRh9C10YHQutC+0LUg0YPQv9GA0LDQ&#10;stC70LXQvdC40LUg0YDQvtGB0YHQuNC50YHQutC40LzQuCDQutC+0LzQv9Cw0L3QuNGP0LzQuDog&#10;0KHQsS4g0YPRh9C10LEu0LrQtdC50YHQvtCyIC8g0J/QvtC0INGA0LXQtC4g0Jgu0JIu0JPQu9Cw&#10;0LTQutC40YUsINCSLtChLtCa0LDRgtGM0LrQsNC70L4sINChLtCfLtCa0YPRidCwLiDQodCf0LEu&#10;OiDQmNC30LTQsNGCLiAg0LTQvtC8INCh0J/QsdCT0KMsIDIwMDUgDQrQmNC30LzQtdC90LXQvdC4&#10;0LUg0LLQvdC10YjQvdC10Lkg0YHRgNC10LTRiyDQuCDRgNCw0LfQstC40YLQuNC1INC60L7QvNC/&#10;0LDQvdC40Lk6INCh0LEuINGD0YfQtdCxLiDQutC10LnRgdC+0LIpIC8g0J/QvtC0LiDRgNC10LQu&#10;INCYLtCSLtCT0LvQsNC00LrQuNGFLCDQri7Qki4g0KTQtdC00L7RgtC+0LIuINCh0J/QsS46INCY&#10;0LfQtNCw0YIuINC00L7QvCDQodCf0LHQk9CjLCAyMDA0OyANCg0K0KHRgtCw0YLRjNC4INCyINC9&#10;0LDRg9GH0L3Ri9GFINC20YPRgNC90LDQu9Cw0YUNCkNhbiB0aGUgRWZmaWNpZW5jeSBvZiB0aGUg&#10;Q2FzZSBNZXRob2QgYmUgSW1wcm92ZWQgLy8gSW50ZXJuYXRpb25hbCBKb3VybmFsIG9mIENhc2Ug&#10;TWV0aG9kIHJlc2VhcmNoICYgQXBwbGljYXRpb24sIDIwMDkuIFZvbC4gWFhJLCBOIDMuIFAuIDIz&#10;N+KAkzI0MSAod2l0aCBTLkEuIFN0YXJvdikuDQrQmtC10LnRgdGLIMKr0LHQvtC70YzRiNC40LXC&#10;uyDQuCDCq9C80LDQu9C10L3RjNC60LjQtcK7IC8vINCS0LXRgdGC0L3QuNC6INChLi3Qn9C10YLQ&#10;tdGA0LEuINGD0L0t0YLQsC4g0KHQtdGALiDQnNC10L3QtdC00LbQvNC10L3Rgi4gMjAwOC4g0JLR&#10;i9C/LjEuINChLjE1NuKAkzE1OQ0K0KDQsNC30YDQsNCx0L7RgtC60LAg0YPRh9C10LHQvdGL0YUg&#10;0LrQtdC50YHQvtCyOiDQvtGCINGD0LTQsNGH0L3QvtCz0L4g0L7Qv9GL0YLQsCDQuiDRgdC40YHR&#10;gtC10LzQtSDRgdC+0LfQtNCw0L3QuNGPINC90L7QstGL0YUg0LfQvdCw0L3QuNC5IC8vINCR0LjQ&#10;t9C90LXRgS3QntCx0YDQsNC30L7QstCw0L3QuNC1LiAyMDA3LiDihJYgMSAoMjIpLiDQoS4gNDTi&#10;gJM0OA0K0KbQtdC90L7QstC+0LUg0L/QvtC30LjRhtC40L7QvdC40YDQvtCy0LDQvdC40LUg0YDQ&#10;vtC30L3QuNGH0L3Ri9GFINC80LDQs9Cw0LfQuNC90L7QsiAvLyDQktC10YHRgtC90LjQuiDQoS4t&#10;0J/QtdGC0LXRgNCxLiDRg9C9LdGC0LAuINCh0LXRgC4g0JzQtdC90LXQtNC20LzQtdC90YIuIDIw&#10;MDcuINCS0YvQvy4gNC4g0KEuNzPigJM5OCAgKNGB0L7QsNCy0YIuINGBINCWLtCSLiDQodCy0LXR&#10;gtC70LDQvdC+0LLQvtC5LCDQoi7Qri4g0KHQstCw0YDQuNC90YHQutC+0LkpLg0K0JjQt9C80LXR&#10;gNC10L3QuNC1INC30L3QsNGH0LjQvNC+0YHRgtC4INGF0LDRgNCw0LrRgtC10YDQuNGB0YLQuNC6&#10;INGC0L7QstCw0YDQsCDQsiDQvNCw0YDQutC10YLQuNC90LPQvtCy0YvRhSDQuNGB0YHQu9C10LTQ&#10;vtCy0LDQvdC40Y/RhSAvLyDQktC10YHRgtC90LjQuiDQoS4t0J/QtdGC0LXRgNCxLiDRg9C9LdGC&#10;0LAuINCh0LXRgC4g0JzQtdC90LXQtNC20LzQtdC90YIuIDIwMDYuICDQktGL0L8uIDIuINChLiA2&#10;NeKAkzg3ICjRgdC+0LDQstGCLiDRgSDQli7Qki4g0KHQstC10YLQu9Cw0L3QvtCy0L7QuSkuDQrQ&#10;ptC10L3QvtCy0YvQtSDQuNGB0YHQu9C10LTQvtCy0LDQvdC40Y8g0LIg0LzQsNGA0LrQtdGC0LjQ&#10;vdCz0LUgLy8g0J/RgNCw0LrRgtC40LrQsCDRgNGL0L3QvtGH0L3Ri9GFINC40YHRgdC70LXQtNC+&#10;0LLQsNC90LjQuSwgMjAwNS4g0KEuIDQx4oCTNDggKNGB0L7QsNCy0YIuINGB0L4g0JYu0JIu0KHQ&#10;stC10YLQu9Cw0L3QvtCy0L7QuSkuDQoNCtCS0L7RgdC/0YDQuNGP0YLQuNC1INC4INC+0YbQtdC9&#10;0LrQsCDRgNC+0LfQvdC40YfQvdGL0YUg0YbQtdC9INC/0L7QutGD0L/QsNGC0LXQu9C10LwgLy8g&#10;U2FsZXMgYnVzaW5lc3Mv0J/RgNC+0LTQsNC20LguIC0gMjAwNS4gLSDihJYgMTAuINChLiAzMS0z&#10;Ny4NCtCm0LXQvdC+0LLRi9C1INC40YHRgdC70LXQtNC+0LLQsNC90LjRjyDQsiDQvNCw0YDQutC1&#10;0YLQuNC90LPQtTog0YHQvtC00LXRgNC20LDQvdC40LUsINC40YHRgtC+0YDQuNGPLCDQvNC10YLQ&#10;vtC00L7Qu9C+0LPQuNGPIC8vINCS0LXRgdGC0L3QuNC6INCh0LDQvdC60YIt0J/QtdGC0LXRgNCx&#10;0YPRgNCz0YHQutC+0LPQviDRg9C90LjQstC10YDRgdC40YLQtdGC0LAuINCh0LXRgNC40Y8gODog&#10;0JzQtdC90LXQtNC20LzQtdC90YIuIC0gMjAwNC4gLSDQktGL0L8uIDQuICjQsiDRgdC+0LDQstGC&#10;0L7RgNGB0YLQstC1INGB0L4g0KHQstC10YLQu9Cw0L3QvtCy0L7QuSDQli7Qki4pLg0K0JzQsNGA&#10;0LrQtdGC0LjQvdCz0L7QstGL0LUg0LjRgdGB0LvQtdC00L7QstCw0L3QuNGPINGD0YDQvtCy0L3R&#10;jyDRhtC10L0g0LTQuNGE0YTQtdGA0LXQvdGG0LjRgNC+0LLQsNC90L3Ri9GFINGC0L7QstCw0YDQ&#10;vdGL0YUg0YDRi9C90LrQvtCyIC8vINCS0LXRgdGC0L3QuNC6INCh0LDQvdC60YIt0J/QtdGC0LXR&#10;gNCx0YPRgNCz0YHQutC+0LPQviDRg9C90LjQstC10YDRgdC40YLQtdGC0LAuINCh0LXRgNC40Y8g&#10;ODog0JzQtdC90LXQtNC20LzQtdC90YIuIDIwMDIuINCS0YvQvy4gMS4gKNCh0L7QstC80LXRgdGC&#10;0L3QviDRgSDQnS7Qmi7QmtGA0LjQstGD0LvQuNC90YvQvCkuDQrQptC10L3QvtCy0YvQtSDRgNC1&#10;0YjQtdC90LjRjyDRhNC40YDQvNGLOiDRgtC10L7RgNC40Y8g0Lgg0L/RgNCw0LrRgtC40LrQsCDR&#10;htC10L3QvtC+0LHRgNCw0LfQvtCy0LDQvdC40Y8gLy8g0JLQtdGB0YLQvdC40Log0KHQsNC90LrR&#10;gi3Qn9C10YLQtdGA0LHRg9GA0LPRgdC60L7Qs9C+INGD0L3QuNCy0LXRgNGB0LjRgtC10YLQsC4g&#10;0KHQtdGA0LjRjyA1OiDQrdC60L7QvdC+0LzQuNC60LAuIDE5OTcuINCS0YvQvy4yLg0K0KbQtdC9&#10;0L7QstC+0LUg0YHRgtC40LzRg9C70LjRgNC+0LLQsNC90LjQtSDQv9GA0L7QtNCw0LYg0Lgg0L/Q&#10;vtGC0YDQtdCx0LjRgtC10LvRjCAvLyDQnNCw0YDQutC10YLQuNC90LMg0Lgg0LzQsNGA0LrQtdGC&#10;0LjQvdCz0L7QstGL0LUg0LjRgdGB0LvQtdC00L7QstCw0L3QuNGPINCyINCg0L7RgdGB0LjQuC4g&#10;MTk5Ny4g4oSWIDQgKDEwKS4g0JDQstCz0YPRgdGCLiAo0LIg0YHQvtCw0LLRgtC+0YDRgdGC0LLQ&#10;tSDRgdC+INChLtCQLtCh0YLQsNGA0L7QstGL0LwpLg0K0J3QsNGG0LjQvtC90LDQu9GM0L3Ri9C1&#10;INC4INCy0L3QtdGI0L3QtdGC0L7RgNCz0L7QstGL0LUg0YbQtdC90Ys6INC80LjRgNC+0LLQvtC5&#10;INC+0L/Ri9GCINC4INC/0YDQvtCx0LvQtdC80Ysg0KDQvtGB0YHQuNC4IC8vINCS0LXRgdGC0L3Q&#10;uNC6INCh0LDQvdC60YIt0J/QtdGC0LXRgNCx0YPRgNCz0YHQutC+0LPQviDRg9C90LjQstC10YDR&#10;gdC40YLQtdGC0LAuINCh0LXRgNC40Y8gNTog0K3QutC+0L3QvtC80LjQutCwLiAxOTkzLiDQktGL&#10;0L8u0JcuDQoNCtCj0YfQtdCx0L3Ri9C1INC60LXQudGB0YsNCkRpcGxvbWF0IFZvZGthIG1ha2Vz&#10;IGEgQnJlYWsgZm9yIFByZW1pdW0gQ2xhc3MuIFRoZSBFdXJvcGVhbiBDYXNlIENsZWFyaW5nIEhv&#10;dXNlIChFQ0NIKS4gMjAwNy4g4oSWIDUwNy0wMzEtMSAod2l0aCBTLiBBLiBTdGFyb3YpLg0KRGFy&#10;bGluZyBDaG9jb2xhdGUuIFRoZSBFdXJvcGVhbiBDYXNlIENsZWFyaW5nIEhvdXNlIChFQ0NIKS4g&#10;MTk5OC4g4oSWIDU5OS0wMDItMS4gKHdpdGggUy5BLlN0YXJvdiwgSi5HLk15ZXJzKS4NCkJhdHRl&#10;cnkgRW5lcmd5IERyaW5rOiBTdWNjZXNzZnVsIFN0YXJ0IFdoYXTigJlzIE5leHQ/IFRoZSBFdXJv&#10;cGVhbiBDYXNlIENsZWFyaW5nIEhvdXNlIChFQ0NIKS4gMjAwNy4g4oSWIDUwNy0xODgtMSAod2l0&#10;aCBTLkEuIFN0YXJvdiwgUi5HLiBLb3BwKS4NClRoZSBGcmllbmRzIGFuZCDigJhGb2Vz4oCZIG9m&#10;IHRoZSBBbGVrbyBDb21wYW55IChDYXNlKS4gVGhlIEV1cm9wZWFuIENhc2UgQ2xlYXJpbmcgSG91&#10;c2UgKEVDQ0gpLiAyMDA3LiDihJYgNTA3LTE2MC0xLiANClRoZSBOYcOvdmUgQ3VzdG9tZXIuIFRo&#10;ZSBFdXJvcGVhbiBDYXNlIENsZWFyaW5nIEhvdXNlIChFQ0NIKS4gMjAwNy4g4oSWIDUwNy0xNjEt&#10;MS4gDQoNCtCX0JDQoNCj0JHQldCW0J3Qq9CVINCd0JDQo9Cn0J3Qni3QnNCV0KLQntCU0JjQp9CV&#10;0KHQmtCY0JUg0KHQotCQ0JbQmNCg0J7QktCa0JgNCtCS0YvRgdGI0LDRjyDQutC+0LzQvNC10YDR&#10;h9C10YHQutCw0Y8g0YjQutC+0LvQsCDQn9Cw0YDQuNC20LAgKEhFQyDigJMgUGFyaXMsINCk0YDQ&#10;sNC90YbQuNGPKSwgMjAwNi4NCtCS0YvRgdGI0LDRjyDQutC+0LzQvNC10YDRh9C10YHQutCw0Y8g&#10;0YjQutC+0LvQsCDQm9C+0LfQsNC90YHQutC+0LPQviDRg9C90LjQstC10YDRgdC40YLQtdGC0LAg&#10;KNCo0LLQtdC50YbQsNGA0LjRjyksIDE5OTPigJMxOTk1LCAxOTk5LCAyMDAwLg0K0J/RgNC+0LPR&#10;gNCw0LzQvNCwINC00LvRjyDQv9GA0LXQv9C+0LTQsNCy0LDRgtC10LvQtdC5INGE0LDQutGD0LvR&#10;jNGC0LXRgtCwINC80LXQvdC10LTQttC80LXQvdGC0LAg0KHQn9Cx0JPQoyDQsiDQqNCy0LXQtNGB&#10;0LrQvtC8INC40L3RgdGC0LjRgtGD0YLQtSDQvNC10L3QtdC00LbQvNC10L3RgtCwIChJRkwpINC4&#10;INC60L7QvNC/0LDQvdC40Lgg0JDQktCSICjQqNCy0LXRhtC40Y8pLCAxOTk4LCAxOTk5Lg0K0KPQ&#10;vdC40LLQtdGA0YHQuNGC0LXRgiDQsy4g0JLQsNCw0YHQsCAo0KTQuNC90LvRj9C90LTQuNGPKSwg&#10;MTk5OC4NCtCo0LrQvtC70LAg0LHQuNC30L3QtdGB0LAg0LjQvC4g0KXQsNCw0YHQsCDQmtCw0LvQ&#10;uNGE0L7RgNC90LjQudGB0LrQvtCz0L4g0YPQvdC40LLQtdGA0YHQuNGC0LXRgtCwICjQsy4g0JHQ&#10;tdGA0LrQu9C4LCDQodCo0JApLCAxOTk3Lg0KDQrQndCQ0JPQoNCQ0JTQqyDQmCDQk9Cg0JDQndCi&#10;0KsNCtCf0L7Rh9C10YLQvdCw0Y8g0LPRgNCw0LzQvtGC0LAg0JzQuNC90LjRgdGC0LXRgNGB0YLQ&#10;stCwINC+0LHRgNCw0LfQvtCy0LDQvdC40Y8g0Lgg0L3QsNGD0LrQuCDQoNC+0YHRgdC40LnRgdC6&#10;0L7QuSDQpNC10LTQtdGA0LDRhtC40LgsIDIwMDMNCtCT0YDQsNC80L7RgtCwINCh0J/QsdCT0KMg&#10;0LfQsCDQv9C10LTQsNCz0L7Qs9C40YfQtdGB0LrQvtC1INC80LDRgdGC0LXRgNGB0YLQstC+LCAy&#10;MDAwLCAyMDAxDQrQk9GA0LDQvdGC0Ysg0KDQk9Cd0KQsINC/0YDQvtC10LrRgiDCq9Cc0LXRgtC+&#10;0LTRiyDQsNC00LDQv9GC0LjQstC90L7QuSDQsNC/0L/RgNC+0LrRgdC40LzQsNGG0LjQuCDQsiDQ&#10;t9Cw0LTQsNGH0LDRhSDQsNC90LDQu9C40LfQsCDQuCDQv9GA0L7Qs9C90L7Qt9C40YDQvtCy0LDQ&#10;vdC40Y8g0Y3QutC+0L3QvtC80LjRh9C10YHQutC40YUg0L/RgNC+0YbQtdGB0YHQvtCywrsgKNC4&#10;0YHQv9C+0LvQvdC40YLQtdC70YwpLCAyMDAw4oCTMjAwMTsg0L/RgNC+0LXQutGCIMKr0JzQtdGC&#10;0L7QtNGLINGB0YLQsNGC0LjRgdGC0LjRh9C10YHQutC+0LPQviDQsNC90LDQu9C40LfQsCDQuCDQ&#10;v9C70LDQvdC40YDQvtCy0LDQvdC40Y8g0Y3QutGB0L/QtdGA0LjQvNC10L3RgtCwINCyINC30LDQ&#10;tNCw0YfQsNGFINCw0L3QsNC70LjQt9CwINGD0YDQvtCy0L3RjyDRhtC10L0g0LTQuNGE0YTQtdGA&#10;0LXQvdGG0LjRgNC+0LLQsNC90L3Ri9GFINGC0L7QstCw0YDQvdGL0YUg0YDRi9C90LrQvtCywrsg&#10;KNGA0YPQutC+0LLQvtC00LjRgtC10LvRjCksIDE5OTcsIDE5OTgNCg0K0JTQoNCj0JPQkNCvINCf&#10;0KDQntCk0JXQodCh0JjQntCd0JDQm9Cs0J3QkNCvINCU0JXQr9Ci0JXQm9Cs0J3QntCh0KLQrA0K&#10;0KfQu9C10L0g0YDQtdC00LDQutGG0LjQvtC90L3QvtC5INC60L7Qu9C70LXQs9C40Lgg0LbRg9GA&#10;0L3QsNC70LAg0JLQtdGB0YLQvdC40Log0KEuLdCf0LXRgtC10YDQsS4g0YPQvS3RgtCwLiDQodC1&#10;0YAuINCc0LXQvdC10LTQttC80LXQvdGCLCAyMDAy4oCTLg0K0JTQuNGA0LXQutGC0L7RgCDRgNC1&#10;0YHRg9GA0YHQvdC+0LPQviDRhtC10L3RgtGA0LAg0YPRh9C10LHQvdGL0YUg0LrQtdC50YHQvtCy&#10;INCS0KjQnCDQodCf0LHQk9CjLCAyMDA24oCTLg0K0KfQu9C10L0g0KPRh9C10L3QvtCz0L4g0KHQ&#10;vtCy0LXRgtCwINCS0KjQnCDQodCf0LHQk9CjLCAxOTk24oCTLg0KDQoyMDA0IOKAkyDQvS7Qsi4g&#10;LSDQoNC+0YHRgdC40LnRgdC60LDRjyDQsNGB0YHQvtGG0LjQsNGG0LjRjyDQvNC10L3QtdC00LbQ&#10;tdGA0L7Qsg0KMjAwNyAtINC9LtCyLiDigJMg0JzQtdC20LTRg9C90LDRgNC+0LTQvdC+0LUg0YHQ&#10;vtC+0LHRidC10YHRgtCy0L4g0YHQv9C10YbQuNCw0LvQuNGB0YLQvtCyINCyINC+0LHQu9Cw0YHR&#10;gtC4INGG0LXQvdC+0L7QsdGA0LDQt9C+0LLQsNC90LjRjyAoUHJvZmVzc2lvbmFsIFByaWNpbmcg&#10;U29jaWV0eSk7DQoyMDA3IC0g0L0u0LIuIC0gV29ybGQgQXNzb2NpYXRpb24gZm9yIENhc2UgTWV0&#10;aG9kIFJlc2VhcmNoIGFuZCBBcHBsaWNhdGlvbg0KMjAwMCDigJMgMjAwNiAtINCf0LXRgNCy0YvQ&#10;uSDQt9Cw0LzQtdGB0YLQuNGC0LXQu9GMINC00LXQutCw0L3QsCDRhNCw0LrRg9C70YzRgtC10YLQ&#10;sCDQvNC10L3QtdC00LbQvNC10L3RgtCwINCh0J/QsdCT0KM7DQoxOTk5IOKAkyAyMDAyIC0g0JTQ&#10;uNGA0LXQutGC0L7RgCDQv9GA0L7Qs9GA0LDQvNC80Ysg0JzQktCQOyANCjE5OTcg4oCTIDIwMDIg&#10;IC0g0JTQuNGA0LXQutGC0L7RgCDQv9GA0L7Qs9GA0LDQvNC8INC/0YDQvtGE0LXRgdGB0LjQvtC9&#10;0LDQu9GM0L3QvtC5INC/0LXRgNC10L/QvtC00LPQvtGC0L7QstC60Lgg4oCc0KPQv9GA0LDQstC7&#10;0LXQvdC40LUg0LzQsNGA0LrQtdGC0LjQvdCz0L7QvOKAnTsNCjE5OTYg4oCTIDIwMDAgLSDQo9GH&#10;0LXQvdGL0Lkg0YHQtdC60YDQtdGC0LDRgNGMINCj0YfRkdC90L7Qs9C+INGB0L7QstC10YLQsCDR&#10;hNCw0LrRg9C70YzRgtC10YLQsCDQvNC10L3QtdC00LbQvNC10L3RgtCwINCh0J/QsdCT0KM7DQox&#10;OTk4IOKAkyAyMDAxIOKAkyDQlNC40YDQtdC60YLQvtGAINC/0YDQvtCz0YDQsNC80LzRiyDQv9GA&#10;0L7RhNC10YHRgdC40L7QvdCw0LvRjNC90L7QuSDQv9C10YDQtdC/0L7QtNCz0L7RgtC+0LLQutC4&#10;IMKr0KPQv9GA0LDQstC70LXQvdC40LUg0LzQsNGA0LrQtdGC0LjQvdCz0L7QvMK7ICjQn9GA0LXQ&#10;t9C40LTQtdC90YLRgdC60LDRjyDQv9GA0L7Qs9GA0LDQvNC80LApIA0K|SVNQUklOR19QUkVTRU5URVJfUEhPVE9fMA==|MA==||"/>
  <p:tag name="ISPRING_ULTRA_SCORM_TRACKING_SLIDES" val="1"/>
  <p:tag name="GENSWF_OUTPUT_FILE_NAME" val="case_study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AUDIO_BITRATE" val="0"/>
</p:tagLst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741324"/>
        </a:solidFill>
        <a:ln>
          <a:solidFill>
            <a:srgbClr val="741324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3717</TotalTime>
  <Words>1255</Words>
  <Application>Microsoft Office PowerPoint</Application>
  <PresentationFormat>Экран (4:3)</PresentationFormat>
  <Paragraphs>389</Paragraphs>
  <Slides>46</Slides>
  <Notes>41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8</vt:i4>
      </vt:variant>
      <vt:variant>
        <vt:lpstr>Заголовки слайдов</vt:lpstr>
      </vt:variant>
      <vt:variant>
        <vt:i4>46</vt:i4>
      </vt:variant>
    </vt:vector>
  </HeadingPairs>
  <TitlesOfParts>
    <vt:vector size="55" baseType="lpstr">
      <vt:lpstr>Тема Office</vt:lpstr>
      <vt:lpstr>Clip</vt:lpstr>
      <vt:lpstr>Image</vt:lpstr>
      <vt:lpstr>Bitmap Image</vt:lpstr>
      <vt:lpstr>Visio</vt:lpstr>
      <vt:lpstr>Надстройка организационных диаграмм для приложений Microsoft Office</vt:lpstr>
      <vt:lpstr>VISIO 5 Drawing</vt:lpstr>
      <vt:lpstr>Изображение Paintbrush</vt:lpstr>
      <vt:lpstr>ConceptDraw.Document</vt:lpstr>
      <vt:lpstr>  Интеллектуальные технологии в менеджменте</vt:lpstr>
      <vt:lpstr>Слайд 2</vt:lpstr>
      <vt:lpstr>О чем?</vt:lpstr>
      <vt:lpstr>About Intelligence</vt:lpstr>
      <vt:lpstr> Artificial Intelligence: definition </vt:lpstr>
      <vt:lpstr>Слайд 6</vt:lpstr>
      <vt:lpstr> Искусственный интеллект </vt:lpstr>
      <vt:lpstr>Краткая история ИИ</vt:lpstr>
      <vt:lpstr>First steps (not very serious)</vt:lpstr>
      <vt:lpstr> Great names (pre-history)</vt:lpstr>
      <vt:lpstr> XX century scientists that influenced AI</vt:lpstr>
      <vt:lpstr>Слайд 12</vt:lpstr>
      <vt:lpstr>Первая победа над тестом Тьюринга</vt:lpstr>
      <vt:lpstr> Eugene Goostman THE WEIRDEST CREATURE IN THE WORLD  </vt:lpstr>
      <vt:lpstr>Слайд 15</vt:lpstr>
      <vt:lpstr>Слайд 16</vt:lpstr>
      <vt:lpstr>Инженерия знаний</vt:lpstr>
      <vt:lpstr>Инженерия знаний</vt:lpstr>
      <vt:lpstr>Основные фазы обработки знаний</vt:lpstr>
      <vt:lpstr>3 «состояния» знаний</vt:lpstr>
      <vt:lpstr>Слайд 21</vt:lpstr>
      <vt:lpstr>Expert systems in management</vt:lpstr>
      <vt:lpstr>The typical problems  solved by ES </vt:lpstr>
      <vt:lpstr>Crucial factors to develop real  «expert» system</vt:lpstr>
      <vt:lpstr>Слайд 25</vt:lpstr>
      <vt:lpstr>Expert systems in management</vt:lpstr>
      <vt:lpstr>Структурирование информации</vt:lpstr>
      <vt:lpstr>Слайд 28</vt:lpstr>
      <vt:lpstr>Слайд 29</vt:lpstr>
      <vt:lpstr>Слайд 30</vt:lpstr>
      <vt:lpstr>Слайд 31</vt:lpstr>
      <vt:lpstr>Слайд 32</vt:lpstr>
      <vt:lpstr>Слайд 33</vt:lpstr>
      <vt:lpstr>Дуализм концепции «Управление знаниями»</vt:lpstr>
      <vt:lpstr>Слайд 35</vt:lpstr>
      <vt:lpstr>Управление знаниями</vt:lpstr>
      <vt:lpstr>Кто такой аналитик </vt:lpstr>
      <vt:lpstr>Слайд 38</vt:lpstr>
      <vt:lpstr>Analysts’ Psychological Portrait</vt:lpstr>
      <vt:lpstr>Гендерные различия в аналитической работе</vt:lpstr>
      <vt:lpstr>Слайд 41</vt:lpstr>
      <vt:lpstr>Слайд 42</vt:lpstr>
      <vt:lpstr>Business Intelligence</vt:lpstr>
      <vt:lpstr>Слайд 44</vt:lpstr>
      <vt:lpstr>Слайд 45</vt:lpstr>
      <vt:lpstr>Слайд 46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Управление процессом создания_x000b_и использования учебных кейсов: опыт ВШМ СПбГУ</dc:title>
  <dc:creator>Artur</dc:creator>
  <cp:lastModifiedBy>Владелец</cp:lastModifiedBy>
  <cp:revision>386</cp:revision>
  <dcterms:created xsi:type="dcterms:W3CDTF">2007-09-21T08:51:38Z</dcterms:created>
  <dcterms:modified xsi:type="dcterms:W3CDTF">2012-11-24T14:57:03Z</dcterms:modified>
</cp:coreProperties>
</file>