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4"/>
    <p:sldMasterId id="2147483722" r:id="rId5"/>
    <p:sldMasterId id="2147483755" r:id="rId6"/>
    <p:sldMasterId id="2147483788" r:id="rId7"/>
    <p:sldMasterId id="2147483821" r:id="rId8"/>
    <p:sldMasterId id="2147483854" r:id="rId9"/>
  </p:sldMasterIdLst>
  <p:notesMasterIdLst>
    <p:notesMasterId r:id="rId20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12192000" cy="6858000"/>
  <p:notesSz cx="6858000" cy="9144000"/>
  <p:embeddedFontLst>
    <p:embeddedFont>
      <p:font typeface="Inter Light" panose="02000403000000020004" pitchFamily="50" charset="0"/>
      <p:regular r:id="rId21"/>
      <p:bold r:id="rId22"/>
    </p:embeddedFont>
    <p:embeddedFont>
      <p:font typeface="Montserrat" panose="00000500000000000000" pitchFamily="2" charset="-52"/>
      <p:regular r:id="rId23"/>
      <p:bold r:id="rId24"/>
      <p:italic r:id="rId25"/>
      <p:boldItalic r:id="rId26"/>
    </p:embeddedFont>
    <p:embeddedFont>
      <p:font typeface="Inter SemiBold" panose="020B0604020202020204" charset="0"/>
      <p:regular r:id="rId27"/>
      <p:bold r:id="rId28"/>
    </p:embeddedFont>
    <p:embeddedFont>
      <p:font typeface="Montserrat SemiBold" panose="00000700000000000000" pitchFamily="2" charset="-52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nter" panose="02000503000000020004" pitchFamily="50" charset="0"/>
      <p:regular r:id="rId37"/>
      <p:bold r:id="rId38"/>
    </p:embeddedFont>
    <p:embeddedFont>
      <p:font typeface="Raleway Medium" panose="020B0604020202020204" charset="-52"/>
      <p:regular r:id="rId39"/>
      <p:bold r:id="rId40"/>
      <p:italic r:id="rId41"/>
      <p:boldItalic r:id="rId42"/>
    </p:embeddedFont>
    <p:embeddedFont>
      <p:font typeface="Euclid Circular B Light" panose="020B0304000000000000" pitchFamily="34" charset="-52"/>
      <p:regular r:id="rId43"/>
      <p:italic r:id="rId44"/>
    </p:embeddedFont>
    <p:embeddedFont>
      <p:font typeface="Inter ExtraBold" panose="020B0604020202020204" charset="0"/>
      <p:bold r:id="rId45"/>
    </p:embeddedFont>
    <p:embeddedFont>
      <p:font typeface="Raleway ExtraBold" panose="020B0604020202020204" charset="-52"/>
      <p:bold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orient="horz" pos="3861">
          <p15:clr>
            <a:srgbClr val="A4A3A4"/>
          </p15:clr>
        </p15:guide>
        <p15:guide id="3" orient="horz" pos="1684">
          <p15:clr>
            <a:srgbClr val="A4A3A4"/>
          </p15:clr>
        </p15:guide>
        <p15:guide id="4" orient="horz" pos="2840">
          <p15:clr>
            <a:srgbClr val="A4A3A4"/>
          </p15:clr>
        </p15:guide>
        <p15:guide id="5" orient="horz" pos="3566">
          <p15:clr>
            <a:srgbClr val="A4A3A4"/>
          </p15:clr>
        </p15:guide>
        <p15:guide id="6" pos="2683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7dpheq3QsUqRsWBXBegf2UKzn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864" y="654"/>
      </p:cViewPr>
      <p:guideLst>
        <p:guide orient="horz" pos="119"/>
        <p:guide orient="horz" pos="3861"/>
        <p:guide orient="horz" pos="1684"/>
        <p:guide orient="horz" pos="2840"/>
        <p:guide orient="horz" pos="3566"/>
        <p:guide pos="26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customschemas.google.com/relationships/presentationmetadata" Target="meta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35B-4692-B884-971A83C84A50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5B-4692-B884-971A83C84A50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C1A-41D0-850A-DB179EABDF34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C1A-41D0-850A-DB179EABDF34}"/>
              </c:ext>
            </c:extLst>
          </c:dPt>
          <c:cat>
            <c:strRef>
              <c:f>Лист1!$A$2:$A$5</c:f>
              <c:strCache>
                <c:ptCount val="2"/>
                <c:pt idx="0">
                  <c:v>Russia</c:v>
                </c:pt>
                <c:pt idx="1">
                  <c:v>CIS, China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5B-4692-B884-971A83C84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6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8569106839485975"/>
          <c:y val="0.23497394598122226"/>
          <c:w val="0.19312573144049255"/>
          <c:h val="0.46104343906319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51626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FB-48B9-8E01-313B3E9ADFC7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FB-48B9-8E01-313B3E9ADFC7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FB-48B9-8E01-313B3E9ADFC7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FB-48B9-8E01-313B3E9ADFC7}"/>
              </c:ext>
            </c:extLst>
          </c:dPt>
          <c:cat>
            <c:strRef>
              <c:f>Лист1!$A$2:$A$5</c:f>
              <c:strCache>
                <c:ptCount val="2"/>
                <c:pt idx="0">
                  <c:v>Saint P.</c:v>
                </c:pt>
                <c:pt idx="1">
                  <c:v>Others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EFB-48B9-8E01-313B3E9AD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1462592395980715"/>
          <c:y val="0.24565457988945966"/>
          <c:w val="0.28475277406282584"/>
          <c:h val="0.461043439063199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51626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E-456D-9557-C48E90391EB2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1E-456D-9557-C48E90391EB2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1E-456D-9557-C48E90391EB2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1E-456D-9557-C48E90391EB2}"/>
              </c:ext>
            </c:extLst>
          </c:dPt>
          <c:cat>
            <c:strRef>
              <c:f>Лист1!$A$2:$A$5</c:f>
              <c:strCache>
                <c:ptCount val="2"/>
                <c:pt idx="0">
                  <c:v>Russia</c:v>
                </c:pt>
                <c:pt idx="1">
                  <c:v>CIS, China, India, Africa, Europe 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C1E-456D-9557-C48E90391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8086859246736856"/>
          <c:y val="0.25633521379769703"/>
          <c:w val="0.39566972039512405"/>
          <c:h val="0.41256513504694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21-491E-9A3B-08EB3776CD23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21-491E-9A3B-08EB3776CD23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21-491E-9A3B-08EB3776CD23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21-491E-9A3B-08EB3776CD23}"/>
              </c:ext>
            </c:extLst>
          </c:dPt>
          <c:cat>
            <c:strRef>
              <c:f>Лист1!$A$2:$A$5</c:f>
              <c:strCache>
                <c:ptCount val="2"/>
                <c:pt idx="0">
                  <c:v>Saint P.</c:v>
                </c:pt>
                <c:pt idx="1">
                  <c:v>Others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21-491E-9A3B-08EB3776C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8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8086859246736856"/>
          <c:y val="0.26701584770593439"/>
          <c:w val="0.25581791849787849"/>
          <c:h val="0.40764026952201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51626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DF-4D22-AB8F-5AB438B044C9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DF-4D22-AB8F-5AB438B044C9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DF-4D22-AB8F-5AB438B044C9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DF-4D22-AB8F-5AB438B044C9}"/>
              </c:ext>
            </c:extLst>
          </c:dPt>
          <c:cat>
            <c:strRef>
              <c:f>Лист1!$A$2:$A$5</c:f>
              <c:strCache>
                <c:ptCount val="2"/>
                <c:pt idx="0">
                  <c:v>Russia</c:v>
                </c:pt>
                <c:pt idx="1">
                  <c:v>Others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DF-4D22-AB8F-5AB438B04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8086859246736856"/>
          <c:y val="0.25633521379769703"/>
          <c:w val="0.20277068329547498"/>
          <c:h val="0.37559836779730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51626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28339070940531E-2"/>
          <c:y val="0.20293204425651015"/>
          <c:w val="0.21039209387348101"/>
          <c:h val="0.465968304588131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E3-4DE3-8435-D48005671745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E3-4DE3-8435-D48005671745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E3-4DE3-8435-D48005671745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E3-4DE3-8435-D48005671745}"/>
              </c:ext>
            </c:extLst>
          </c:dPt>
          <c:cat>
            <c:strRef>
              <c:f>Лист1!$A$2:$A$5</c:f>
              <c:strCache>
                <c:ptCount val="2"/>
                <c:pt idx="0">
                  <c:v>Pre-Experienced </c:v>
                </c:pt>
                <c:pt idx="1">
                  <c:v>Post-Experienced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E3-4DE3-8435-D48005671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37"/>
      </c:doughnutChart>
      <c:spPr>
        <a:noFill/>
        <a:ln>
          <a:noFill/>
        </a:ln>
        <a:effectLst/>
      </c:spPr>
    </c:plotArea>
    <c:legend>
      <c:legendPos val="t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1626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28086859246736856"/>
          <c:y val="0.23497394598122226"/>
          <c:w val="0.40531467225010653"/>
          <c:h val="0.43968217124672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51626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8" name="Google Shape;1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5" name="Google Shape;7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2" name="Google Shape;8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4" name="Google Shape;8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1" name="Google Shape;95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0" name="Google Shape;112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5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sv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sv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25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650389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41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FC6160-933D-499C-B287-530D279E42F6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4709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2">
            <a:extLst>
              <a:ext uri="{FF2B5EF4-FFF2-40B4-BE49-F238E27FC236}">
                <a16:creationId xmlns:a16="http://schemas.microsoft.com/office/drawing/2014/main" id="{47E9862C-4ADE-4CA2-9C8A-1CA2A477D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238873" y="290209"/>
            <a:ext cx="1562338" cy="5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385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430405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700039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C5D6F9EE-B276-43F1-B820-3170E4FD1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20B100-1A1A-4F2A-B7BB-7715533483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6" name="Прямоугольник 15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6445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B45B5BF7-B7BA-45F8-9903-7107C4D29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BE5475-5163-46FE-BA75-912ED415C9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8175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007378" y="500376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1921E8-6AF7-4A43-AE1F-FFFD16AB3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30" y="492064"/>
            <a:ext cx="2387520" cy="3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9" y="525848"/>
            <a:ext cx="892235" cy="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5E9814B9-2D0D-45F5-AC6C-9B37502B7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B1B64B1-AF6E-4F80-B00F-A136B0CA9B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6014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47333F6B-5080-418D-AA72-EA74526EEF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59058A1-C757-43D3-B698-C1ED4923B7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1695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43B43C9F-7403-45A5-A5DE-121C641782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00F865-1812-437F-93E6-88279BDF736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4" name="Группа 13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9" name="Прямоугольник 18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80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120858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Data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E6B42BB9-E54D-47A6-B134-DCEFECF6BA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440B9F1-C21B-4612-B2B2-F92278F163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5" name="Группа 14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3791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4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16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6563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975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853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102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47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20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8695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013751377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734">
          <p15:clr>
            <a:srgbClr val="A4A3A4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806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76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0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446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053394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1075601"/>
            <a:ext cx="5466725" cy="5782399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-315168" y="684824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1262370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1116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DB0182-0900-49CB-8632-A064AA672F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C37863-F58A-4092-B377-C0BDABA13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866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5D17EA4-FB90-4057-8E60-AA08391329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28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DDA091C-6037-4B95-A252-71BB5CC2C4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441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552675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17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9FEEB58-D280-4A47-A9CC-3CE4266FD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30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38C7C2-B5D1-4CCE-88E7-6EF5FD003A17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37DF78F-C3BB-4AF4-84C8-6F9EA148B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2723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2274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018230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354325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DEC4B9CE-D242-43BE-9FEE-3C94AB25B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C8ECA2-2C5A-4741-A474-A4990158FA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B1D856D0-A944-48B9-8102-58AEB5322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3DA75D-D18A-4664-A35F-AD5352D0AC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45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5CE1315E-A2E0-4371-8FB5-42F798844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848" y="495215"/>
            <a:ext cx="1347905" cy="47548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59825A-E5C8-413D-A402-664F6A0357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970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24B67BD-C19F-4F58-8FDF-A88F36011D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EEA122C-ECFB-44FA-A5C3-E33702C45D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093440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FD935A58-B3BB-48D5-9336-1CECC6DC35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E79799-084A-4A2B-A342-FD846E511C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921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3259298A-184F-43F9-AC2E-3D1F65A3A2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3D8BA1-B691-4B08-8887-D61C21F0F7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02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E75BC95E-A6FA-4A02-8EB1-96E4B2AD78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A8790D-A8E1-4E13-9E4C-38A80DA2CF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31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34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657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63453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61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471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436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759729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306722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674656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313021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456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566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02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533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78407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811F71-2A20-4B59-BCDD-D2964163A4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51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9750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B414D-AF68-4F17-8B9B-1C70E89FE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F666E2-717E-41B3-841E-CEC84A23F7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4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257076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FE3E04-4136-434E-959E-D53C6684A3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26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1366D09-9C7C-4C0A-8A68-DD556093D5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131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2620863-0AC7-4449-BD7D-A556643C8D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159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8B82DE-50F1-4A3A-AB52-9FDCF1AEB9D1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15153E2-18AF-4AC3-B6F4-189563204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18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0659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E3C6956D-CEB5-4E5F-AC1C-75541F4928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92689C-6BF1-4B55-BBE9-ABBD643E3D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40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none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7B0F76B8-9CA7-4FBE-9802-2DE429E71E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F37BBA-92AB-46EE-BF2B-BAC2BD19DD1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59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B07E453D-80CF-45D3-9D4D-B9FBFA90E0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5D723B-0DA7-4C13-B501-F37AC3D779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33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995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687540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3189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626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84190678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84076881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5721850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345779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102184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252469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744338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/>
        </p:nvSpPr>
        <p:spPr>
          <a:xfrm>
            <a:off x="6820212" y="1042814"/>
            <a:ext cx="5466725" cy="5815186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-328641" y="759532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75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45020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D5510A8-B179-4BBA-B240-61AA02FAD6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76CCC9F-94B5-4FAE-8B2B-FF5C9D74B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917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1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1104E4-2014-477E-A5CF-B630423AE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4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74004A1-342D-4879-93F4-6A4B1F3EE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97917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1208776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24B7F5-FC63-41EE-826E-459287BF9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6" name="Группа 15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8" name="Прямоугольник 17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626085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  <a:endParaRPr lang="ru-RU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D4C311B-48EA-449A-BAB1-C81A337CA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5230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A0A2477-E2B5-444E-B7AB-BCA1F9783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60704" cy="361230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56677" y="231926"/>
            <a:ext cx="1847766" cy="625642"/>
            <a:chOff x="9685421" y="156411"/>
            <a:chExt cx="1847766" cy="625642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06755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951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Титул_много текста с плейсхолдером">
  <p:cSld name="3_Титул_много текста с плейсхолдером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6"/>
          <p:cNvSpPr>
            <a:spLocks noGrp="1"/>
          </p:cNvSpPr>
          <p:nvPr>
            <p:ph type="pic" idx="2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" name="Google Shape;15;p86"/>
          <p:cNvSpPr txBox="1">
            <a:spLocks noGrp="1"/>
          </p:cNvSpPr>
          <p:nvPr>
            <p:ph type="body" idx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86"/>
          <p:cNvSpPr txBox="1">
            <a:spLocks noGrp="1"/>
          </p:cNvSpPr>
          <p:nvPr>
            <p:ph type="title"/>
          </p:nvPr>
        </p:nvSpPr>
        <p:spPr>
          <a:xfrm>
            <a:off x="1136467" y="3042500"/>
            <a:ext cx="6484936" cy="1354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6"/>
          <p:cNvSpPr txBox="1">
            <a:spLocks noGrp="1"/>
          </p:cNvSpPr>
          <p:nvPr>
            <p:ph type="body" idx="3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86"/>
          <p:cNvSpPr txBox="1">
            <a:spLocks noGrp="1"/>
          </p:cNvSpPr>
          <p:nvPr>
            <p:ph type="body" idx="4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557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вертикальные карточки с фото">
  <p:cSld name="1_4 вертикальные карточки с фото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"/>
          <p:cNvSpPr txBox="1">
            <a:spLocks noGrp="1"/>
          </p:cNvSpPr>
          <p:nvPr>
            <p:ph type="title"/>
          </p:nvPr>
        </p:nvSpPr>
        <p:spPr>
          <a:xfrm>
            <a:off x="658813" y="290209"/>
            <a:ext cx="84318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000"/>
              <a:buFont typeface="Inter"/>
              <a:buNone/>
              <a:defRPr sz="2000" cap="none">
                <a:solidFill>
                  <a:srgbClr val="C316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658813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>
            <a:spLocks noGrp="1"/>
          </p:cNvSpPr>
          <p:nvPr>
            <p:ph type="pic" idx="2"/>
          </p:nvPr>
        </p:nvSpPr>
        <p:spPr>
          <a:xfrm>
            <a:off x="658813" y="4101930"/>
            <a:ext cx="2269387" cy="2243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" name="Google Shape;27;p15"/>
          <p:cNvSpPr>
            <a:spLocks noGrp="1"/>
          </p:cNvSpPr>
          <p:nvPr>
            <p:ph type="pic" idx="3"/>
          </p:nvPr>
        </p:nvSpPr>
        <p:spPr>
          <a:xfrm>
            <a:off x="3483714" y="4101930"/>
            <a:ext cx="2269387" cy="2243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" name="Google Shape;28;p15"/>
          <p:cNvSpPr>
            <a:spLocks noGrp="1"/>
          </p:cNvSpPr>
          <p:nvPr>
            <p:ph type="pic" idx="4"/>
          </p:nvPr>
        </p:nvSpPr>
        <p:spPr>
          <a:xfrm>
            <a:off x="6438900" y="4101930"/>
            <a:ext cx="2269387" cy="2243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" name="Google Shape;29;p15"/>
          <p:cNvSpPr>
            <a:spLocks noGrp="1"/>
          </p:cNvSpPr>
          <p:nvPr>
            <p:ph type="pic" idx="5"/>
          </p:nvPr>
        </p:nvSpPr>
        <p:spPr>
          <a:xfrm>
            <a:off x="9263800" y="4101930"/>
            <a:ext cx="2269387" cy="2243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420746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+ строчки заголовка">
  <p:cSld name="1_2+ строчки заголовк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7"/>
          <p:cNvSpPr txBox="1"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7"/>
          <p:cNvSpPr txBox="1">
            <a:spLocks noGrp="1"/>
          </p:cNvSpPr>
          <p:nvPr>
            <p:ph type="sldNum" idx="12"/>
          </p:nvPr>
        </p:nvSpPr>
        <p:spPr>
          <a:xfrm>
            <a:off x="1092200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000"/>
          </a:p>
        </p:txBody>
      </p:sp>
      <p:sp>
        <p:nvSpPr>
          <p:cNvPr id="33" name="Google Shape;33;p87"/>
          <p:cNvSpPr txBox="1">
            <a:spLocks noGrp="1"/>
          </p:cNvSpPr>
          <p:nvPr>
            <p:ph type="body" idx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7"/>
          <p:cNvSpPr txBox="1">
            <a:spLocks noGrp="1"/>
          </p:cNvSpPr>
          <p:nvPr>
            <p:ph type="body" idx="2"/>
          </p:nvPr>
        </p:nvSpPr>
        <p:spPr>
          <a:xfrm>
            <a:off x="658813" y="617855"/>
            <a:ext cx="8431846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7094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строчка заголовка">
  <p:cSld name="1_1 строчка заголовка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8"/>
          <p:cNvSpPr txBox="1">
            <a:spLocks noGrp="1"/>
          </p:cNvSpPr>
          <p:nvPr>
            <p:ph type="sldNum" idx="12"/>
          </p:nvPr>
        </p:nvSpPr>
        <p:spPr>
          <a:xfrm>
            <a:off x="658813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88"/>
          <p:cNvSpPr txBox="1">
            <a:spLocks noGrp="1"/>
          </p:cNvSpPr>
          <p:nvPr>
            <p:ph type="body" idx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1" u="none" strike="noStrike" cap="none">
                <a:solidFill>
                  <a:srgbClr val="7F7F7F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6166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Короткая фраза без фото">
  <p:cSld name="1_Короткая фраза без фото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9"/>
          <p:cNvSpPr txBox="1">
            <a:spLocks noGrp="1"/>
          </p:cNvSpPr>
          <p:nvPr>
            <p:ph type="sldNum" idx="12"/>
          </p:nvPr>
        </p:nvSpPr>
        <p:spPr>
          <a:xfrm>
            <a:off x="673100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89"/>
          <p:cNvSpPr txBox="1">
            <a:spLocks noGrp="1"/>
          </p:cNvSpPr>
          <p:nvPr>
            <p:ph type="title"/>
          </p:nvPr>
        </p:nvSpPr>
        <p:spPr>
          <a:xfrm>
            <a:off x="1714500" y="3172183"/>
            <a:ext cx="87630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nter"/>
              <a:buNone/>
              <a:defRPr sz="40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9"/>
          <p:cNvSpPr txBox="1">
            <a:spLocks noGrp="1"/>
          </p:cNvSpPr>
          <p:nvPr>
            <p:ph type="body" idx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3" name="Google Shape;43;p89"/>
          <p:cNvSpPr txBox="1">
            <a:spLocks noGrp="1"/>
          </p:cNvSpPr>
          <p:nvPr>
            <p:ph type="body" idx="2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7778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59012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4673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634611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24B7F5-FC63-41EE-826E-459287BF9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3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6" name="Прямоугольник 15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473901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6F5C478E-DD2A-40BE-B828-F4A16F98F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EA23C03-858B-476A-BBB4-44300EF4C1A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6" name="Прямоугольник 15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45354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24B7F5-FC63-41EE-826E-459287BF9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377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1853317" y="500376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F217A0-9CAF-4325-8737-3727AA019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9" y="492064"/>
            <a:ext cx="2387520" cy="36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1" y="472572"/>
            <a:ext cx="892235" cy="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53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333BAD24-57AF-4CBE-9949-C88211903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F17B3E-D4CD-48E8-91BE-841BB5AE21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953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B416A0C0-861A-4639-B572-2850F1D9E0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A193A5-14C1-445D-A41F-0779103165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5542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>
            <a:extLst>
              <a:ext uri="{FF2B5EF4-FFF2-40B4-BE49-F238E27FC236}">
                <a16:creationId xmlns:a16="http://schemas.microsoft.com/office/drawing/2014/main" id="{C79C974D-245B-44E4-8613-C3DC94DCDE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5A03C4-0108-4539-9EC2-B3FFBFF308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14" name="Группа 13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9" name="Прямоугольник 18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9552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3046734C-1396-4293-B237-FFF4BD6EE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733892-1022-453A-B638-931F50587E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15" name="Группа 14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948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602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2206200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/>
        </p:nvCxnSpPr>
        <p:spPr>
          <a:xfrm>
            <a:off x="1787741" y="491832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Рисунок 6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30BE7F-C4CD-4F67-9E70-2BA9FB6E2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93" y="483520"/>
            <a:ext cx="2387520" cy="36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13" y="519725"/>
            <a:ext cx="892235" cy="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138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6871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2856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33874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1838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00339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02925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929051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913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85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56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634611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24B7F5-FC63-41EE-826E-459287BF9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63" y="489643"/>
            <a:ext cx="2397144" cy="361451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1" name="Прямоугольник 10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9778556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/>
              <a:t>Image</a:t>
            </a:r>
            <a:endParaRPr lang="en-US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766712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85118" y="955007"/>
            <a:ext cx="5466725" cy="5902993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0" y="622608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62196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917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9C3744-3AD9-4ACE-8138-F06BE826C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9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F669D6-5F0D-4504-82C1-BECD16CF50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86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6F3BEC-8F0A-4B4C-B53F-E7EBBEF8CE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2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9834639" y="383806"/>
            <a:ext cx="1847766" cy="625642"/>
            <a:chOff x="9685421" y="156411"/>
            <a:chExt cx="1847766" cy="625642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5511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 dirty="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 dirty="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041E3AE-A08F-487E-9DCC-5F665CAC6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1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Рисунок 7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A12D53-EED4-41BA-90F6-BF1D1F598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704812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5065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715351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that consists of a large amount of text that requires several lines</a:t>
            </a:r>
            <a:endParaRPr lang="ru-R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C1DDFA6F-63A8-4516-A2A2-EB44E0640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BC27B4-2A03-4EAA-B65B-68D01569F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6" name="Прямоугольник 15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168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193637F5-F97E-425F-ADC5-FE977E5D7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1EA8B8B-AF7C-4F5D-9A1D-E3B23740A9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  <p:grpSp>
        <p:nvGrpSpPr>
          <p:cNvPr id="10" name="Группа 9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503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1976643" y="500376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1CF37A3-B35C-4967-A626-BA0A75D21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95" y="492064"/>
            <a:ext cx="2387520" cy="3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43" y="525848"/>
            <a:ext cx="892235" cy="41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09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973E662-7C94-43E0-9BE5-85A3D97BC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D81D1A5-D452-4A75-9959-21F9774D2E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953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second line</a:t>
            </a:r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32E4A98-FF72-4A93-93A9-4726661FDA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7645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E6257F4-1DE4-4776-B85D-D15BAF177C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4" name="Группа 13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9" name="Прямоугольник 18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398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F4D1868B-F832-4652-BAD6-904AA0925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B3817A6-1387-4F76-A95B-AAA88C7E6D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5" name="Группа 14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3654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2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3AF9A1-978C-448D-B931-850A8D498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4" name="Группа 13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9" name="Прямоугольник 18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999907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631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3369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37228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142714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94070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56019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195835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71251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5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  <a:endParaRPr lang="ru-RU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Рисунок 7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133ADC-20AA-43FB-85ED-79DDF1B05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  <p:grpSp>
        <p:nvGrpSpPr>
          <p:cNvPr id="13" name="Группа 12"/>
          <p:cNvGrpSpPr/>
          <p:nvPr userDrawn="1"/>
        </p:nvGrpSpPr>
        <p:grpSpPr>
          <a:xfrm>
            <a:off x="584634" y="345227"/>
            <a:ext cx="1847766" cy="625642"/>
            <a:chOff x="9685421" y="156411"/>
            <a:chExt cx="1847766" cy="625642"/>
          </a:xfrm>
        </p:grpSpPr>
        <p:sp>
          <p:nvSpPr>
            <p:cNvPr id="14" name="Прямоугольник 13"/>
            <p:cNvSpPr/>
            <p:nvPr userDrawn="1"/>
          </p:nvSpPr>
          <p:spPr>
            <a:xfrm>
              <a:off x="9685421" y="156411"/>
              <a:ext cx="1847766" cy="625642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241" y="196327"/>
              <a:ext cx="1174125" cy="545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523944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056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Note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215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/>
              <a:t>Image</a:t>
            </a:r>
            <a:endParaRPr lang="en-US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19958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915151" y="950495"/>
            <a:ext cx="5298566" cy="590750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950495"/>
            <a:ext cx="12192000" cy="549316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284364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78109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F578032-4858-4A85-A6CE-C1B334B295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Question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76AB6E-12B0-4F35-9CD4-65DFE72D3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72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Question with a lot of text</a:t>
            </a:r>
            <a:br>
              <a:rPr lang="en-US" dirty="0"/>
            </a:br>
            <a:r>
              <a:rPr lang="en-US" dirty="0"/>
              <a:t>in several lines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A9B2688-C2F4-4060-8A1F-B42C1E8D4E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277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3BC84D-9B11-404C-A25B-D36632B55E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831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 dirty="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Large</a:t>
            </a:r>
            <a:br>
              <a:rPr lang="en-US" dirty="0"/>
            </a:br>
            <a:r>
              <a:rPr lang="en-US" dirty="0"/>
              <a:t>short phrase</a:t>
            </a:r>
            <a:endParaRPr lang="ru-RU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description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868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 dirty="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 dirty="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Quote that consists of several lines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  <a:endParaRPr lang="ru-RU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Position</a:t>
            </a:r>
            <a:endParaRPr lang="ru-RU" dirty="0"/>
          </a:p>
        </p:txBody>
      </p:sp>
      <p:pic>
        <p:nvPicPr>
          <p:cNvPr id="14" name="Graphic 32">
            <a:extLst>
              <a:ext uri="{FF2B5EF4-FFF2-40B4-BE49-F238E27FC236}">
                <a16:creationId xmlns:a16="http://schemas.microsoft.com/office/drawing/2014/main" id="{47E9862C-4ADE-4CA2-9C8A-1CA2A477D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238873" y="290209"/>
            <a:ext cx="1562338" cy="5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9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image" Target="../media/image19.svg"/><Relationship Id="rId8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32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slideLayout" Target="../slideLayouts/slideLayout99.xml"/><Relationship Id="rId35" Type="http://schemas.openxmlformats.org/officeDocument/2006/relationships/image" Target="../media/image19.svg"/><Relationship Id="rId8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image" Target="../media/image19.svg"/><Relationship Id="rId8" Type="http://schemas.openxmlformats.org/officeDocument/2006/relationships/slideLayout" Target="../slideLayouts/slideLayout10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1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A780DDA-3771-4633-B950-D79B0D044D8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=""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7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9" name="Graphic 32">
            <a:extLst>
              <a:ext uri="{FF2B5EF4-FFF2-40B4-BE49-F238E27FC236}">
                <a16:creationId xmlns:a16="http://schemas.microsoft.com/office/drawing/2014/main" id="{47E9862C-4ADE-4CA2-9C8A-1CA2A477DE0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467474" y="290210"/>
            <a:ext cx="1237485" cy="4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3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2" name="Graphic 32">
            <a:extLst>
              <a:ext uri="{FF2B5EF4-FFF2-40B4-BE49-F238E27FC236}">
                <a16:creationId xmlns:a16="http://schemas.microsoft.com/office/drawing/2014/main" id="{47E9862C-4ADE-4CA2-9C8A-1CA2A477DE0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238873" y="290209"/>
            <a:ext cx="1562338" cy="5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2" name="Graphic 32">
            <a:extLst>
              <a:ext uri="{FF2B5EF4-FFF2-40B4-BE49-F238E27FC236}">
                <a16:creationId xmlns:a16="http://schemas.microsoft.com/office/drawing/2014/main" id="{47E9862C-4ADE-4CA2-9C8A-1CA2A477DE0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238873" y="290209"/>
            <a:ext cx="1395664" cy="4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  <p:sldLayoutId id="2147483820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54B0BF0-96F1-4E54-BC30-55DF8F77281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Title</a:t>
            </a:r>
            <a:endParaRPr lang="ru-RU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D5D4E83-F623-419B-A556-E2B788434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9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9.png"/><Relationship Id="rId11" Type="http://schemas.openxmlformats.org/officeDocument/2006/relationships/image" Target="../media/image125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chart" Target="../charts/chart3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6" Type="http://schemas.openxmlformats.org/officeDocument/2006/relationships/chart" Target="../charts/chart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11" Type="http://schemas.openxmlformats.org/officeDocument/2006/relationships/chart" Target="../charts/chart1.xml"/><Relationship Id="rId5" Type="http://schemas.openxmlformats.org/officeDocument/2006/relationships/image" Target="../media/image57.png"/><Relationship Id="rId15" Type="http://schemas.openxmlformats.org/officeDocument/2006/relationships/chart" Target="../charts/chart5.xml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Relationship Id="rId1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11" Type="http://schemas.openxmlformats.org/officeDocument/2006/relationships/image" Target="../media/image3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21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63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4.png"/><Relationship Id="rId10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80" descr="A group of people posing for a photo in front of a building&#10;&#10;Description automatically generated with medium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844" b="21844"/>
          <a:stretch/>
        </p:blipFill>
        <p:spPr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1770742"/>
            <a:ext cx="12192000" cy="4574495"/>
          </a:xfrm>
          <a:prstGeom prst="rect">
            <a:avLst/>
          </a:prstGeom>
          <a:solidFill>
            <a:srgbClr val="BE1E2D">
              <a:alpha val="8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5" name="Google Shape;475;p80"/>
          <p:cNvSpPr txBox="1">
            <a:spLocks noGrp="1"/>
          </p:cNvSpPr>
          <p:nvPr>
            <p:ph type="title"/>
          </p:nvPr>
        </p:nvSpPr>
        <p:spPr>
          <a:xfrm>
            <a:off x="1136475" y="3042500"/>
            <a:ext cx="8452200" cy="1104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dirty="0" err="1"/>
              <a:t>Graduate</a:t>
            </a:r>
            <a:r>
              <a:rPr lang="ru-RU" dirty="0"/>
              <a:t> </a:t>
            </a:r>
            <a:r>
              <a:rPr lang="ru-RU" dirty="0" err="1"/>
              <a:t>School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Management</a:t>
            </a:r>
            <a:r>
              <a:rPr lang="ru-RU" dirty="0"/>
              <a:t> SPbU </a:t>
            </a:r>
            <a:endParaRPr dirty="0"/>
          </a:p>
          <a:p>
            <a:pPr marL="0" lvl="0" indent="0" algn="l" rtl="0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dirty="0" err="1" smtClean="0"/>
              <a:t>leading</a:t>
            </a:r>
            <a:r>
              <a:rPr lang="ru-RU" dirty="0" smtClean="0"/>
              <a:t> </a:t>
            </a:r>
            <a:r>
              <a:rPr lang="ru-RU" dirty="0" err="1"/>
              <a:t>Business</a:t>
            </a:r>
            <a:r>
              <a:rPr lang="ru-RU" dirty="0"/>
              <a:t> </a:t>
            </a:r>
            <a:r>
              <a:rPr lang="ru-RU" dirty="0" err="1"/>
              <a:t>school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*</a:t>
            </a:r>
            <a:endParaRPr dirty="0"/>
          </a:p>
        </p:txBody>
      </p:sp>
      <p:sp>
        <p:nvSpPr>
          <p:cNvPr id="476" name="Google Shape;476;p80"/>
          <p:cNvSpPr txBox="1">
            <a:spLocks noGrp="1"/>
          </p:cNvSpPr>
          <p:nvPr>
            <p:ph type="body" idx="3"/>
          </p:nvPr>
        </p:nvSpPr>
        <p:spPr>
          <a:xfrm>
            <a:off x="1136475" y="4815650"/>
            <a:ext cx="5037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ru-RU"/>
              <a:t>January 2023</a:t>
            </a:r>
            <a:endParaRPr/>
          </a:p>
        </p:txBody>
      </p:sp>
      <p:sp>
        <p:nvSpPr>
          <p:cNvPr id="478" name="Google Shape;478;p80"/>
          <p:cNvSpPr/>
          <p:nvPr/>
        </p:nvSpPr>
        <p:spPr>
          <a:xfrm>
            <a:off x="190500" y="171450"/>
            <a:ext cx="11811000" cy="65151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accent6"/>
              </a:gs>
              <a:gs pos="100000">
                <a:srgbClr val="C3163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9" name="Google Shape;479;p80"/>
          <p:cNvCxnSpPr/>
          <p:nvPr/>
        </p:nvCxnSpPr>
        <p:spPr>
          <a:xfrm>
            <a:off x="914400" y="3146306"/>
            <a:ext cx="0" cy="182336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80" name="Google Shape;480;p80"/>
          <p:cNvPicPr preferRelativeResize="0"/>
          <p:nvPr/>
        </p:nvPicPr>
        <p:blipFill rotWithShape="1">
          <a:blip r:embed="rId4">
            <a:alphaModFix/>
          </a:blip>
          <a:srcRect l="1" r="23520" b="35217"/>
          <a:stretch/>
        </p:blipFill>
        <p:spPr>
          <a:xfrm>
            <a:off x="8278116" y="2293257"/>
            <a:ext cx="3913884" cy="4051981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80"/>
          <p:cNvSpPr txBox="1"/>
          <p:nvPr/>
        </p:nvSpPr>
        <p:spPr>
          <a:xfrm>
            <a:off x="321086" y="6067558"/>
            <a:ext cx="314448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ru-RU" sz="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according to the </a:t>
            </a:r>
            <a:r>
              <a:rPr lang="ru-RU" sz="800" b="0" i="0" u="none" strike="noStrike" cap="none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Financial</a:t>
            </a:r>
            <a:r>
              <a:rPr lang="ru-RU" sz="800" b="0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Times</a:t>
            </a:r>
            <a:r>
              <a:rPr lang="ru-RU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MiM</a:t>
            </a:r>
            <a:r>
              <a:rPr lang="ru-RU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ranking</a:t>
            </a:r>
            <a:r>
              <a:rPr lang="ru-RU" sz="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(2013-2022)</a:t>
            </a:r>
            <a:endParaRPr sz="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49412" y="334452"/>
            <a:ext cx="5006250" cy="1019175"/>
            <a:chOff x="549412" y="334452"/>
            <a:chExt cx="5006250" cy="101917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12" y="452088"/>
              <a:ext cx="1174125" cy="54581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5187" y="334452"/>
              <a:ext cx="3800475" cy="10191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37674"/>
            <a:ext cx="12192000" cy="52578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695;p12"/>
          <p:cNvSpPr/>
          <p:nvPr/>
        </p:nvSpPr>
        <p:spPr>
          <a:xfrm rot="1760456">
            <a:off x="1650777" y="1483863"/>
            <a:ext cx="2697500" cy="3076999"/>
          </a:xfrm>
          <a:prstGeom prst="triangle">
            <a:avLst>
              <a:gd name="adj" fmla="val 50000"/>
            </a:avLst>
          </a:prstGeom>
          <a:solidFill>
            <a:srgbClr val="FFB0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" name="Google Shape;1824;p12" descr="Изображение выглядит как мужчина, человек, костюм, носит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556" y="1514543"/>
            <a:ext cx="2727973" cy="4004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825;p12"/>
          <p:cNvGrpSpPr/>
          <p:nvPr/>
        </p:nvGrpSpPr>
        <p:grpSpPr>
          <a:xfrm>
            <a:off x="-179917" y="2529537"/>
            <a:ext cx="1043461" cy="671346"/>
            <a:chOff x="2806957" y="4104916"/>
            <a:chExt cx="2183349" cy="1404732"/>
          </a:xfrm>
        </p:grpSpPr>
        <p:pic>
          <p:nvPicPr>
            <p:cNvPr id="20" name="Google Shape;182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25779" y="4104916"/>
              <a:ext cx="2164527" cy="1384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827;p12"/>
            <p:cNvSpPr/>
            <p:nvPr/>
          </p:nvSpPr>
          <p:spPr>
            <a:xfrm>
              <a:off x="2806957" y="5403006"/>
              <a:ext cx="106642" cy="10664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22" name="Google Shape;1828;p12" descr="Изображение выглядит как перчаточные изделия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4546" y="2364001"/>
            <a:ext cx="889175" cy="61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29;p1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635" y="4409727"/>
            <a:ext cx="1005678" cy="132326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831;p12"/>
          <p:cNvSpPr txBox="1"/>
          <p:nvPr/>
        </p:nvSpPr>
        <p:spPr>
          <a:xfrm>
            <a:off x="4259263" y="2356695"/>
            <a:ext cx="2590905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2000"/>
            </a:pPr>
            <a:r>
              <a:rPr lang="en-US" sz="2000" b="1" dirty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Subscribe to the official channel of GSOM </a:t>
            </a:r>
            <a:r>
              <a:rPr lang="en-US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SPbU:</a:t>
            </a:r>
          </a:p>
          <a:p>
            <a:pPr marL="342900" lvl="0" indent="-342900">
              <a:lnSpc>
                <a:spcPct val="90000"/>
              </a:lnSpc>
              <a:buClr>
                <a:schemeClr val="lt1"/>
              </a:buClr>
              <a:buSzPts val="2000"/>
              <a:buFontTx/>
              <a:buChar char="-"/>
            </a:pPr>
            <a:r>
              <a:rPr lang="en-US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in Telegram</a:t>
            </a:r>
            <a:r>
              <a:rPr lang="ru-RU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 </a:t>
            </a:r>
            <a:r>
              <a:rPr lang="en-US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 </a:t>
            </a:r>
            <a:r>
              <a:rPr lang="ru-RU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(</a:t>
            </a:r>
            <a:r>
              <a:rPr lang="en-US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available in Russian only)</a:t>
            </a:r>
          </a:p>
          <a:p>
            <a:pPr marL="342900" lvl="0" indent="-342900">
              <a:lnSpc>
                <a:spcPct val="90000"/>
              </a:lnSpc>
              <a:buClr>
                <a:schemeClr val="lt1"/>
              </a:buClr>
              <a:buSzPts val="2000"/>
              <a:buFontTx/>
              <a:buChar char="-"/>
            </a:pPr>
            <a:r>
              <a:rPr lang="en-US" sz="2000" b="1" dirty="0" smtClean="0">
                <a:solidFill>
                  <a:schemeClr val="lt1"/>
                </a:solidFill>
                <a:latin typeface="Inter" panose="020B0604020202020204" charset="0"/>
                <a:ea typeface="Inter" panose="020B0604020202020204" charset="0"/>
                <a:cs typeface="Inter SemiBold"/>
                <a:sym typeface="Inter SemiBold"/>
              </a:rPr>
              <a:t>in Linked In (available in English)</a:t>
            </a:r>
            <a:endParaRPr lang="en-US" sz="2000" b="1" dirty="0">
              <a:solidFill>
                <a:schemeClr val="lt1"/>
              </a:solidFill>
              <a:latin typeface="Inter" panose="020B0604020202020204" charset="0"/>
              <a:ea typeface="Inter" panose="020B0604020202020204" charset="0"/>
              <a:cs typeface="Inter SemiBold"/>
              <a:sym typeface="Inter SemiBold"/>
            </a:endParaRPr>
          </a:p>
        </p:txBody>
      </p:sp>
      <p:pic>
        <p:nvPicPr>
          <p:cNvPr id="25" name="Google Shape;183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322" y="1588406"/>
            <a:ext cx="1144340" cy="114389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833;p12"/>
          <p:cNvSpPr txBox="1"/>
          <p:nvPr/>
        </p:nvSpPr>
        <p:spPr>
          <a:xfrm>
            <a:off x="7400820" y="2989575"/>
            <a:ext cx="25909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cap="none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@</a:t>
            </a:r>
            <a:r>
              <a:rPr lang="ru-RU" sz="1200" cap="none" dirty="0" err="1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gsom_spbu_official</a:t>
            </a:r>
            <a:endParaRPr dirty="0"/>
          </a:p>
        </p:txBody>
      </p:sp>
      <p:pic>
        <p:nvPicPr>
          <p:cNvPr id="27" name="Google Shape;1834;p12"/>
          <p:cNvPicPr preferRelativeResize="0"/>
          <p:nvPr/>
        </p:nvPicPr>
        <p:blipFill rotWithShape="1">
          <a:blip r:embed="rId8">
            <a:alphaModFix/>
          </a:blip>
          <a:srcRect t="1792"/>
          <a:stretch/>
        </p:blipFill>
        <p:spPr>
          <a:xfrm rot="-285031">
            <a:off x="9042702" y="4915717"/>
            <a:ext cx="173375" cy="26977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рямоугольник: скругленные углы 3">
            <a:extLst>
              <a:ext uri="{FF2B5EF4-FFF2-40B4-BE49-F238E27FC236}">
                <a16:creationId xmlns:a16="http://schemas.microsoft.com/office/drawing/2014/main" id="{AD8AD187-88AF-02D1-8DC9-BBFD4C0F0288}"/>
              </a:ext>
            </a:extLst>
          </p:cNvPr>
          <p:cNvSpPr/>
          <p:nvPr/>
        </p:nvSpPr>
        <p:spPr>
          <a:xfrm>
            <a:off x="7507271" y="1362826"/>
            <a:ext cx="1474054" cy="1595052"/>
          </a:xfrm>
          <a:prstGeom prst="roundRect">
            <a:avLst>
              <a:gd name="adj" fmla="val 631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82">
            <a:extLst>
              <a:ext uri="{FF2B5EF4-FFF2-40B4-BE49-F238E27FC236}">
                <a16:creationId xmlns:a16="http://schemas.microsoft.com/office/drawing/2014/main" id="{29D2B7E1-8A82-BFB5-72BC-A5FB582317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-1" r="34044" b="28281"/>
          <a:stretch/>
        </p:blipFill>
        <p:spPr>
          <a:xfrm>
            <a:off x="9638429" y="2391144"/>
            <a:ext cx="2732582" cy="376871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Google Shape;1833;p12"/>
          <p:cNvSpPr txBox="1"/>
          <p:nvPr/>
        </p:nvSpPr>
        <p:spPr>
          <a:xfrm>
            <a:off x="7400820" y="1047023"/>
            <a:ext cx="25909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cap="none" dirty="0" smtClean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Telegram</a:t>
            </a:r>
            <a:endParaRPr b="1" dirty="0"/>
          </a:p>
        </p:txBody>
      </p:sp>
      <p:pic>
        <p:nvPicPr>
          <p:cNvPr id="37" name="Google Shape;183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73322" y="3913821"/>
            <a:ext cx="1144340" cy="114389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833;p12"/>
          <p:cNvSpPr txBox="1"/>
          <p:nvPr/>
        </p:nvSpPr>
        <p:spPr>
          <a:xfrm>
            <a:off x="7400820" y="5314990"/>
            <a:ext cx="259090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200" dirty="0" smtClean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linkedin.com/school/</a:t>
            </a:r>
            <a:r>
              <a:rPr lang="en-US" sz="1200" dirty="0" err="1" smtClean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gsom.spbu</a:t>
            </a:r>
            <a:r>
              <a:rPr lang="en-US" sz="1200" dirty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/</a:t>
            </a:r>
            <a:endParaRPr dirty="0"/>
          </a:p>
        </p:txBody>
      </p:sp>
      <p:sp>
        <p:nvSpPr>
          <p:cNvPr id="39" name="Прямоугольник: скругленные углы 3">
            <a:extLst>
              <a:ext uri="{FF2B5EF4-FFF2-40B4-BE49-F238E27FC236}">
                <a16:creationId xmlns:a16="http://schemas.microsoft.com/office/drawing/2014/main" id="{AD8AD187-88AF-02D1-8DC9-BBFD4C0F0288}"/>
              </a:ext>
            </a:extLst>
          </p:cNvPr>
          <p:cNvSpPr/>
          <p:nvPr/>
        </p:nvSpPr>
        <p:spPr>
          <a:xfrm>
            <a:off x="7507271" y="3688241"/>
            <a:ext cx="1474054" cy="1595052"/>
          </a:xfrm>
          <a:prstGeom prst="roundRect">
            <a:avLst>
              <a:gd name="adj" fmla="val 631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Google Shape;1833;p12"/>
          <p:cNvSpPr txBox="1"/>
          <p:nvPr/>
        </p:nvSpPr>
        <p:spPr>
          <a:xfrm>
            <a:off x="7400820" y="3372438"/>
            <a:ext cx="25909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cap="none" dirty="0" smtClean="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Linked In</a:t>
            </a:r>
            <a:endParaRPr b="1" dirty="0"/>
          </a:p>
        </p:txBody>
      </p:sp>
      <p:pic>
        <p:nvPicPr>
          <p:cNvPr id="2053" name="Picture 5" descr="http://qrcoder.ru/code/?https%3A%2F%2Fwww.linkedin.com%2Fschool%2Fgsom.spbu%2F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12" y="3933143"/>
            <a:ext cx="1078322" cy="10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226" y="1047023"/>
            <a:ext cx="1826783" cy="8540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"/>
          <p:cNvSpPr/>
          <p:nvPr/>
        </p:nvSpPr>
        <p:spPr>
          <a:xfrm>
            <a:off x="3341086" y="4039698"/>
            <a:ext cx="2468953" cy="174142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2"/>
          <p:cNvSpPr/>
          <p:nvPr/>
        </p:nvSpPr>
        <p:spPr>
          <a:xfrm>
            <a:off x="664987" y="4032902"/>
            <a:ext cx="2468953" cy="174142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8" name="Google Shape;488;p2"/>
          <p:cNvSpPr/>
          <p:nvPr/>
        </p:nvSpPr>
        <p:spPr>
          <a:xfrm>
            <a:off x="658813" y="2079894"/>
            <a:ext cx="2468953" cy="174142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9" name="Google Shape;489;p2"/>
          <p:cNvSpPr txBox="1">
            <a:spLocks noGrp="1"/>
          </p:cNvSpPr>
          <p:nvPr>
            <p:ph type="title"/>
          </p:nvPr>
        </p:nvSpPr>
        <p:spPr>
          <a:xfrm>
            <a:off x="658812" y="296863"/>
            <a:ext cx="9491027" cy="196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000"/>
              <a:buFont typeface="Inter"/>
              <a:buNone/>
            </a:pPr>
            <a:r>
              <a:rPr lang="ru-RU" sz="2400" dirty="0"/>
              <a:t>GRADUATE SCHOOL OF MANAGEMENT</a:t>
            </a:r>
            <a:br>
              <a:rPr lang="ru-RU" sz="2400" dirty="0"/>
            </a:br>
            <a:r>
              <a:rPr lang="ru-RU" sz="2400" dirty="0">
                <a:solidFill>
                  <a:srgbClr val="4A5761"/>
                </a:solidFill>
              </a:rPr>
              <a:t>IS THE STRUCTURAL UNIT OF </a:t>
            </a:r>
            <a:r>
              <a:rPr lang="en-US" sz="2400" dirty="0" smtClean="0">
                <a:solidFill>
                  <a:srgbClr val="4A5761"/>
                </a:solidFill>
              </a:rPr>
              <a:t/>
            </a:r>
            <a:br>
              <a:rPr lang="en-US" sz="2400" dirty="0" smtClean="0">
                <a:solidFill>
                  <a:srgbClr val="4A5761"/>
                </a:solidFill>
              </a:rPr>
            </a:br>
            <a:r>
              <a:rPr lang="ru-RU" sz="2400" dirty="0" smtClean="0">
                <a:solidFill>
                  <a:srgbClr val="4A5761"/>
                </a:solidFill>
              </a:rPr>
              <a:t>ST </a:t>
            </a:r>
            <a:r>
              <a:rPr lang="ru-RU" sz="2400" dirty="0">
                <a:solidFill>
                  <a:srgbClr val="4A5761"/>
                </a:solidFill>
              </a:rPr>
              <a:t>PETERSBURG UNIVERSITY </a:t>
            </a:r>
            <a:endParaRPr sz="165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5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000"/>
              <a:buFont typeface="Inter"/>
              <a:buNone/>
            </a:pPr>
            <a:endParaRPr sz="2400" dirty="0">
              <a:solidFill>
                <a:srgbClr val="4A5761"/>
              </a:solidFill>
            </a:endParaRPr>
          </a:p>
        </p:txBody>
      </p:sp>
      <p:sp>
        <p:nvSpPr>
          <p:cNvPr id="490" name="Google Shape;490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2</a:t>
            </a:fld>
            <a:endParaRPr sz="1000"/>
          </a:p>
        </p:txBody>
      </p:sp>
      <p:sp>
        <p:nvSpPr>
          <p:cNvPr id="491" name="Google Shape;491;p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</a:pPr>
            <a:endParaRPr/>
          </a:p>
        </p:txBody>
      </p:sp>
      <p:grpSp>
        <p:nvGrpSpPr>
          <p:cNvPr id="492" name="Google Shape;492;p2"/>
          <p:cNvGrpSpPr/>
          <p:nvPr/>
        </p:nvGrpSpPr>
        <p:grpSpPr>
          <a:xfrm>
            <a:off x="835256" y="2324046"/>
            <a:ext cx="1993500" cy="1417801"/>
            <a:chOff x="6409065" y="4610759"/>
            <a:chExt cx="1993500" cy="1417801"/>
          </a:xfrm>
        </p:grpSpPr>
        <p:sp>
          <p:nvSpPr>
            <p:cNvPr id="493" name="Google Shape;493;p2"/>
            <p:cNvSpPr txBox="1"/>
            <p:nvPr/>
          </p:nvSpPr>
          <p:spPr>
            <a:xfrm>
              <a:off x="7171956" y="4610759"/>
              <a:ext cx="7416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rgbClr val="C31632"/>
                  </a:solidFill>
                  <a:latin typeface="Inter"/>
                  <a:ea typeface="Inter"/>
                  <a:cs typeface="Inter"/>
                  <a:sym typeface="Inter"/>
                </a:rPr>
                <a:t>1724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 txBox="1"/>
            <p:nvPr/>
          </p:nvSpPr>
          <p:spPr>
            <a:xfrm>
              <a:off x="6409065" y="5412960"/>
              <a:ext cx="199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The oldest university of 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Russia, founded by 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emperor Peter The Great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495" name="Google Shape;495;p2"/>
          <p:cNvSpPr txBox="1"/>
          <p:nvPr/>
        </p:nvSpPr>
        <p:spPr>
          <a:xfrm>
            <a:off x="1556325" y="2631638"/>
            <a:ext cx="7834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year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6" name="Google Shape;496;p2"/>
          <p:cNvGrpSpPr/>
          <p:nvPr/>
        </p:nvGrpSpPr>
        <p:grpSpPr>
          <a:xfrm>
            <a:off x="834338" y="4301284"/>
            <a:ext cx="2134800" cy="1387448"/>
            <a:chOff x="6408147" y="4322587"/>
            <a:chExt cx="2134800" cy="1387448"/>
          </a:xfrm>
        </p:grpSpPr>
        <p:sp>
          <p:nvSpPr>
            <p:cNvPr id="497" name="Google Shape;497;p2"/>
            <p:cNvSpPr txBox="1"/>
            <p:nvPr/>
          </p:nvSpPr>
          <p:spPr>
            <a:xfrm>
              <a:off x="7135004" y="4322587"/>
              <a:ext cx="10991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rgbClr val="C31632"/>
                  </a:solidFill>
                  <a:latin typeface="Inter"/>
                  <a:ea typeface="Inter"/>
                  <a:cs typeface="Inter"/>
                  <a:sym typeface="Inter"/>
                </a:rPr>
                <a:t>12 000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 txBox="1"/>
            <p:nvPr/>
          </p:nvSpPr>
          <p:spPr>
            <a:xfrm>
              <a:off x="6408147" y="5094435"/>
              <a:ext cx="2134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Nobel and Fields Prize </a:t>
              </a: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laureates also work at the </a:t>
              </a: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University</a:t>
              </a: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499" name="Google Shape;499;p2"/>
          <p:cNvSpPr txBox="1"/>
          <p:nvPr/>
        </p:nvSpPr>
        <p:spPr>
          <a:xfrm>
            <a:off x="1497861" y="4619199"/>
            <a:ext cx="133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staff</a:t>
            </a:r>
            <a:endParaRPr sz="1600" b="0" i="0" u="none" strike="noStrike" cap="none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00" name="Google Shape;500;p2"/>
          <p:cNvGrpSpPr/>
          <p:nvPr/>
        </p:nvGrpSpPr>
        <p:grpSpPr>
          <a:xfrm>
            <a:off x="3518303" y="4294052"/>
            <a:ext cx="2113956" cy="1854435"/>
            <a:chOff x="3253648" y="4338490"/>
            <a:chExt cx="2113956" cy="1854435"/>
          </a:xfrm>
        </p:grpSpPr>
        <p:grpSp>
          <p:nvGrpSpPr>
            <p:cNvPr id="501" name="Google Shape;501;p2"/>
            <p:cNvGrpSpPr/>
            <p:nvPr/>
          </p:nvGrpSpPr>
          <p:grpSpPr>
            <a:xfrm>
              <a:off x="3253648" y="4338490"/>
              <a:ext cx="2113956" cy="1854435"/>
              <a:chOff x="6423607" y="4322283"/>
              <a:chExt cx="2113956" cy="1854435"/>
            </a:xfrm>
          </p:grpSpPr>
          <p:sp>
            <p:nvSpPr>
              <p:cNvPr id="502" name="Google Shape;502;p2"/>
              <p:cNvSpPr txBox="1"/>
              <p:nvPr/>
            </p:nvSpPr>
            <p:spPr>
              <a:xfrm>
                <a:off x="6647280" y="4322283"/>
                <a:ext cx="189028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ru-RU" sz="2400" b="1" i="0" u="none" strike="noStrike" cap="none">
                    <a:solidFill>
                      <a:srgbClr val="C31632"/>
                    </a:solidFill>
                    <a:latin typeface="Inter"/>
                    <a:ea typeface="Inter"/>
                    <a:cs typeface="Inter"/>
                    <a:sym typeface="Inter"/>
                  </a:rPr>
                  <a:t>1993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2"/>
              <p:cNvSpPr txBox="1"/>
              <p:nvPr/>
            </p:nvSpPr>
            <p:spPr>
              <a:xfrm>
                <a:off x="6423607" y="5099118"/>
                <a:ext cx="2008800" cy="107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The Faculty of Management 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was established in 1993, and 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in 2006, within the national 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project, it was transformed 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into the Graduate School of 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000">
                    <a:solidFill>
                      <a:srgbClr val="4A5761"/>
                    </a:solidFill>
                    <a:latin typeface="Inter"/>
                    <a:ea typeface="Inter"/>
                    <a:cs typeface="Inter"/>
                    <a:sym typeface="Inter"/>
                  </a:rPr>
                  <a:t>Management</a:t>
                </a: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000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504" name="Google Shape;504;p2"/>
            <p:cNvSpPr txBox="1"/>
            <p:nvPr/>
          </p:nvSpPr>
          <p:spPr>
            <a:xfrm>
              <a:off x="3964172" y="4663638"/>
              <a:ext cx="666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>
                  <a:solidFill>
                    <a:srgbClr val="C31632"/>
                  </a:solidFill>
                  <a:latin typeface="Inter"/>
                  <a:ea typeface="Inter"/>
                  <a:cs typeface="Inter"/>
                  <a:sym typeface="Inter"/>
                </a:rPr>
                <a:t>year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2"/>
          <p:cNvSpPr/>
          <p:nvPr/>
        </p:nvSpPr>
        <p:spPr>
          <a:xfrm>
            <a:off x="3326911" y="2079894"/>
            <a:ext cx="2468953" cy="174142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06" name="Google Shape;506;p2"/>
          <p:cNvGrpSpPr/>
          <p:nvPr/>
        </p:nvGrpSpPr>
        <p:grpSpPr>
          <a:xfrm>
            <a:off x="3518866" y="2323009"/>
            <a:ext cx="2113500" cy="1424937"/>
            <a:chOff x="3249901" y="2185943"/>
            <a:chExt cx="2113500" cy="1424937"/>
          </a:xfrm>
        </p:grpSpPr>
        <p:sp>
          <p:nvSpPr>
            <p:cNvPr id="507" name="Google Shape;507;p2"/>
            <p:cNvSpPr txBox="1"/>
            <p:nvPr/>
          </p:nvSpPr>
          <p:spPr>
            <a:xfrm>
              <a:off x="4020789" y="2185943"/>
              <a:ext cx="11211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ru-RU" sz="2400" b="1" i="0" u="none" strike="noStrike" cap="none">
                  <a:solidFill>
                    <a:srgbClr val="C31632"/>
                  </a:solidFill>
                  <a:latin typeface="Inter"/>
                  <a:ea typeface="Inter"/>
                  <a:cs typeface="Inter"/>
                  <a:sym typeface="Inter"/>
                </a:rPr>
                <a:t>20 000</a:t>
              </a:r>
              <a:endParaRPr sz="1600" b="1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8" name="Google Shape;508;p2"/>
            <p:cNvSpPr txBox="1"/>
            <p:nvPr/>
          </p:nvSpPr>
          <p:spPr>
            <a:xfrm>
              <a:off x="3249901" y="2995280"/>
              <a:ext cx="211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SPbU is one of the largest 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scientific and educational 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0" i="0" u="none" strike="noStrike" cap="none">
                  <a:solidFill>
                    <a:srgbClr val="4A5761"/>
                  </a:solidFill>
                  <a:latin typeface="Inter"/>
                  <a:ea typeface="Inter"/>
                  <a:cs typeface="Inter"/>
                  <a:sym typeface="Inter"/>
                </a:rPr>
                <a:t>centers in Europe</a:t>
              </a:r>
              <a:endParaRPr sz="1000" b="0" i="0" u="none" strike="noStrike" cap="none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>
                <a:solidFill>
                  <a:srgbClr val="4A576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9" name="Google Shape;509;p2"/>
            <p:cNvSpPr txBox="1"/>
            <p:nvPr/>
          </p:nvSpPr>
          <p:spPr>
            <a:xfrm>
              <a:off x="3928890" y="2491348"/>
              <a:ext cx="11932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>
                  <a:solidFill>
                    <a:srgbClr val="C31632"/>
                  </a:solidFill>
                  <a:latin typeface="Inter"/>
                  <a:ea typeface="Inter"/>
                  <a:cs typeface="Inter"/>
                  <a:sym typeface="Inter"/>
                </a:rPr>
                <a:t>students</a:t>
              </a:r>
              <a:endParaRPr sz="1600" b="0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510" name="Google Shape;5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422" y="2420517"/>
            <a:ext cx="335544" cy="31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882" y="4469642"/>
            <a:ext cx="399232" cy="1638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2"/>
          <p:cNvGrpSpPr/>
          <p:nvPr/>
        </p:nvGrpSpPr>
        <p:grpSpPr>
          <a:xfrm>
            <a:off x="843366" y="2256122"/>
            <a:ext cx="666750" cy="666750"/>
            <a:chOff x="843366" y="2256122"/>
            <a:chExt cx="666750" cy="666750"/>
          </a:xfrm>
        </p:grpSpPr>
        <p:pic>
          <p:nvPicPr>
            <p:cNvPr id="513" name="Google Shape;51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2510" y="2451772"/>
              <a:ext cx="284564" cy="284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5400000">
              <a:off x="843366" y="2256122"/>
              <a:ext cx="666750" cy="666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5" name="Google Shape;5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4277" y="2264996"/>
            <a:ext cx="666750" cy="66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2"/>
          <p:cNvGrpSpPr/>
          <p:nvPr/>
        </p:nvGrpSpPr>
        <p:grpSpPr>
          <a:xfrm>
            <a:off x="3504751" y="4206521"/>
            <a:ext cx="666750" cy="666750"/>
            <a:chOff x="3504751" y="4206521"/>
            <a:chExt cx="666750" cy="666750"/>
          </a:xfrm>
        </p:grpSpPr>
        <p:pic>
          <p:nvPicPr>
            <p:cNvPr id="517" name="Google Shape;517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51382" y="4430995"/>
              <a:ext cx="373488" cy="261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800000">
              <a:off x="3504751" y="4206521"/>
              <a:ext cx="666750" cy="666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9" name="Google Shape;51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500000">
            <a:off x="841854" y="4212871"/>
            <a:ext cx="66675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"/>
          <p:cNvSpPr/>
          <p:nvPr/>
        </p:nvSpPr>
        <p:spPr>
          <a:xfrm>
            <a:off x="6477615" y="1683515"/>
            <a:ext cx="5218044" cy="4658391"/>
          </a:xfrm>
          <a:custGeom>
            <a:avLst/>
            <a:gdLst/>
            <a:ahLst/>
            <a:cxnLst/>
            <a:rect l="l" t="t" r="r" b="b"/>
            <a:pathLst>
              <a:path w="5218044" h="4658391" extrusionOk="0">
                <a:moveTo>
                  <a:pt x="0" y="4658391"/>
                </a:moveTo>
                <a:lnTo>
                  <a:pt x="0" y="1991678"/>
                </a:lnTo>
                <a:lnTo>
                  <a:pt x="1003926" y="0"/>
                </a:lnTo>
                <a:lnTo>
                  <a:pt x="5218045" y="0"/>
                </a:lnTo>
                <a:lnTo>
                  <a:pt x="5218045" y="2674801"/>
                </a:lnTo>
                <a:lnTo>
                  <a:pt x="4230294" y="4658391"/>
                </a:lnTo>
                <a:lnTo>
                  <a:pt x="0" y="4658391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7999" r="299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1"/>
          <p:cNvSpPr txBox="1">
            <a:spLocks noGrp="1"/>
          </p:cNvSpPr>
          <p:nvPr>
            <p:ph type="title"/>
          </p:nvPr>
        </p:nvSpPr>
        <p:spPr>
          <a:xfrm>
            <a:off x="414973" y="290209"/>
            <a:ext cx="99342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b="0" dirty="0">
                <a:solidFill>
                  <a:srgbClr val="BE1E2D"/>
                </a:solidFill>
                <a:ea typeface="Raleway ExtraBold"/>
                <a:cs typeface="Raleway ExtraBold"/>
                <a:sym typeface="Raleway ExtraBold"/>
              </a:rPr>
              <a:t>VISION OF GSOM SPBU 2025 </a:t>
            </a:r>
            <a:r>
              <a:rPr lang="ru-RU" b="0" dirty="0">
                <a:solidFill>
                  <a:srgbClr val="BE1E2D"/>
                </a:solidFill>
                <a:ea typeface="Arial"/>
                <a:cs typeface="Arial"/>
                <a:sym typeface="Arial"/>
              </a:rPr>
              <a:t>—</a:t>
            </a:r>
            <a:r>
              <a:rPr lang="ru-RU" b="0" dirty="0">
                <a:solidFill>
                  <a:srgbClr val="BE1E2D"/>
                </a:solidFill>
                <a:ea typeface="Raleway ExtraBold"/>
                <a:cs typeface="Raleway ExtraBold"/>
                <a:sym typeface="Raleway ExtraBold"/>
              </a:rPr>
              <a:t> </a:t>
            </a:r>
            <a:br>
              <a:rPr lang="ru-RU" b="0" dirty="0">
                <a:solidFill>
                  <a:srgbClr val="BE1E2D"/>
                </a:solidFill>
                <a:ea typeface="Raleway ExtraBold"/>
                <a:cs typeface="Raleway ExtraBold"/>
                <a:sym typeface="Raleway ExtraBold"/>
              </a:rPr>
            </a:br>
            <a:r>
              <a:rPr lang="ru-RU" b="0" dirty="0">
                <a:solidFill>
                  <a:srgbClr val="BE1E2D"/>
                </a:solidFill>
                <a:ea typeface="Raleway ExtraBold"/>
                <a:cs typeface="Raleway ExtraBold"/>
                <a:sym typeface="Raleway ExtraBold"/>
              </a:rPr>
              <a:t>BUSINESS SCHOOL №1 IN RUSSIA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dirty="0"/>
          </a:p>
        </p:txBody>
      </p:sp>
      <p:sp>
        <p:nvSpPr>
          <p:cNvPr id="525" name="Google Shape;525;p8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3</a:t>
            </a:fld>
            <a:endParaRPr sz="1000"/>
          </a:p>
        </p:txBody>
      </p:sp>
      <p:sp>
        <p:nvSpPr>
          <p:cNvPr id="526" name="Google Shape;526;p8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endParaRPr/>
          </a:p>
        </p:txBody>
      </p:sp>
      <p:grpSp>
        <p:nvGrpSpPr>
          <p:cNvPr id="527" name="Google Shape;527;p81"/>
          <p:cNvGrpSpPr/>
          <p:nvPr/>
        </p:nvGrpSpPr>
        <p:grpSpPr>
          <a:xfrm>
            <a:off x="304872" y="1118317"/>
            <a:ext cx="7882003" cy="5234986"/>
            <a:chOff x="2403361" y="991662"/>
            <a:chExt cx="8696438" cy="5303585"/>
          </a:xfrm>
        </p:grpSpPr>
        <p:sp>
          <p:nvSpPr>
            <p:cNvPr id="528" name="Google Shape;528;p81"/>
            <p:cNvSpPr/>
            <p:nvPr/>
          </p:nvSpPr>
          <p:spPr>
            <a:xfrm>
              <a:off x="6788034" y="4344346"/>
              <a:ext cx="4311764" cy="545665"/>
            </a:xfrm>
            <a:prstGeom prst="roundRect">
              <a:avLst>
                <a:gd name="adj" fmla="val 2963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72000" rIns="72000" bIns="7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 dirty="0" err="1">
                  <a:solidFill>
                    <a:srgbClr val="BE1E2D"/>
                  </a:solidFill>
                </a:rPr>
                <a:t>Advanced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team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of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the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Business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School</a:t>
              </a:r>
              <a:endParaRPr sz="1000" b="1" dirty="0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best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employer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for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the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faculty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and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researchers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in</a:t>
              </a:r>
              <a:r>
                <a:rPr lang="ru-RU" sz="800" b="0" i="0" u="none" strike="noStrike" cap="none" dirty="0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ru-RU" sz="800" b="0" i="0" u="none" strike="noStrike" cap="none" dirty="0" err="1">
                  <a:solidFill>
                    <a:srgbClr val="51626F"/>
                  </a:solidFill>
                  <a:latin typeface="Arial"/>
                  <a:ea typeface="Arial"/>
                  <a:cs typeface="Arial"/>
                  <a:sym typeface="Arial"/>
                </a:rPr>
                <a:t>Russia</a:t>
              </a:r>
              <a:endParaRPr sz="800" dirty="0">
                <a:solidFill>
                  <a:srgbClr val="51626F"/>
                </a:solidFill>
              </a:endParaRPr>
            </a:p>
          </p:txBody>
        </p:sp>
        <p:sp>
          <p:nvSpPr>
            <p:cNvPr id="529" name="Google Shape;529;p81"/>
            <p:cNvSpPr/>
            <p:nvPr/>
          </p:nvSpPr>
          <p:spPr>
            <a:xfrm>
              <a:off x="2403361" y="4344346"/>
              <a:ext cx="4311764" cy="545665"/>
            </a:xfrm>
            <a:prstGeom prst="roundRect">
              <a:avLst>
                <a:gd name="adj" fmla="val 2963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72000" rIns="72000" bIns="7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>
                  <a:solidFill>
                    <a:srgbClr val="BE1E2D"/>
                  </a:solidFill>
                </a:rPr>
                <a:t>The Leader in creation of unique content</a:t>
              </a:r>
              <a:endParaRPr sz="1000" b="1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r>
                <a:rPr lang="ru-RU" sz="800">
                  <a:solidFill>
                    <a:srgbClr val="51626F"/>
                  </a:solidFill>
                </a:rPr>
                <a:t>Micromodular adaptive open architecture of content with continuous </a:t>
              </a:r>
              <a:endParaRPr sz="80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r>
                <a:rPr lang="ru-RU" sz="800">
                  <a:solidFill>
                    <a:srgbClr val="51626F"/>
                  </a:solidFill>
                </a:rPr>
                <a:t>updating in a digital educational environment</a:t>
              </a:r>
              <a:endParaRPr/>
            </a:p>
          </p:txBody>
        </p:sp>
        <p:grpSp>
          <p:nvGrpSpPr>
            <p:cNvPr id="530" name="Google Shape;530;p81"/>
            <p:cNvGrpSpPr/>
            <p:nvPr/>
          </p:nvGrpSpPr>
          <p:grpSpPr>
            <a:xfrm>
              <a:off x="2403364" y="991662"/>
              <a:ext cx="8696435" cy="1522938"/>
              <a:chOff x="2403364" y="991662"/>
              <a:chExt cx="8696435" cy="1522938"/>
            </a:xfrm>
          </p:grpSpPr>
          <p:sp>
            <p:nvSpPr>
              <p:cNvPr id="531" name="Google Shape;531;p81"/>
              <p:cNvSpPr/>
              <p:nvPr/>
            </p:nvSpPr>
            <p:spPr>
              <a:xfrm>
                <a:off x="2403364" y="2087880"/>
                <a:ext cx="8696435" cy="42672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"/>
                  <a:buNone/>
                </a:pPr>
                <a:endParaRPr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81"/>
              <p:cNvSpPr/>
              <p:nvPr/>
            </p:nvSpPr>
            <p:spPr>
              <a:xfrm>
                <a:off x="2683518" y="991662"/>
                <a:ext cx="8136126" cy="1393398"/>
              </a:xfrm>
              <a:custGeom>
                <a:avLst/>
                <a:gdLst/>
                <a:ahLst/>
                <a:cxnLst/>
                <a:rect l="l" t="t" r="r" b="b"/>
                <a:pathLst>
                  <a:path w="9480024" h="1039121" extrusionOk="0">
                    <a:moveTo>
                      <a:pt x="4740012" y="0"/>
                    </a:moveTo>
                    <a:lnTo>
                      <a:pt x="9480018" y="801818"/>
                    </a:lnTo>
                    <a:lnTo>
                      <a:pt x="9480023" y="801818"/>
                    </a:lnTo>
                    <a:lnTo>
                      <a:pt x="9480023" y="801819"/>
                    </a:lnTo>
                    <a:lnTo>
                      <a:pt x="9480024" y="801819"/>
                    </a:lnTo>
                    <a:lnTo>
                      <a:pt x="9480023" y="801819"/>
                    </a:lnTo>
                    <a:lnTo>
                      <a:pt x="9480023" y="1039121"/>
                    </a:lnTo>
                    <a:lnTo>
                      <a:pt x="0" y="1039121"/>
                    </a:lnTo>
                    <a:lnTo>
                      <a:pt x="0" y="801819"/>
                    </a:lnTo>
                    <a:lnTo>
                      <a:pt x="0" y="801818"/>
                    </a:lnTo>
                    <a:lnTo>
                      <a:pt x="6" y="80181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5700" tIns="93475" rIns="74775" bIns="934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81"/>
              <p:cNvSpPr/>
              <p:nvPr/>
            </p:nvSpPr>
            <p:spPr>
              <a:xfrm>
                <a:off x="2455440" y="1118089"/>
                <a:ext cx="8547651" cy="1219222"/>
              </a:xfrm>
              <a:custGeom>
                <a:avLst/>
                <a:gdLst/>
                <a:ahLst/>
                <a:cxnLst/>
                <a:rect l="l" t="t" r="r" b="b"/>
                <a:pathLst>
                  <a:path w="9480024" h="1039121" extrusionOk="0">
                    <a:moveTo>
                      <a:pt x="4740012" y="0"/>
                    </a:moveTo>
                    <a:lnTo>
                      <a:pt x="9480018" y="801818"/>
                    </a:lnTo>
                    <a:lnTo>
                      <a:pt x="9480023" y="801818"/>
                    </a:lnTo>
                    <a:lnTo>
                      <a:pt x="9480023" y="801819"/>
                    </a:lnTo>
                    <a:lnTo>
                      <a:pt x="9480024" y="801819"/>
                    </a:lnTo>
                    <a:lnTo>
                      <a:pt x="9480023" y="801819"/>
                    </a:lnTo>
                    <a:lnTo>
                      <a:pt x="9480023" y="1039121"/>
                    </a:lnTo>
                    <a:lnTo>
                      <a:pt x="0" y="1039121"/>
                    </a:lnTo>
                    <a:lnTo>
                      <a:pt x="0" y="801819"/>
                    </a:lnTo>
                    <a:lnTo>
                      <a:pt x="0" y="801818"/>
                    </a:lnTo>
                    <a:lnTo>
                      <a:pt x="6" y="8018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35700" tIns="93475" rIns="74775" bIns="934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81"/>
              <p:cNvSpPr/>
              <p:nvPr/>
            </p:nvSpPr>
            <p:spPr>
              <a:xfrm>
                <a:off x="2403364" y="2059081"/>
                <a:ext cx="8696435" cy="409799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"/>
                  <a:buNone/>
                </a:pPr>
                <a:endParaRPr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81"/>
              <p:cNvSpPr txBox="1"/>
              <p:nvPr/>
            </p:nvSpPr>
            <p:spPr>
              <a:xfrm>
                <a:off x="3551443" y="1795934"/>
                <a:ext cx="6400200" cy="44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Raleway ExtraBold"/>
                  <a:buNone/>
                </a:pP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Create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knowledge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. </a:t>
                </a:r>
                <a:endParaRPr sz="1600" b="1" dirty="0">
                  <a:solidFill>
                    <a:schemeClr val="lt1"/>
                  </a:solidFill>
                  <a:latin typeface="+mj-lt"/>
                  <a:ea typeface="Raleway ExtraBold"/>
                  <a:cs typeface="Raleway ExtraBold"/>
                  <a:sym typeface="Raleway ExtraBold"/>
                </a:endParaRPr>
              </a:p>
              <a:p>
                <a:pPr marL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Raleway ExtraBold"/>
                  <a:buNone/>
                </a:pP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Develop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leaders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.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Change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the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world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for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the</a:t>
                </a:r>
                <a:r>
                  <a:rPr lang="ru-RU" sz="1600" b="1" dirty="0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 </a:t>
                </a:r>
                <a:r>
                  <a:rPr lang="ru-RU" sz="1600" b="1" dirty="0" err="1">
                    <a:solidFill>
                      <a:schemeClr val="lt1"/>
                    </a:solidFill>
                    <a:latin typeface="+mj-lt"/>
                    <a:ea typeface="Raleway ExtraBold"/>
                    <a:cs typeface="Raleway ExtraBold"/>
                    <a:sym typeface="Raleway ExtraBold"/>
                  </a:rPr>
                  <a:t>better</a:t>
                </a:r>
                <a:endParaRPr sz="1800" b="1" dirty="0">
                  <a:solidFill>
                    <a:srgbClr val="FFFFFF"/>
                  </a:solidFill>
                  <a:latin typeface="+mj-lt"/>
                </a:endParaRPr>
              </a:p>
            </p:txBody>
          </p:sp>
          <p:pic>
            <p:nvPicPr>
              <p:cNvPr id="536" name="Google Shape;536;p8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6533310" y="1248466"/>
                <a:ext cx="429218" cy="524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37" name="Google Shape;537;p81"/>
            <p:cNvSpPr/>
            <p:nvPr/>
          </p:nvSpPr>
          <p:spPr>
            <a:xfrm>
              <a:off x="2403361" y="2552584"/>
              <a:ext cx="1393954" cy="655324"/>
            </a:xfrm>
            <a:prstGeom prst="roundRect">
              <a:avLst>
                <a:gd name="adj" fmla="val 727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ru-RU" sz="1000" b="1">
                  <a:solidFill>
                    <a:schemeClr val="lt1"/>
                  </a:solidFill>
                </a:rPr>
                <a:t>Global vision</a:t>
              </a:r>
              <a:br>
                <a:rPr lang="ru-RU" sz="1000" b="1">
                  <a:solidFill>
                    <a:schemeClr val="lt1"/>
                  </a:solidFill>
                </a:rPr>
              </a:br>
              <a:r>
                <a:rPr lang="ru-RU" sz="1000" b="1">
                  <a:solidFill>
                    <a:schemeClr val="lt1"/>
                  </a:solidFill>
                </a:rPr>
                <a:t>and expertise </a:t>
              </a:r>
              <a:br>
                <a:rPr lang="ru-RU" sz="1000" b="1">
                  <a:solidFill>
                    <a:schemeClr val="lt1"/>
                  </a:solidFill>
                </a:rPr>
              </a:br>
              <a:r>
                <a:rPr lang="ru-RU" sz="1000" b="1">
                  <a:solidFill>
                    <a:schemeClr val="lt1"/>
                  </a:solidFill>
                </a:rPr>
                <a:t>in management…</a:t>
              </a:r>
              <a:endParaRPr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</p:txBody>
        </p:sp>
        <p:sp>
          <p:nvSpPr>
            <p:cNvPr id="538" name="Google Shape;538;p81"/>
            <p:cNvSpPr/>
            <p:nvPr/>
          </p:nvSpPr>
          <p:spPr>
            <a:xfrm>
              <a:off x="8247838" y="2552584"/>
              <a:ext cx="1393954" cy="655324"/>
            </a:xfrm>
            <a:prstGeom prst="roundRect">
              <a:avLst>
                <a:gd name="adj" fmla="val 61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r>
                <a:rPr lang="ru-RU" sz="1000" b="1" dirty="0">
                  <a:solidFill>
                    <a:srgbClr val="FFFFFF"/>
                  </a:solidFill>
                </a:rPr>
                <a:t>… </a:t>
              </a:r>
              <a:r>
                <a:rPr lang="ru-RU" sz="1000" b="1" dirty="0" err="1">
                  <a:solidFill>
                    <a:srgbClr val="FFFFFF"/>
                  </a:solidFill>
                </a:rPr>
                <a:t>in</a:t>
              </a:r>
              <a:r>
                <a:rPr lang="ru-RU" sz="1000" b="1" dirty="0">
                  <a:solidFill>
                    <a:srgbClr val="FFFFFF"/>
                  </a:solidFill>
                </a:rPr>
                <a:t> a </a:t>
              </a:r>
              <a:r>
                <a:rPr lang="ru-RU" sz="1000" b="1" dirty="0" err="1">
                  <a:solidFill>
                    <a:srgbClr val="FFFFFF"/>
                  </a:solidFill>
                </a:rPr>
                <a:t>unique</a:t>
              </a:r>
              <a:r>
                <a:rPr lang="ru-RU" sz="1000" b="1" dirty="0">
                  <a:solidFill>
                    <a:srgbClr val="FFFFFF"/>
                  </a:solidFill>
                </a:rPr>
                <a:t> </a:t>
              </a:r>
              <a:r>
                <a:rPr lang="ru-RU" sz="1000" b="1" dirty="0" err="1">
                  <a:solidFill>
                    <a:srgbClr val="FFFFFF"/>
                  </a:solidFill>
                </a:rPr>
                <a:t>educational</a:t>
              </a:r>
              <a:r>
                <a:rPr lang="ru-RU" sz="1000" b="1" dirty="0">
                  <a:solidFill>
                    <a:srgbClr val="FFFFFF"/>
                  </a:solidFill>
                </a:rPr>
                <a:t> </a:t>
              </a:r>
              <a:r>
                <a:rPr lang="ru-RU" sz="1000" b="1" dirty="0" err="1">
                  <a:solidFill>
                    <a:srgbClr val="FFFFFF"/>
                  </a:solidFill>
                </a:rPr>
                <a:t>environment</a:t>
              </a:r>
              <a:r>
                <a:rPr lang="ru-RU" sz="1000" b="1" dirty="0">
                  <a:solidFill>
                    <a:srgbClr val="FFFFFF"/>
                  </a:solidFill>
                </a:rPr>
                <a:t>...</a:t>
              </a:r>
              <a:endParaRPr dirty="0"/>
            </a:p>
          </p:txBody>
        </p:sp>
        <p:sp>
          <p:nvSpPr>
            <p:cNvPr id="539" name="Google Shape;539;p81"/>
            <p:cNvSpPr/>
            <p:nvPr/>
          </p:nvSpPr>
          <p:spPr>
            <a:xfrm>
              <a:off x="6777379" y="2552584"/>
              <a:ext cx="1406407" cy="655324"/>
            </a:xfrm>
            <a:prstGeom prst="roundRect">
              <a:avLst>
                <a:gd name="adj" fmla="val 517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>
                  <a:solidFill>
                    <a:srgbClr val="FFFFFF"/>
                  </a:solidFill>
                </a:rPr>
                <a:t>… at any stage of their career…</a:t>
              </a: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</p:txBody>
        </p:sp>
        <p:sp>
          <p:nvSpPr>
            <p:cNvPr id="540" name="Google Shape;540;p81"/>
            <p:cNvSpPr/>
            <p:nvPr/>
          </p:nvSpPr>
          <p:spPr>
            <a:xfrm>
              <a:off x="9705842" y="2552584"/>
              <a:ext cx="1393954" cy="655324"/>
            </a:xfrm>
            <a:prstGeom prst="roundRect">
              <a:avLst>
                <a:gd name="adj" fmla="val 540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>
                  <a:solidFill>
                    <a:srgbClr val="FFFFFF"/>
                  </a:solidFill>
                </a:rPr>
                <a:t>…continually improving the school’s staff</a:t>
              </a: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</p:txBody>
        </p:sp>
        <p:sp>
          <p:nvSpPr>
            <p:cNvPr id="541" name="Google Shape;541;p81"/>
            <p:cNvSpPr/>
            <p:nvPr/>
          </p:nvSpPr>
          <p:spPr>
            <a:xfrm>
              <a:off x="5319373" y="2552584"/>
              <a:ext cx="1393954" cy="655324"/>
            </a:xfrm>
            <a:prstGeom prst="roundRect">
              <a:avLst>
                <a:gd name="adj" fmla="val 47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000" b="1">
                <a:solidFill>
                  <a:schemeClr val="lt1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ru-RU" sz="1000" b="1">
                  <a:solidFill>
                    <a:schemeClr val="lt1"/>
                  </a:solidFill>
                </a:rPr>
                <a:t>… for development of </a:t>
              </a:r>
              <a:br>
                <a:rPr lang="ru-RU" sz="1000" b="1">
                  <a:solidFill>
                    <a:schemeClr val="lt1"/>
                  </a:solidFill>
                </a:rPr>
              </a:br>
              <a:r>
                <a:rPr lang="ru-RU" sz="1000" b="1">
                  <a:solidFill>
                    <a:schemeClr val="lt1"/>
                  </a:solidFill>
                </a:rPr>
                <a:t>transformation leaders…</a:t>
              </a:r>
              <a:endParaRPr sz="1000" b="1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Arial"/>
                <a:buNone/>
              </a:pPr>
              <a:endParaRPr sz="1000" b="1">
                <a:solidFill>
                  <a:srgbClr val="FFFFFF"/>
                </a:solidFill>
              </a:endParaRPr>
            </a:p>
          </p:txBody>
        </p:sp>
        <p:sp>
          <p:nvSpPr>
            <p:cNvPr id="542" name="Google Shape;542;p81"/>
            <p:cNvSpPr/>
            <p:nvPr/>
          </p:nvSpPr>
          <p:spPr>
            <a:xfrm>
              <a:off x="3861367" y="2552584"/>
              <a:ext cx="1393954" cy="655324"/>
            </a:xfrm>
            <a:prstGeom prst="roundRect">
              <a:avLst>
                <a:gd name="adj" fmla="val 610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37425" tIns="37425" rIns="37425" bIns="37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ru-RU" sz="1000" b="1">
                  <a:solidFill>
                    <a:schemeClr val="lt1"/>
                  </a:solidFill>
                </a:rPr>
                <a:t>…adapted for the Russian labor market…</a:t>
              </a:r>
              <a:endParaRPr sz="1000" b="1"/>
            </a:p>
          </p:txBody>
        </p:sp>
        <p:sp>
          <p:nvSpPr>
            <p:cNvPr id="543" name="Google Shape;543;p81"/>
            <p:cNvSpPr/>
            <p:nvPr/>
          </p:nvSpPr>
          <p:spPr>
            <a:xfrm>
              <a:off x="2403362" y="3269631"/>
              <a:ext cx="2842532" cy="1010590"/>
            </a:xfrm>
            <a:prstGeom prst="roundRect">
              <a:avLst>
                <a:gd name="adj" fmla="val 2963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4000" tIns="468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>
                  <a:solidFill>
                    <a:srgbClr val="BE1E2D"/>
                  </a:solidFill>
                </a:rPr>
                <a:t>Bachelor programs in management </a:t>
              </a:r>
              <a:endParaRPr sz="1000" b="1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>
                  <a:solidFill>
                    <a:srgbClr val="BE1E2D"/>
                  </a:solidFill>
                </a:rPr>
                <a:t>№1 in Russia</a:t>
              </a:r>
              <a:endParaRPr sz="1000" b="1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80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>
                  <a:solidFill>
                    <a:srgbClr val="51626F"/>
                  </a:solidFill>
                </a:rPr>
                <a:t>Selection of prospective students with high leadership potential</a:t>
              </a:r>
              <a:endParaRPr sz="80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>
                  <a:solidFill>
                    <a:srgbClr val="51626F"/>
                  </a:solidFill>
                </a:rPr>
                <a:t>Plug&amp;play graduates – ready for the labor market</a:t>
              </a:r>
              <a:endParaRPr sz="80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endParaRPr sz="800">
                <a:solidFill>
                  <a:srgbClr val="51626F"/>
                </a:solidFill>
              </a:endParaRPr>
            </a:p>
          </p:txBody>
        </p:sp>
        <p:sp>
          <p:nvSpPr>
            <p:cNvPr id="544" name="Google Shape;544;p81"/>
            <p:cNvSpPr/>
            <p:nvPr/>
          </p:nvSpPr>
          <p:spPr>
            <a:xfrm>
              <a:off x="5324534" y="3269631"/>
              <a:ext cx="2858894" cy="1010590"/>
            </a:xfrm>
            <a:prstGeom prst="roundRect">
              <a:avLst>
                <a:gd name="adj" fmla="val 2963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4000" tIns="46800" rIns="3600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Arial"/>
                <a:buNone/>
              </a:pPr>
              <a:r>
                <a:rPr lang="ru-RU" sz="1000" b="1" dirty="0" err="1">
                  <a:solidFill>
                    <a:srgbClr val="BE1E2D"/>
                  </a:solidFill>
                </a:rPr>
                <a:t>Business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school</a:t>
              </a:r>
              <a:r>
                <a:rPr lang="ru-RU" sz="1000" b="1" dirty="0">
                  <a:solidFill>
                    <a:srgbClr val="BE1E2D"/>
                  </a:solidFill>
                </a:rPr>
                <a:t> №1 </a:t>
              </a:r>
              <a:r>
                <a:rPr lang="ru-RU" sz="1000" b="1" dirty="0" err="1">
                  <a:solidFill>
                    <a:srgbClr val="BE1E2D"/>
                  </a:solidFill>
                </a:rPr>
                <a:t>in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Russia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for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managers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at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any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stage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of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their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career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 dirty="0" err="1">
                  <a:solidFill>
                    <a:srgbClr val="51626F"/>
                  </a:solidFill>
                </a:rPr>
                <a:t>Master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in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Management</a:t>
              </a:r>
              <a:r>
                <a:rPr lang="ru-RU" sz="800" dirty="0">
                  <a:solidFill>
                    <a:srgbClr val="51626F"/>
                  </a:solidFill>
                </a:rPr>
                <a:t> №1 </a:t>
              </a:r>
              <a:r>
                <a:rPr lang="ru-RU" sz="800" dirty="0" err="1">
                  <a:solidFill>
                    <a:srgbClr val="51626F"/>
                  </a:solidFill>
                </a:rPr>
                <a:t>in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Russia</a:t>
              </a: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 dirty="0" err="1">
                  <a:solidFill>
                    <a:srgbClr val="51626F"/>
                  </a:solidFill>
                </a:rPr>
                <a:t>Factory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of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specialized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Master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programs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and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flexible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programs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of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Continuing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Professional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Education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with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the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focus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on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online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managers</a:t>
              </a: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endParaRPr sz="800" dirty="0">
                <a:solidFill>
                  <a:srgbClr val="51626F"/>
                </a:solidFill>
              </a:endParaRPr>
            </a:p>
          </p:txBody>
        </p:sp>
        <p:sp>
          <p:nvSpPr>
            <p:cNvPr id="545" name="Google Shape;545;p81"/>
            <p:cNvSpPr/>
            <p:nvPr/>
          </p:nvSpPr>
          <p:spPr>
            <a:xfrm>
              <a:off x="8251015" y="3269631"/>
              <a:ext cx="2848783" cy="1010590"/>
            </a:xfrm>
            <a:prstGeom prst="roundRect">
              <a:avLst>
                <a:gd name="adj" fmla="val 2963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24000" tIns="468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 dirty="0">
                  <a:solidFill>
                    <a:srgbClr val="BE1E2D"/>
                  </a:solidFill>
                </a:rPr>
                <a:t>Research </a:t>
              </a:r>
              <a:r>
                <a:rPr lang="ru-RU" sz="1000" b="1" dirty="0" err="1">
                  <a:solidFill>
                    <a:srgbClr val="BE1E2D"/>
                  </a:solidFill>
                </a:rPr>
                <a:t>environment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endParaRPr sz="1000" b="1" dirty="0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1000" b="1" dirty="0" err="1">
                  <a:solidFill>
                    <a:srgbClr val="BE1E2D"/>
                  </a:solidFill>
                </a:rPr>
                <a:t>of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the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world-class</a:t>
              </a:r>
              <a:r>
                <a:rPr lang="ru-RU" sz="1000" b="1" dirty="0">
                  <a:solidFill>
                    <a:srgbClr val="BE1E2D"/>
                  </a:solidFill>
                </a:rPr>
                <a:t> </a:t>
              </a:r>
              <a:r>
                <a:rPr lang="ru-RU" sz="1000" b="1" dirty="0" err="1">
                  <a:solidFill>
                    <a:srgbClr val="BE1E2D"/>
                  </a:solidFill>
                </a:rPr>
                <a:t>level</a:t>
              </a:r>
              <a:endParaRPr sz="1000" b="1" dirty="0">
                <a:solidFill>
                  <a:srgbClr val="BE1E2D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 dirty="0">
                  <a:solidFill>
                    <a:srgbClr val="51626F"/>
                  </a:solidFill>
                </a:rPr>
                <a:t>Research </a:t>
              </a:r>
              <a:r>
                <a:rPr lang="ru-RU" sz="800" dirty="0" err="1">
                  <a:solidFill>
                    <a:srgbClr val="51626F"/>
                  </a:solidFill>
                </a:rPr>
                <a:t>centers</a:t>
              </a:r>
              <a:r>
                <a:rPr lang="ru-RU" sz="800" dirty="0">
                  <a:solidFill>
                    <a:srgbClr val="51626F"/>
                  </a:solidFill>
                </a:rPr>
                <a:t> – </a:t>
              </a:r>
              <a:r>
                <a:rPr lang="ru-RU" sz="800" dirty="0" err="1">
                  <a:solidFill>
                    <a:srgbClr val="51626F"/>
                  </a:solidFill>
                </a:rPr>
                <a:t>international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leaders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in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their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spheres</a:t>
              </a: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800" dirty="0" err="1">
                  <a:solidFill>
                    <a:srgbClr val="51626F"/>
                  </a:solidFill>
                </a:rPr>
                <a:t>The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Leader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in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creation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of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knowledge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in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partnership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with</a:t>
              </a:r>
              <a:r>
                <a:rPr lang="ru-RU" sz="800" dirty="0">
                  <a:solidFill>
                    <a:srgbClr val="51626F"/>
                  </a:solidFill>
                </a:rPr>
                <a:t> </a:t>
              </a:r>
              <a:r>
                <a:rPr lang="ru-RU" sz="800" dirty="0" err="1">
                  <a:solidFill>
                    <a:srgbClr val="51626F"/>
                  </a:solidFill>
                </a:rPr>
                <a:t>business</a:t>
              </a: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800" dirty="0">
                <a:solidFill>
                  <a:srgbClr val="51626F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rgbClr val="51626F"/>
                </a:buClr>
                <a:buSzPts val="800"/>
                <a:buFont typeface="Arial"/>
                <a:buNone/>
              </a:pPr>
              <a:endParaRPr sz="800" dirty="0">
                <a:solidFill>
                  <a:srgbClr val="51626F"/>
                </a:solidFill>
              </a:endParaRPr>
            </a:p>
          </p:txBody>
        </p:sp>
        <p:sp>
          <p:nvSpPr>
            <p:cNvPr id="546" name="Google Shape;546;p81"/>
            <p:cNvSpPr/>
            <p:nvPr/>
          </p:nvSpPr>
          <p:spPr>
            <a:xfrm>
              <a:off x="4156411" y="4951734"/>
              <a:ext cx="1684242" cy="467352"/>
            </a:xfrm>
            <a:prstGeom prst="roundRect">
              <a:avLst>
                <a:gd name="adj" fmla="val 5029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360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rgbClr val="3C4953"/>
                </a:buClr>
                <a:buSzPts val="9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Digital educational environment</a:t>
              </a:r>
              <a:endParaRPr/>
            </a:p>
          </p:txBody>
        </p:sp>
        <p:sp>
          <p:nvSpPr>
            <p:cNvPr id="547" name="Google Shape;547;p81"/>
            <p:cNvSpPr/>
            <p:nvPr/>
          </p:nvSpPr>
          <p:spPr>
            <a:xfrm>
              <a:off x="9415556" y="4951734"/>
              <a:ext cx="1684242" cy="467352"/>
            </a:xfrm>
            <a:prstGeom prst="roundRect">
              <a:avLst>
                <a:gd name="adj" fmla="val 7939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360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Alumni – </a:t>
              </a:r>
              <a:endParaRPr sz="900">
                <a:solidFill>
                  <a:srgbClr val="3C4953"/>
                </a:solidFill>
              </a:endParaRPr>
            </a:p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ambassadors of GSOM SPbU</a:t>
              </a:r>
              <a:endParaRPr sz="900">
                <a:solidFill>
                  <a:srgbClr val="3C4953"/>
                </a:solidFill>
              </a:endParaRPr>
            </a:p>
          </p:txBody>
        </p:sp>
        <p:sp>
          <p:nvSpPr>
            <p:cNvPr id="548" name="Google Shape;548;p81"/>
            <p:cNvSpPr/>
            <p:nvPr/>
          </p:nvSpPr>
          <p:spPr>
            <a:xfrm>
              <a:off x="7662508" y="4951734"/>
              <a:ext cx="1684242" cy="467352"/>
            </a:xfrm>
            <a:prstGeom prst="roundRect">
              <a:avLst>
                <a:gd name="adj" fmla="val 6484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360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Career development at all stages</a:t>
              </a:r>
              <a:endParaRPr sz="900">
                <a:solidFill>
                  <a:srgbClr val="3C4953"/>
                </a:solidFill>
              </a:endParaRPr>
            </a:p>
          </p:txBody>
        </p:sp>
        <p:sp>
          <p:nvSpPr>
            <p:cNvPr id="549" name="Google Shape;549;p81"/>
            <p:cNvSpPr/>
            <p:nvPr/>
          </p:nvSpPr>
          <p:spPr>
            <a:xfrm>
              <a:off x="5909459" y="4951734"/>
              <a:ext cx="1684242" cy="467352"/>
            </a:xfrm>
            <a:prstGeom prst="roundRect">
              <a:avLst>
                <a:gd name="adj" fmla="val 7939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360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Modern high-tech campus</a:t>
              </a:r>
              <a:endParaRPr sz="900">
                <a:solidFill>
                  <a:srgbClr val="3C4953"/>
                </a:solidFill>
              </a:endParaRPr>
            </a:p>
          </p:txBody>
        </p:sp>
        <p:sp>
          <p:nvSpPr>
            <p:cNvPr id="550" name="Google Shape;550;p81"/>
            <p:cNvSpPr/>
            <p:nvPr/>
          </p:nvSpPr>
          <p:spPr>
            <a:xfrm>
              <a:off x="2403363" y="4951734"/>
              <a:ext cx="1684242" cy="467352"/>
            </a:xfrm>
            <a:prstGeom prst="roundRect">
              <a:avLst>
                <a:gd name="adj" fmla="val 7939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0" tIns="3600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88888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-RU" sz="900">
                  <a:solidFill>
                    <a:srgbClr val="3C4953"/>
                  </a:solidFill>
                </a:rPr>
                <a:t>Global vision and variety of approaches</a:t>
              </a:r>
              <a:endParaRPr sz="900">
                <a:solidFill>
                  <a:srgbClr val="3C4953"/>
                </a:solidFill>
              </a:endParaRPr>
            </a:p>
          </p:txBody>
        </p:sp>
        <p:sp>
          <p:nvSpPr>
            <p:cNvPr id="551" name="Google Shape;551;p81"/>
            <p:cNvSpPr/>
            <p:nvPr/>
          </p:nvSpPr>
          <p:spPr>
            <a:xfrm>
              <a:off x="2403362" y="5471160"/>
              <a:ext cx="8696435" cy="412747"/>
            </a:xfrm>
            <a:prstGeom prst="roundRect">
              <a:avLst>
                <a:gd name="adj" fmla="val 7939"/>
              </a:avLst>
            </a:prstGeom>
            <a:solidFill>
              <a:srgbClr val="D9DFE4"/>
            </a:solidFill>
            <a:ln w="9525" cap="flat" cmpd="sng">
              <a:solidFill>
                <a:srgbClr val="B4C0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8000" tIns="71425" rIns="108000" bIns="7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rgbClr val="5162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2" name="Google Shape;552;p81"/>
            <p:cNvGrpSpPr/>
            <p:nvPr/>
          </p:nvGrpSpPr>
          <p:grpSpPr>
            <a:xfrm>
              <a:off x="2403364" y="5935980"/>
              <a:ext cx="8696435" cy="359267"/>
              <a:chOff x="2403364" y="5935980"/>
              <a:chExt cx="8696435" cy="359267"/>
            </a:xfrm>
          </p:grpSpPr>
          <p:sp>
            <p:nvSpPr>
              <p:cNvPr id="553" name="Google Shape;553;p81"/>
              <p:cNvSpPr/>
              <p:nvPr/>
            </p:nvSpPr>
            <p:spPr>
              <a:xfrm>
                <a:off x="2403364" y="5974080"/>
                <a:ext cx="8696435" cy="321167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000"/>
                  <a:buFont typeface="Arial"/>
                  <a:buNone/>
                </a:pPr>
                <a:endParaRPr sz="1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81"/>
              <p:cNvSpPr/>
              <p:nvPr/>
            </p:nvSpPr>
            <p:spPr>
              <a:xfrm>
                <a:off x="2403364" y="5935980"/>
                <a:ext cx="8696435" cy="321167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200" b="1">
                  <a:solidFill>
                    <a:srgbClr val="FFFFFF"/>
                  </a:solidFill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-RU" sz="1200" b="1">
                    <a:solidFill>
                      <a:srgbClr val="FFFFFF"/>
                    </a:solidFill>
                  </a:rPr>
                  <a:t>The leading brand in business education in Russia</a:t>
                </a:r>
                <a:endParaRPr sz="1200" b="1">
                  <a:solidFill>
                    <a:srgbClr val="FFFFFF"/>
                  </a:solidFill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</a:pP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555" name="Google Shape;555;p8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60287" y="4498998"/>
              <a:ext cx="284400" cy="28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8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85764" y="3339023"/>
              <a:ext cx="235042" cy="235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8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20328" y="4488212"/>
              <a:ext cx="284400" cy="28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8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341249" y="3387272"/>
              <a:ext cx="235042" cy="235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8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62016" y="3375520"/>
              <a:ext cx="258546" cy="2585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8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695334" y="5070772"/>
              <a:ext cx="283883" cy="283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8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230873" y="5088086"/>
              <a:ext cx="249255" cy="249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8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2839" y="5070772"/>
              <a:ext cx="283883" cy="283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8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455439" y="5070772"/>
              <a:ext cx="283883" cy="283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8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972943" y="5070772"/>
              <a:ext cx="283883" cy="283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81"/>
          <p:cNvSpPr txBox="1"/>
          <p:nvPr/>
        </p:nvSpPr>
        <p:spPr>
          <a:xfrm>
            <a:off x="1681437" y="5637862"/>
            <a:ext cx="171209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rgbClr val="BE1E2D"/>
                </a:solidFill>
              </a:rPr>
              <a:t>Operating model</a:t>
            </a:r>
            <a:endParaRPr/>
          </a:p>
        </p:txBody>
      </p:sp>
      <p:sp>
        <p:nvSpPr>
          <p:cNvPr id="566" name="Google Shape;566;p81"/>
          <p:cNvSpPr txBox="1"/>
          <p:nvPr/>
        </p:nvSpPr>
        <p:spPr>
          <a:xfrm>
            <a:off x="3477000" y="5447278"/>
            <a:ext cx="43767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 u="none" strike="noStrike" cap="none">
                <a:solidFill>
                  <a:srgbClr val="3C495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900" b="0" i="0" u="none" strike="noStrike" cap="none">
                <a:solidFill>
                  <a:srgbClr val="3C495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900">
                <a:solidFill>
                  <a:srgbClr val="3C4953"/>
                </a:solidFill>
              </a:rPr>
              <a:t>Role model of partnership of business and SPbU for the development of the university business school: Reinvestment in development of the school</a:t>
            </a:r>
            <a:endParaRPr sz="900">
              <a:solidFill>
                <a:srgbClr val="3C495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rgbClr val="3C495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C4953"/>
              </a:solidFill>
            </a:endParaRPr>
          </a:p>
        </p:txBody>
      </p:sp>
      <p:sp>
        <p:nvSpPr>
          <p:cNvPr id="567" name="Google Shape;567;p81"/>
          <p:cNvSpPr txBox="1"/>
          <p:nvPr/>
        </p:nvSpPr>
        <p:spPr>
          <a:xfrm>
            <a:off x="3287471" y="5689573"/>
            <a:ext cx="92896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"/>
              <a:buFont typeface="Arial"/>
              <a:buNone/>
            </a:pPr>
            <a:r>
              <a:rPr lang="ru-RU" sz="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8" name="Google Shape;568;p81"/>
          <p:cNvGrpSpPr/>
          <p:nvPr/>
        </p:nvGrpSpPr>
        <p:grpSpPr>
          <a:xfrm>
            <a:off x="8341520" y="1013062"/>
            <a:ext cx="3503090" cy="3027843"/>
            <a:chOff x="8453447" y="955006"/>
            <a:chExt cx="3392729" cy="3027843"/>
          </a:xfrm>
        </p:grpSpPr>
        <p:sp>
          <p:nvSpPr>
            <p:cNvPr id="569" name="Google Shape;569;p81"/>
            <p:cNvSpPr/>
            <p:nvPr/>
          </p:nvSpPr>
          <p:spPr>
            <a:xfrm rot="5400000">
              <a:off x="8801433" y="727055"/>
              <a:ext cx="2589299" cy="3285272"/>
            </a:xfrm>
            <a:prstGeom prst="roundRect">
              <a:avLst>
                <a:gd name="adj" fmla="val 109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2000" tIns="71425" rIns="72000" bIns="714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"/>
                <a:buFont typeface="Arial"/>
                <a:buNone/>
              </a:pPr>
              <a:endParaRPr sz="400" b="0" i="0" u="none" strike="noStrike" cap="none">
                <a:solidFill>
                  <a:srgbClr val="BE1E2D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570" name="Google Shape;570;p81"/>
            <p:cNvPicPr preferRelativeResize="0"/>
            <p:nvPr/>
          </p:nvPicPr>
          <p:blipFill rotWithShape="1">
            <a:blip r:embed="rId14">
              <a:alphaModFix/>
            </a:blip>
            <a:srcRect l="-3339" r="33517" b="24349"/>
            <a:stretch/>
          </p:blipFill>
          <p:spPr>
            <a:xfrm>
              <a:off x="9559750" y="955006"/>
              <a:ext cx="2286425" cy="30278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1" name="Google Shape;571;p81"/>
          <p:cNvSpPr/>
          <p:nvPr/>
        </p:nvSpPr>
        <p:spPr>
          <a:xfrm rot="5400000">
            <a:off x="7889774" y="4215762"/>
            <a:ext cx="2589294" cy="1685798"/>
          </a:xfrm>
          <a:prstGeom prst="roundRect">
            <a:avLst>
              <a:gd name="adj" fmla="val 2351"/>
            </a:avLst>
          </a:prstGeom>
          <a:solidFill>
            <a:srgbClr val="D9DFE4"/>
          </a:solidFill>
          <a:ln w="9525" cap="flat" cmpd="sng">
            <a:solidFill>
              <a:srgbClr val="B4C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1425" rIns="72000" bIns="7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BE1E2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2" name="Google Shape;572;p81"/>
          <p:cNvSpPr/>
          <p:nvPr/>
        </p:nvSpPr>
        <p:spPr>
          <a:xfrm rot="5400000">
            <a:off x="9612743" y="4232394"/>
            <a:ext cx="2589294" cy="1652535"/>
          </a:xfrm>
          <a:prstGeom prst="roundRect">
            <a:avLst>
              <a:gd name="adj" fmla="val 2351"/>
            </a:avLst>
          </a:prstGeom>
          <a:solidFill>
            <a:srgbClr val="D9DFE4"/>
          </a:solidFill>
          <a:ln w="9525" cap="flat" cmpd="sng">
            <a:solidFill>
              <a:srgbClr val="B4C0C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1425" rIns="72000" bIns="7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endParaRPr sz="400" b="0" i="0" u="none" strike="noStrike" cap="none">
              <a:solidFill>
                <a:srgbClr val="BE1E2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3" name="Google Shape;573;p81"/>
          <p:cNvSpPr txBox="1"/>
          <p:nvPr/>
        </p:nvSpPr>
        <p:spPr>
          <a:xfrm>
            <a:off x="9417470" y="2086355"/>
            <a:ext cx="1262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ru-RU" sz="9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 dirty="0" err="1">
                <a:solidFill>
                  <a:srgbClr val="FFFFFF"/>
                </a:solidFill>
              </a:rPr>
              <a:t>Share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of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alumni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who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participate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endParaRPr sz="7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 dirty="0" err="1">
                <a:solidFill>
                  <a:srgbClr val="FFFFFF"/>
                </a:solidFill>
              </a:rPr>
              <a:t>in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lifelong</a:t>
            </a:r>
            <a:r>
              <a:rPr lang="ru-RU" sz="700" dirty="0">
                <a:solidFill>
                  <a:srgbClr val="FFFFFF"/>
                </a:solidFill>
              </a:rPr>
              <a:t> </a:t>
            </a:r>
            <a:r>
              <a:rPr lang="ru-RU" sz="700" dirty="0" err="1">
                <a:solidFill>
                  <a:srgbClr val="FFFFFF"/>
                </a:solidFill>
              </a:rPr>
              <a:t>learning</a:t>
            </a:r>
            <a:endParaRPr sz="7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700" dirty="0" err="1">
                <a:solidFill>
                  <a:srgbClr val="FFFFFF"/>
                </a:solidFill>
              </a:rPr>
              <a:t>programs</a:t>
            </a:r>
            <a:endParaRPr sz="700" dirty="0">
              <a:solidFill>
                <a:srgbClr val="FFFFFF"/>
              </a:solidFill>
            </a:endParaRPr>
          </a:p>
        </p:txBody>
      </p:sp>
      <p:sp>
        <p:nvSpPr>
          <p:cNvPr id="574" name="Google Shape;574;p81"/>
          <p:cNvSpPr txBox="1"/>
          <p:nvPr/>
        </p:nvSpPr>
        <p:spPr>
          <a:xfrm>
            <a:off x="10501295" y="2444994"/>
            <a:ext cx="1148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 sz="1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ru-RU" sz="9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00" dirty="0" err="1">
                <a:solidFill>
                  <a:srgbClr val="FFFFFF"/>
                </a:solidFill>
              </a:rPr>
              <a:t>thous</a:t>
            </a:r>
            <a:r>
              <a:rPr lang="ru-RU" sz="9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8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 dirty="0" err="1">
                <a:solidFill>
                  <a:srgbClr val="FFFFFF"/>
                </a:solidFill>
              </a:rPr>
              <a:t>Number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of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alumni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from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all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programs</a:t>
            </a:r>
            <a:r>
              <a:rPr lang="ru-RU" sz="800" dirty="0">
                <a:solidFill>
                  <a:srgbClr val="FFFFFF"/>
                </a:solidFill>
              </a:rPr>
              <a:t> </a:t>
            </a:r>
            <a:r>
              <a:rPr lang="ru-RU" sz="800" dirty="0" err="1">
                <a:solidFill>
                  <a:srgbClr val="FFFFFF"/>
                </a:solidFill>
              </a:rPr>
              <a:t>annually</a:t>
            </a:r>
            <a:endParaRPr sz="8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FFFFF"/>
              </a:solidFill>
            </a:endParaRPr>
          </a:p>
        </p:txBody>
      </p:sp>
      <p:sp>
        <p:nvSpPr>
          <p:cNvPr id="575" name="Google Shape;575;p81"/>
          <p:cNvSpPr txBox="1"/>
          <p:nvPr/>
        </p:nvSpPr>
        <p:spPr>
          <a:xfrm>
            <a:off x="10939290" y="4161791"/>
            <a:ext cx="771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BE1E2D"/>
                </a:solidFill>
              </a:rPr>
              <a:t>Top</a:t>
            </a:r>
            <a:r>
              <a:rPr lang="ru-RU" sz="11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-RU" sz="14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Font typeface="Arial"/>
              <a:buChar char="​"/>
            </a:pPr>
            <a:r>
              <a:rPr lang="ru-RU" sz="700" b="0" i="0" u="none" strike="noStrike" cap="none">
                <a:solidFill>
                  <a:srgbClr val="51626F"/>
                </a:solidFill>
                <a:latin typeface="Arial"/>
                <a:ea typeface="Arial"/>
                <a:cs typeface="Arial"/>
                <a:sym typeface="Arial"/>
              </a:rPr>
              <a:t>Р</a:t>
            </a:r>
            <a:r>
              <a:rPr lang="ru-RU" sz="700">
                <a:solidFill>
                  <a:srgbClr val="51626F"/>
                </a:solidFill>
              </a:rPr>
              <a:t>The ranking of European </a:t>
            </a:r>
            <a:endParaRPr sz="700">
              <a:solidFill>
                <a:srgbClr val="51626F"/>
              </a:solidFill>
            </a:endParaRPr>
          </a:p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Char char="​"/>
            </a:pPr>
            <a:r>
              <a:rPr lang="ru-RU" sz="700">
                <a:solidFill>
                  <a:srgbClr val="51626F"/>
                </a:solidFill>
              </a:rPr>
              <a:t>business school according to the FT</a:t>
            </a:r>
            <a:endParaRPr sz="700">
              <a:solidFill>
                <a:srgbClr val="51626F"/>
              </a:solidFill>
            </a:endParaRPr>
          </a:p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Char char="​"/>
            </a:pPr>
            <a:endParaRPr sz="700">
              <a:solidFill>
                <a:srgbClr val="51626F"/>
              </a:solidFill>
            </a:endParaRPr>
          </a:p>
        </p:txBody>
      </p:sp>
      <p:sp>
        <p:nvSpPr>
          <p:cNvPr id="576" name="Google Shape;576;p81"/>
          <p:cNvSpPr txBox="1"/>
          <p:nvPr/>
        </p:nvSpPr>
        <p:spPr>
          <a:xfrm>
            <a:off x="9042943" y="4786846"/>
            <a:ext cx="881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Font typeface="Arial"/>
              <a:buNone/>
            </a:pPr>
            <a:r>
              <a:rPr lang="ru-RU" sz="700">
                <a:solidFill>
                  <a:srgbClr val="51626F"/>
                </a:solidFill>
              </a:rPr>
              <a:t>University business school for leading employers</a:t>
            </a:r>
            <a:endParaRPr/>
          </a:p>
        </p:txBody>
      </p:sp>
      <p:sp>
        <p:nvSpPr>
          <p:cNvPr id="577" name="Google Shape;577;p81"/>
          <p:cNvSpPr txBox="1"/>
          <p:nvPr/>
        </p:nvSpPr>
        <p:spPr>
          <a:xfrm>
            <a:off x="8502428" y="2444120"/>
            <a:ext cx="112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ru-RU">
                <a:solidFill>
                  <a:srgbClr val="FFFFFF"/>
                </a:solidFill>
              </a:rPr>
              <a:t>5</a:t>
            </a:r>
            <a:r>
              <a:rPr lang="ru-RU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ru-RU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FFFFFF"/>
                </a:solidFill>
              </a:rPr>
              <a:t>Courses</a:t>
            </a:r>
            <a:endParaRPr sz="80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FFFFFF"/>
                </a:solidFill>
              </a:rPr>
              <a:t>that use</a:t>
            </a:r>
            <a:endParaRPr sz="80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FFFFFF"/>
                </a:solidFill>
              </a:rPr>
              <a:t>digital solutions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578" name="Google Shape;578;p81"/>
          <p:cNvSpPr txBox="1"/>
          <p:nvPr/>
        </p:nvSpPr>
        <p:spPr>
          <a:xfrm>
            <a:off x="8507332" y="5674315"/>
            <a:ext cx="134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3C4953"/>
                </a:solidFill>
              </a:rPr>
              <a:t>Accountability and sustainable development </a:t>
            </a:r>
            <a:endParaRPr sz="800">
              <a:solidFill>
                <a:srgbClr val="3C495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3C4953"/>
                </a:solidFill>
              </a:rPr>
              <a:t>as a foundation for an academic model of the business school</a:t>
            </a:r>
            <a:endParaRPr sz="800">
              <a:solidFill>
                <a:srgbClr val="3C4953"/>
              </a:solidFill>
            </a:endParaRPr>
          </a:p>
        </p:txBody>
      </p:sp>
      <p:sp>
        <p:nvSpPr>
          <p:cNvPr id="579" name="Google Shape;579;p81"/>
          <p:cNvSpPr txBox="1"/>
          <p:nvPr/>
        </p:nvSpPr>
        <p:spPr>
          <a:xfrm>
            <a:off x="10203817" y="5616833"/>
            <a:ext cx="150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>
                <a:solidFill>
                  <a:srgbClr val="3C4953"/>
                </a:solidFill>
              </a:rPr>
              <a:t>Educational products </a:t>
            </a:r>
            <a:endParaRPr sz="800">
              <a:solidFill>
                <a:srgbClr val="3C495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800">
                <a:solidFill>
                  <a:srgbClr val="3C4953"/>
                </a:solidFill>
              </a:rPr>
              <a:t>and research of the world-class level in partnership with business, state and leading scholars</a:t>
            </a:r>
            <a:endParaRPr sz="800">
              <a:solidFill>
                <a:srgbClr val="3C4953"/>
              </a:solidFill>
            </a:endParaRPr>
          </a:p>
        </p:txBody>
      </p:sp>
      <p:sp>
        <p:nvSpPr>
          <p:cNvPr id="580" name="Google Shape;580;p81"/>
          <p:cNvSpPr txBox="1"/>
          <p:nvPr/>
        </p:nvSpPr>
        <p:spPr>
          <a:xfrm>
            <a:off x="8862207" y="1271939"/>
            <a:ext cx="2426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ru-RU" sz="1000" b="1" dirty="0">
                <a:solidFill>
                  <a:srgbClr val="FFFFFF"/>
                </a:solidFill>
              </a:rPr>
              <a:t>DEVELOP</a:t>
            </a:r>
            <a:r>
              <a:rPr lang="ru-RU" sz="1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 dirty="0">
                <a:solidFill>
                  <a:srgbClr val="FFFFFF"/>
                </a:solidFill>
              </a:rPr>
              <a:t>LEADERS</a:t>
            </a:r>
            <a:endParaRPr dirty="0"/>
          </a:p>
        </p:txBody>
      </p:sp>
      <p:sp>
        <p:nvSpPr>
          <p:cNvPr id="581" name="Google Shape;581;p81"/>
          <p:cNvSpPr txBox="1"/>
          <p:nvPr/>
        </p:nvSpPr>
        <p:spPr>
          <a:xfrm>
            <a:off x="8363575" y="4173597"/>
            <a:ext cx="7956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>
                <a:solidFill>
                  <a:srgbClr val="BE1E2D"/>
                </a:solidFill>
              </a:rPr>
              <a:t>5</a:t>
            </a:r>
            <a:r>
              <a:rPr lang="ru-RU" sz="9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ru-RU" sz="14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-44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Char char="​"/>
            </a:pPr>
            <a:r>
              <a:rPr lang="ru-RU" sz="700">
                <a:solidFill>
                  <a:srgbClr val="51626F"/>
                </a:solidFill>
              </a:rPr>
              <a:t>Share of ESG disciplines in the curriculum</a:t>
            </a:r>
            <a:endParaRPr sz="700">
              <a:solidFill>
                <a:srgbClr val="51626F"/>
              </a:solidFill>
            </a:endParaRPr>
          </a:p>
          <a:p>
            <a:pPr marL="0" marR="0" lvl="0" indent="-44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Char char="​"/>
            </a:pPr>
            <a:endParaRPr sz="700">
              <a:solidFill>
                <a:srgbClr val="51626F"/>
              </a:solidFill>
            </a:endParaRPr>
          </a:p>
          <a:p>
            <a:pPr marL="0" marR="0" lvl="0" indent="-444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700"/>
              <a:buChar char="​"/>
            </a:pPr>
            <a:endParaRPr sz="700">
              <a:solidFill>
                <a:srgbClr val="51626F"/>
              </a:solidFill>
            </a:endParaRPr>
          </a:p>
        </p:txBody>
      </p:sp>
      <p:sp>
        <p:nvSpPr>
          <p:cNvPr id="582" name="Google Shape;582;p81"/>
          <p:cNvSpPr txBox="1"/>
          <p:nvPr/>
        </p:nvSpPr>
        <p:spPr>
          <a:xfrm rot="7200000">
            <a:off x="10928464" y="3041176"/>
            <a:ext cx="92896" cy="14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ru-RU"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81"/>
          <p:cNvSpPr txBox="1"/>
          <p:nvPr/>
        </p:nvSpPr>
        <p:spPr>
          <a:xfrm rot="5400000">
            <a:off x="9993740" y="2612735"/>
            <a:ext cx="92896" cy="14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ru-RU"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8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02813" y="5294007"/>
            <a:ext cx="314179" cy="30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490544" y="5363814"/>
            <a:ext cx="274697" cy="266043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1"/>
          <p:cNvSpPr txBox="1"/>
          <p:nvPr/>
        </p:nvSpPr>
        <p:spPr>
          <a:xfrm>
            <a:off x="8837731" y="5363814"/>
            <a:ext cx="134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BE1E2D"/>
                </a:solidFill>
              </a:rPr>
              <a:t>Change the world </a:t>
            </a:r>
            <a:endParaRPr sz="1000" b="1">
              <a:solidFill>
                <a:srgbClr val="BE1E2D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BE1E2D"/>
                </a:solidFill>
              </a:rPr>
              <a:t>for the better</a:t>
            </a:r>
            <a:endParaRPr sz="800" b="1" i="1" u="none" strike="noStrike" cap="none">
              <a:solidFill>
                <a:srgbClr val="3C49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81"/>
          <p:cNvSpPr txBox="1"/>
          <p:nvPr/>
        </p:nvSpPr>
        <p:spPr>
          <a:xfrm>
            <a:off x="10552320" y="5297158"/>
            <a:ext cx="1341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b="1">
              <a:solidFill>
                <a:srgbClr val="BE1E2D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000" b="1">
                <a:solidFill>
                  <a:srgbClr val="BE1E2D"/>
                </a:solidFill>
              </a:rPr>
              <a:t>Create knowledge</a:t>
            </a:r>
            <a:endParaRPr sz="1000" b="1">
              <a:solidFill>
                <a:srgbClr val="BE1E2D"/>
              </a:solidFill>
            </a:endParaRPr>
          </a:p>
        </p:txBody>
      </p:sp>
      <p:pic>
        <p:nvPicPr>
          <p:cNvPr id="588" name="Google Shape;588;p8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464202" y="1235395"/>
            <a:ext cx="310633" cy="30084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1"/>
          <p:cNvSpPr txBox="1"/>
          <p:nvPr/>
        </p:nvSpPr>
        <p:spPr>
          <a:xfrm>
            <a:off x="8538663" y="1589956"/>
            <a:ext cx="2749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err="1">
                <a:solidFill>
                  <a:schemeClr val="lt1"/>
                </a:solidFill>
              </a:rPr>
              <a:t>We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develop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leaders</a:t>
            </a:r>
            <a:r>
              <a:rPr lang="ru-RU" sz="800" dirty="0">
                <a:solidFill>
                  <a:schemeClr val="lt1"/>
                </a:solidFill>
              </a:rPr>
              <a:t>, </a:t>
            </a:r>
            <a:r>
              <a:rPr lang="ru-RU" sz="800" dirty="0" err="1">
                <a:solidFill>
                  <a:schemeClr val="lt1"/>
                </a:solidFill>
              </a:rPr>
              <a:t>teams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and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organizations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endParaRPr sz="8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800" dirty="0" err="1">
                <a:solidFill>
                  <a:schemeClr val="lt1"/>
                </a:solidFill>
              </a:rPr>
              <a:t>at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all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stages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of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life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experience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in</a:t>
            </a:r>
            <a:r>
              <a:rPr lang="ru-RU" sz="800" dirty="0">
                <a:solidFill>
                  <a:schemeClr val="lt1"/>
                </a:solidFill>
              </a:rPr>
              <a:t> a </a:t>
            </a:r>
            <a:r>
              <a:rPr lang="ru-RU" sz="800" dirty="0" err="1">
                <a:solidFill>
                  <a:schemeClr val="lt1"/>
                </a:solidFill>
              </a:rPr>
              <a:t>unique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multicultural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educational</a:t>
            </a:r>
            <a:r>
              <a:rPr lang="ru-RU" sz="800" dirty="0">
                <a:solidFill>
                  <a:schemeClr val="lt1"/>
                </a:solidFill>
              </a:rPr>
              <a:t> </a:t>
            </a:r>
            <a:r>
              <a:rPr lang="ru-RU" sz="800" dirty="0" err="1">
                <a:solidFill>
                  <a:schemeClr val="lt1"/>
                </a:solidFill>
              </a:rPr>
              <a:t>environment</a:t>
            </a:r>
            <a:endParaRPr sz="800" dirty="0">
              <a:solidFill>
                <a:schemeClr val="lt1"/>
              </a:solidFill>
            </a:endParaRPr>
          </a:p>
        </p:txBody>
      </p:sp>
      <p:sp>
        <p:nvSpPr>
          <p:cNvPr id="590" name="Google Shape;590;p81"/>
          <p:cNvSpPr/>
          <p:nvPr/>
        </p:nvSpPr>
        <p:spPr>
          <a:xfrm rot="5400000">
            <a:off x="9133721" y="2960359"/>
            <a:ext cx="1811148" cy="1612124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2F2F2"/>
          </a:solidFill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000" tIns="71425" rIns="72000" bIns="7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BE1E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81"/>
          <p:cNvSpPr/>
          <p:nvPr/>
        </p:nvSpPr>
        <p:spPr>
          <a:xfrm rot="5400000">
            <a:off x="9218003" y="3035378"/>
            <a:ext cx="1642585" cy="146208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2" name="Google Shape;592;p81"/>
          <p:cNvGrpSpPr/>
          <p:nvPr/>
        </p:nvGrpSpPr>
        <p:grpSpPr>
          <a:xfrm rot="5400000">
            <a:off x="9133744" y="2960337"/>
            <a:ext cx="1811102" cy="1612122"/>
            <a:chOff x="4766367" y="2324101"/>
            <a:chExt cx="2659200" cy="2292470"/>
          </a:xfrm>
        </p:grpSpPr>
        <p:cxnSp>
          <p:nvCxnSpPr>
            <p:cNvPr id="593" name="Google Shape;593;p81"/>
            <p:cNvCxnSpPr/>
            <p:nvPr/>
          </p:nvCxnSpPr>
          <p:spPr>
            <a:xfrm flipH="1">
              <a:off x="5339485" y="2324101"/>
              <a:ext cx="1513032" cy="2292470"/>
            </a:xfrm>
            <a:prstGeom prst="straightConnector1">
              <a:avLst/>
            </a:prstGeom>
            <a:noFill/>
            <a:ln w="12700" cap="rnd" cmpd="sng">
              <a:solidFill>
                <a:srgbClr val="F9FAFB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94" name="Google Shape;594;p81"/>
            <p:cNvCxnSpPr/>
            <p:nvPr/>
          </p:nvCxnSpPr>
          <p:spPr>
            <a:xfrm>
              <a:off x="5339485" y="2324101"/>
              <a:ext cx="1513032" cy="2292470"/>
            </a:xfrm>
            <a:prstGeom prst="straightConnector1">
              <a:avLst/>
            </a:prstGeom>
            <a:noFill/>
            <a:ln w="12700" cap="rnd" cmpd="sng">
              <a:solidFill>
                <a:srgbClr val="F9FAFB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595" name="Google Shape;595;p81"/>
            <p:cNvCxnSpPr>
              <a:stCxn id="590" idx="3"/>
              <a:endCxn id="590" idx="0"/>
            </p:cNvCxnSpPr>
            <p:nvPr/>
          </p:nvCxnSpPr>
          <p:spPr>
            <a:xfrm rot="10800000">
              <a:off x="6095967" y="2140736"/>
              <a:ext cx="0" cy="2659200"/>
            </a:xfrm>
            <a:prstGeom prst="straightConnector1">
              <a:avLst/>
            </a:prstGeom>
            <a:noFill/>
            <a:ln w="12700" cap="rnd" cmpd="sng">
              <a:solidFill>
                <a:srgbClr val="F9FAFB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596" name="Google Shape;596;p81"/>
          <p:cNvSpPr/>
          <p:nvPr/>
        </p:nvSpPr>
        <p:spPr>
          <a:xfrm rot="5400000">
            <a:off x="9210387" y="3224406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81"/>
          <p:cNvSpPr/>
          <p:nvPr/>
        </p:nvSpPr>
        <p:spPr>
          <a:xfrm rot="5400000">
            <a:off x="10015848" y="2830309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81"/>
          <p:cNvSpPr/>
          <p:nvPr/>
        </p:nvSpPr>
        <p:spPr>
          <a:xfrm rot="5400000">
            <a:off x="10015848" y="4638614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81"/>
          <p:cNvSpPr/>
          <p:nvPr/>
        </p:nvSpPr>
        <p:spPr>
          <a:xfrm rot="5400000">
            <a:off x="9210387" y="4255870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1"/>
          <p:cNvSpPr/>
          <p:nvPr/>
        </p:nvSpPr>
        <p:spPr>
          <a:xfrm rot="5400000">
            <a:off x="10820192" y="3224406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1"/>
          <p:cNvSpPr/>
          <p:nvPr/>
        </p:nvSpPr>
        <p:spPr>
          <a:xfrm rot="5400000">
            <a:off x="10820192" y="4255870"/>
            <a:ext cx="49571" cy="51183"/>
          </a:xfrm>
          <a:prstGeom prst="ellipse">
            <a:avLst/>
          </a:prstGeom>
          <a:solidFill>
            <a:schemeClr val="accent1"/>
          </a:solidFill>
          <a:ln w="635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Google Shape;602;p81"/>
          <p:cNvCxnSpPr/>
          <p:nvPr/>
        </p:nvCxnSpPr>
        <p:spPr>
          <a:xfrm rot="5400000">
            <a:off x="9266962" y="3766422"/>
            <a:ext cx="154466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stealth" w="sm" len="sm"/>
            <a:tailEnd type="stealth" w="sm" len="sm"/>
          </a:ln>
        </p:spPr>
      </p:cxnSp>
      <p:cxnSp>
        <p:nvCxnSpPr>
          <p:cNvPr id="603" name="Google Shape;603;p81"/>
          <p:cNvCxnSpPr/>
          <p:nvPr/>
        </p:nvCxnSpPr>
        <p:spPr>
          <a:xfrm rot="-5400000" flipH="1">
            <a:off x="9599009" y="3084495"/>
            <a:ext cx="862797" cy="135304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stealth" w="sm" len="sm"/>
            <a:tailEnd type="stealth" w="sm" len="sm"/>
          </a:ln>
        </p:spPr>
      </p:cxnSp>
      <p:cxnSp>
        <p:nvCxnSpPr>
          <p:cNvPr id="604" name="Google Shape;604;p81"/>
          <p:cNvCxnSpPr/>
          <p:nvPr/>
        </p:nvCxnSpPr>
        <p:spPr>
          <a:xfrm rot="-5400000">
            <a:off x="9596419" y="3097916"/>
            <a:ext cx="868710" cy="1353774"/>
          </a:xfrm>
          <a:prstGeom prst="straightConnector1">
            <a:avLst/>
          </a:prstGeom>
          <a:noFill/>
          <a:ln w="19050" cap="flat" cmpd="sng">
            <a:solidFill>
              <a:srgbClr val="FCFCFC"/>
            </a:solidFill>
            <a:prstDash val="solid"/>
            <a:round/>
            <a:headEnd type="stealth" w="sm" len="sm"/>
            <a:tailEnd type="stealth" w="sm" len="sm"/>
          </a:ln>
        </p:spPr>
      </p:cxnSp>
      <p:grpSp>
        <p:nvGrpSpPr>
          <p:cNvPr id="605" name="Google Shape;605;p81"/>
          <p:cNvGrpSpPr/>
          <p:nvPr/>
        </p:nvGrpSpPr>
        <p:grpSpPr>
          <a:xfrm>
            <a:off x="10291422" y="6451431"/>
            <a:ext cx="751389" cy="184666"/>
            <a:chOff x="6335229" y="5950799"/>
            <a:chExt cx="530761" cy="123881"/>
          </a:xfrm>
        </p:grpSpPr>
        <p:sp>
          <p:nvSpPr>
            <p:cNvPr id="606" name="Google Shape;606;p81"/>
            <p:cNvSpPr txBox="1"/>
            <p:nvPr/>
          </p:nvSpPr>
          <p:spPr>
            <a:xfrm>
              <a:off x="6460390" y="5950799"/>
              <a:ext cx="405600" cy="123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0B10"/>
                </a:buClr>
                <a:buSzPts val="1200"/>
                <a:buFont typeface="Arial"/>
                <a:buChar char="​"/>
              </a:pPr>
              <a:r>
                <a:rPr lang="ru-RU" sz="1200" b="0" i="0" u="none" strike="noStrike" cap="none" dirty="0">
                  <a:solidFill>
                    <a:srgbClr val="410B10"/>
                  </a:solidFill>
                  <a:ea typeface="Montserrat"/>
                  <a:cs typeface="Montserrat"/>
                  <a:sym typeface="Montserrat"/>
                </a:rPr>
                <a:t>2025</a:t>
              </a:r>
              <a:endParaRPr dirty="0"/>
            </a:p>
          </p:txBody>
        </p:sp>
        <p:sp>
          <p:nvSpPr>
            <p:cNvPr id="607" name="Google Shape;607;p81"/>
            <p:cNvSpPr/>
            <p:nvPr/>
          </p:nvSpPr>
          <p:spPr>
            <a:xfrm>
              <a:off x="6335229" y="5968607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 cap="flat" cmpd="sng">
              <a:solidFill>
                <a:schemeClr val="accen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p81"/>
          <p:cNvGrpSpPr/>
          <p:nvPr/>
        </p:nvGrpSpPr>
        <p:grpSpPr>
          <a:xfrm>
            <a:off x="9353885" y="6459003"/>
            <a:ext cx="755693" cy="184666"/>
            <a:chOff x="5472621" y="5944553"/>
            <a:chExt cx="522062" cy="113111"/>
          </a:xfrm>
        </p:grpSpPr>
        <p:sp>
          <p:nvSpPr>
            <p:cNvPr id="609" name="Google Shape;609;p81"/>
            <p:cNvSpPr txBox="1"/>
            <p:nvPr/>
          </p:nvSpPr>
          <p:spPr>
            <a:xfrm>
              <a:off x="5589083" y="5944553"/>
              <a:ext cx="405600" cy="11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-762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10B10"/>
                </a:buClr>
                <a:buSzPts val="1200"/>
                <a:buFont typeface="Arial"/>
                <a:buChar char="​"/>
              </a:pPr>
              <a:r>
                <a:rPr lang="ru-RU" sz="1200" b="0" i="0" u="none" strike="noStrike" cap="none" dirty="0">
                  <a:solidFill>
                    <a:srgbClr val="410B10"/>
                  </a:solidFill>
                  <a:ea typeface="Montserrat"/>
                  <a:cs typeface="Montserrat"/>
                  <a:sym typeface="Montserrat"/>
                </a:rPr>
                <a:t>2020</a:t>
              </a:r>
              <a:endParaRPr dirty="0"/>
            </a:p>
          </p:txBody>
        </p:sp>
        <p:sp>
          <p:nvSpPr>
            <p:cNvPr id="610" name="Google Shape;610;p81"/>
            <p:cNvSpPr/>
            <p:nvPr/>
          </p:nvSpPr>
          <p:spPr>
            <a:xfrm>
              <a:off x="5472621" y="5961068"/>
              <a:ext cx="72784" cy="72784"/>
            </a:xfrm>
            <a:prstGeom prst="ellipse">
              <a:avLst/>
            </a:prstGeom>
            <a:solidFill>
              <a:srgbClr val="F5C1C9"/>
            </a:solidFill>
            <a:ln w="63500" cap="flat" cmpd="sng">
              <a:solidFill>
                <a:srgbClr val="8FA0AE">
                  <a:alpha val="2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81"/>
          <p:cNvSpPr txBox="1"/>
          <p:nvPr/>
        </p:nvSpPr>
        <p:spPr>
          <a:xfrm>
            <a:off x="10299865" y="3381607"/>
            <a:ext cx="293268" cy="205569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6985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​"/>
            </a:pPr>
            <a:r>
              <a:rPr lang="ru-RU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1,5 </a:t>
            </a:r>
            <a:br>
              <a:rPr lang="ru-RU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тыс.</a:t>
            </a:r>
            <a:endParaRPr dirty="0"/>
          </a:p>
        </p:txBody>
      </p:sp>
      <p:sp>
        <p:nvSpPr>
          <p:cNvPr id="612" name="Google Shape;612;p81"/>
          <p:cNvSpPr txBox="1"/>
          <p:nvPr/>
        </p:nvSpPr>
        <p:spPr>
          <a:xfrm>
            <a:off x="9924004" y="3202224"/>
            <a:ext cx="341572" cy="123560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6985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​"/>
            </a:pPr>
            <a:r>
              <a:rPr lang="ru-RU" sz="11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/>
          </a:p>
        </p:txBody>
      </p:sp>
      <p:sp>
        <p:nvSpPr>
          <p:cNvPr id="613" name="Google Shape;613;p81"/>
          <p:cNvSpPr txBox="1"/>
          <p:nvPr/>
        </p:nvSpPr>
        <p:spPr>
          <a:xfrm>
            <a:off x="9512688" y="3975212"/>
            <a:ext cx="283797" cy="112723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6985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​"/>
            </a:pPr>
            <a:r>
              <a:rPr lang="ru-RU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1%</a:t>
            </a:r>
            <a:endParaRPr/>
          </a:p>
        </p:txBody>
      </p:sp>
      <p:sp>
        <p:nvSpPr>
          <p:cNvPr id="614" name="Google Shape;614;p81"/>
          <p:cNvSpPr txBox="1"/>
          <p:nvPr/>
        </p:nvSpPr>
        <p:spPr>
          <a:xfrm>
            <a:off x="9445870" y="3371886"/>
            <a:ext cx="303137" cy="189635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-6985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​"/>
            </a:pPr>
            <a:r>
              <a:rPr lang="ru-RU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ru-RU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/>
          </a:p>
        </p:txBody>
      </p:sp>
      <p:sp>
        <p:nvSpPr>
          <p:cNvPr id="615" name="Google Shape;615;p81"/>
          <p:cNvSpPr txBox="1"/>
          <p:nvPr/>
        </p:nvSpPr>
        <p:spPr>
          <a:xfrm rot="2700000" flipH="1">
            <a:off x="9025783" y="3043428"/>
            <a:ext cx="95918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Arial"/>
              <a:buNone/>
            </a:pPr>
            <a:r>
              <a:rPr lang="ru-RU"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1"/>
          <p:cNvSpPr txBox="1"/>
          <p:nvPr/>
        </p:nvSpPr>
        <p:spPr>
          <a:xfrm>
            <a:off x="10332041" y="3960297"/>
            <a:ext cx="423674" cy="205569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6985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​"/>
            </a:pPr>
            <a:r>
              <a:rPr lang="ru-RU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</a:t>
            </a:r>
            <a:br>
              <a:rPr lang="ru-RU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место</a:t>
            </a:r>
            <a:endParaRPr/>
          </a:p>
        </p:txBody>
      </p:sp>
      <p:grpSp>
        <p:nvGrpSpPr>
          <p:cNvPr id="617" name="Google Shape;617;p81"/>
          <p:cNvGrpSpPr/>
          <p:nvPr/>
        </p:nvGrpSpPr>
        <p:grpSpPr>
          <a:xfrm>
            <a:off x="9794157" y="3522172"/>
            <a:ext cx="719937" cy="656338"/>
            <a:chOff x="9944265" y="3547688"/>
            <a:chExt cx="478784" cy="450689"/>
          </a:xfrm>
        </p:grpSpPr>
        <p:sp>
          <p:nvSpPr>
            <p:cNvPr id="618" name="Google Shape;618;p81"/>
            <p:cNvSpPr/>
            <p:nvPr/>
          </p:nvSpPr>
          <p:spPr>
            <a:xfrm rot="7320464">
              <a:off x="10041676" y="3581822"/>
              <a:ext cx="283961" cy="387127"/>
            </a:xfrm>
            <a:custGeom>
              <a:avLst/>
              <a:gdLst/>
              <a:ahLst/>
              <a:cxnLst/>
              <a:rect l="l" t="t" r="r" b="b"/>
              <a:pathLst>
                <a:path w="572227" h="777584" extrusionOk="0">
                  <a:moveTo>
                    <a:pt x="120421" y="524835"/>
                  </a:moveTo>
                  <a:lnTo>
                    <a:pt x="276498" y="0"/>
                  </a:lnTo>
                  <a:lnTo>
                    <a:pt x="572227" y="386518"/>
                  </a:lnTo>
                  <a:lnTo>
                    <a:pt x="466190" y="664702"/>
                  </a:lnTo>
                  <a:lnTo>
                    <a:pt x="268031" y="777584"/>
                  </a:lnTo>
                  <a:lnTo>
                    <a:pt x="0" y="742975"/>
                  </a:lnTo>
                  <a:lnTo>
                    <a:pt x="120421" y="524835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1"/>
            <p:cNvSpPr/>
            <p:nvPr/>
          </p:nvSpPr>
          <p:spPr>
            <a:xfrm rot="5400000">
              <a:off x="10160540" y="3656030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1"/>
            <p:cNvSpPr/>
            <p:nvPr/>
          </p:nvSpPr>
          <p:spPr>
            <a:xfrm rot="5400000">
              <a:off x="10094094" y="3547688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1"/>
            <p:cNvSpPr/>
            <p:nvPr/>
          </p:nvSpPr>
          <p:spPr>
            <a:xfrm rot="5400000">
              <a:off x="10339479" y="3858778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1"/>
            <p:cNvSpPr/>
            <p:nvPr/>
          </p:nvSpPr>
          <p:spPr>
            <a:xfrm rot="5400000">
              <a:off x="10090526" y="3876534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1"/>
            <p:cNvSpPr/>
            <p:nvPr/>
          </p:nvSpPr>
          <p:spPr>
            <a:xfrm rot="5400000">
              <a:off x="10005644" y="3755204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1"/>
            <p:cNvSpPr/>
            <p:nvPr/>
          </p:nvSpPr>
          <p:spPr>
            <a:xfrm rot="5400000">
              <a:off x="10009099" y="3644497"/>
              <a:ext cx="31139" cy="31139"/>
            </a:xfrm>
            <a:prstGeom prst="ellipse">
              <a:avLst/>
            </a:prstGeom>
            <a:solidFill>
              <a:schemeClr val="lt1"/>
            </a:solidFill>
            <a:ln w="63500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5" name="Google Shape;625;p81"/>
          <p:cNvSpPr txBox="1"/>
          <p:nvPr/>
        </p:nvSpPr>
        <p:spPr>
          <a:xfrm>
            <a:off x="9825821" y="4227918"/>
            <a:ext cx="418730" cy="112723"/>
          </a:xfrm>
          <a:prstGeom prst="rect">
            <a:avLst/>
          </a:prstGeom>
          <a:solidFill>
            <a:schemeClr val="accent1">
              <a:alpha val="7098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-50800" algn="ctr" rtl="0">
              <a:lnSpc>
                <a:spcPct val="7272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Char char="​"/>
            </a:pPr>
            <a:r>
              <a:rPr lang="ru-RU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Топ-</a:t>
            </a:r>
            <a:r>
              <a:rPr lang="ru-RU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grpSp>
        <p:nvGrpSpPr>
          <p:cNvPr id="626" name="Google Shape;626;p81"/>
          <p:cNvGrpSpPr/>
          <p:nvPr/>
        </p:nvGrpSpPr>
        <p:grpSpPr>
          <a:xfrm>
            <a:off x="9423996" y="3050966"/>
            <a:ext cx="1241470" cy="1572362"/>
            <a:chOff x="5089796" y="2519907"/>
            <a:chExt cx="1968009" cy="2414016"/>
          </a:xfrm>
        </p:grpSpPr>
        <p:sp>
          <p:nvSpPr>
            <p:cNvPr id="627" name="Google Shape;627;p81"/>
            <p:cNvSpPr/>
            <p:nvPr/>
          </p:nvSpPr>
          <p:spPr>
            <a:xfrm>
              <a:off x="5321227" y="4508218"/>
              <a:ext cx="16892" cy="16893"/>
            </a:xfrm>
            <a:custGeom>
              <a:avLst/>
              <a:gdLst/>
              <a:ahLst/>
              <a:cxnLst/>
              <a:rect l="l" t="t" r="r" b="b"/>
              <a:pathLst>
                <a:path w="16892" h="16893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1"/>
            <p:cNvSpPr/>
            <p:nvPr/>
          </p:nvSpPr>
          <p:spPr>
            <a:xfrm>
              <a:off x="5667529" y="3247641"/>
              <a:ext cx="750" cy="1545"/>
            </a:xfrm>
            <a:custGeom>
              <a:avLst/>
              <a:gdLst/>
              <a:ahLst/>
              <a:cxnLst/>
              <a:rect l="l" t="t" r="r" b="b"/>
              <a:pathLst>
                <a:path w="750" h="1545" extrusionOk="0">
                  <a:moveTo>
                    <a:pt x="0" y="355"/>
                  </a:moveTo>
                  <a:cubicBezTo>
                    <a:pt x="0" y="3734"/>
                    <a:pt x="1689" y="-1334"/>
                    <a:pt x="0" y="355"/>
                  </a:cubicBezTo>
                  <a:lnTo>
                    <a:pt x="0" y="355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1"/>
            <p:cNvSpPr/>
            <p:nvPr/>
          </p:nvSpPr>
          <p:spPr>
            <a:xfrm>
              <a:off x="5632517" y="3830807"/>
              <a:ext cx="168002" cy="305764"/>
            </a:xfrm>
            <a:custGeom>
              <a:avLst/>
              <a:gdLst/>
              <a:ahLst/>
              <a:cxnLst/>
              <a:rect l="l" t="t" r="r" b="b"/>
              <a:pathLst>
                <a:path w="168002" h="305764" extrusionOk="0">
                  <a:moveTo>
                    <a:pt x="62040" y="109805"/>
                  </a:moveTo>
                  <a:cubicBezTo>
                    <a:pt x="56973" y="114873"/>
                    <a:pt x="53594" y="126698"/>
                    <a:pt x="53594" y="130077"/>
                  </a:cubicBezTo>
                  <a:cubicBezTo>
                    <a:pt x="53594" y="135144"/>
                    <a:pt x="56973" y="141902"/>
                    <a:pt x="67108" y="145280"/>
                  </a:cubicBezTo>
                  <a:cubicBezTo>
                    <a:pt x="63730" y="180756"/>
                    <a:pt x="60351" y="231435"/>
                    <a:pt x="60351" y="256774"/>
                  </a:cubicBezTo>
                  <a:cubicBezTo>
                    <a:pt x="60351" y="288871"/>
                    <a:pt x="68798" y="305764"/>
                    <a:pt x="85690" y="305764"/>
                  </a:cubicBezTo>
                  <a:cubicBezTo>
                    <a:pt x="89069" y="305764"/>
                    <a:pt x="90758" y="304075"/>
                    <a:pt x="92447" y="304075"/>
                  </a:cubicBezTo>
                  <a:cubicBezTo>
                    <a:pt x="100894" y="299007"/>
                    <a:pt x="107651" y="283803"/>
                    <a:pt x="107651" y="256774"/>
                  </a:cubicBezTo>
                  <a:cubicBezTo>
                    <a:pt x="107651" y="233124"/>
                    <a:pt x="102583" y="184134"/>
                    <a:pt x="99205" y="146970"/>
                  </a:cubicBezTo>
                  <a:cubicBezTo>
                    <a:pt x="111030" y="143591"/>
                    <a:pt x="114408" y="136834"/>
                    <a:pt x="114408" y="131766"/>
                  </a:cubicBezTo>
                  <a:cubicBezTo>
                    <a:pt x="114408" y="123319"/>
                    <a:pt x="104272" y="111494"/>
                    <a:pt x="104272" y="111494"/>
                  </a:cubicBezTo>
                  <a:cubicBezTo>
                    <a:pt x="105962" y="111494"/>
                    <a:pt x="107651" y="111494"/>
                    <a:pt x="111030" y="111494"/>
                  </a:cubicBezTo>
                  <a:cubicBezTo>
                    <a:pt x="117787" y="111494"/>
                    <a:pt x="124544" y="111494"/>
                    <a:pt x="129612" y="109805"/>
                  </a:cubicBezTo>
                  <a:cubicBezTo>
                    <a:pt x="144815" y="106426"/>
                    <a:pt x="151572" y="94601"/>
                    <a:pt x="154951" y="92912"/>
                  </a:cubicBezTo>
                  <a:cubicBezTo>
                    <a:pt x="168465" y="81087"/>
                    <a:pt x="171844" y="59126"/>
                    <a:pt x="163397" y="21961"/>
                  </a:cubicBezTo>
                  <a:lnTo>
                    <a:pt x="161708" y="16893"/>
                  </a:lnTo>
                  <a:lnTo>
                    <a:pt x="161708" y="15204"/>
                  </a:lnTo>
                  <a:lnTo>
                    <a:pt x="154951" y="20272"/>
                  </a:lnTo>
                  <a:cubicBezTo>
                    <a:pt x="146504" y="27029"/>
                    <a:pt x="138058" y="33786"/>
                    <a:pt x="131301" y="38854"/>
                  </a:cubicBezTo>
                  <a:cubicBezTo>
                    <a:pt x="129612" y="40543"/>
                    <a:pt x="127922" y="42233"/>
                    <a:pt x="126233" y="42233"/>
                  </a:cubicBezTo>
                  <a:cubicBezTo>
                    <a:pt x="126233" y="37165"/>
                    <a:pt x="126233" y="28718"/>
                    <a:pt x="121165" y="23650"/>
                  </a:cubicBezTo>
                  <a:cubicBezTo>
                    <a:pt x="117787" y="20272"/>
                    <a:pt x="114408" y="18582"/>
                    <a:pt x="109340" y="18582"/>
                  </a:cubicBezTo>
                  <a:cubicBezTo>
                    <a:pt x="109340" y="18582"/>
                    <a:pt x="109340" y="18582"/>
                    <a:pt x="107651" y="18582"/>
                  </a:cubicBezTo>
                  <a:cubicBezTo>
                    <a:pt x="107651" y="18582"/>
                    <a:pt x="105962" y="18582"/>
                    <a:pt x="105962" y="18582"/>
                  </a:cubicBezTo>
                  <a:cubicBezTo>
                    <a:pt x="104272" y="18582"/>
                    <a:pt x="102583" y="18582"/>
                    <a:pt x="100894" y="20272"/>
                  </a:cubicBezTo>
                  <a:cubicBezTo>
                    <a:pt x="100894" y="18582"/>
                    <a:pt x="102583" y="16893"/>
                    <a:pt x="102583" y="15204"/>
                  </a:cubicBezTo>
                  <a:cubicBezTo>
                    <a:pt x="102583" y="6757"/>
                    <a:pt x="95826" y="0"/>
                    <a:pt x="87380" y="0"/>
                  </a:cubicBezTo>
                  <a:cubicBezTo>
                    <a:pt x="87380" y="0"/>
                    <a:pt x="87380" y="0"/>
                    <a:pt x="85690" y="0"/>
                  </a:cubicBezTo>
                  <a:cubicBezTo>
                    <a:pt x="75555" y="0"/>
                    <a:pt x="68798" y="6757"/>
                    <a:pt x="68798" y="16893"/>
                  </a:cubicBezTo>
                  <a:cubicBezTo>
                    <a:pt x="68798" y="18582"/>
                    <a:pt x="68798" y="18582"/>
                    <a:pt x="68798" y="20272"/>
                  </a:cubicBezTo>
                  <a:cubicBezTo>
                    <a:pt x="68798" y="20272"/>
                    <a:pt x="68798" y="21961"/>
                    <a:pt x="68798" y="21961"/>
                  </a:cubicBezTo>
                  <a:cubicBezTo>
                    <a:pt x="67108" y="21961"/>
                    <a:pt x="65419" y="20272"/>
                    <a:pt x="62040" y="20272"/>
                  </a:cubicBezTo>
                  <a:cubicBezTo>
                    <a:pt x="62040" y="20272"/>
                    <a:pt x="62040" y="20272"/>
                    <a:pt x="60351" y="20272"/>
                  </a:cubicBezTo>
                  <a:cubicBezTo>
                    <a:pt x="55283" y="20272"/>
                    <a:pt x="51905" y="21961"/>
                    <a:pt x="48526" y="25340"/>
                  </a:cubicBezTo>
                  <a:cubicBezTo>
                    <a:pt x="45148" y="28718"/>
                    <a:pt x="43458" y="33786"/>
                    <a:pt x="43458" y="38854"/>
                  </a:cubicBezTo>
                  <a:cubicBezTo>
                    <a:pt x="43458" y="40543"/>
                    <a:pt x="43458" y="42233"/>
                    <a:pt x="43458" y="43922"/>
                  </a:cubicBezTo>
                  <a:cubicBezTo>
                    <a:pt x="35012" y="35475"/>
                    <a:pt x="24876" y="28718"/>
                    <a:pt x="14741" y="20272"/>
                  </a:cubicBezTo>
                  <a:lnTo>
                    <a:pt x="11362" y="18582"/>
                  </a:lnTo>
                  <a:lnTo>
                    <a:pt x="6294" y="15204"/>
                  </a:lnTo>
                  <a:lnTo>
                    <a:pt x="4605" y="23650"/>
                  </a:lnTo>
                  <a:cubicBezTo>
                    <a:pt x="-3841" y="59126"/>
                    <a:pt x="-463" y="82776"/>
                    <a:pt x="13051" y="94601"/>
                  </a:cubicBezTo>
                  <a:cubicBezTo>
                    <a:pt x="29944" y="108116"/>
                    <a:pt x="55283" y="111494"/>
                    <a:pt x="62040" y="109805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1"/>
            <p:cNvSpPr/>
            <p:nvPr/>
          </p:nvSpPr>
          <p:spPr>
            <a:xfrm>
              <a:off x="5679354" y="4302123"/>
              <a:ext cx="74328" cy="219609"/>
            </a:xfrm>
            <a:custGeom>
              <a:avLst/>
              <a:gdLst/>
              <a:ahLst/>
              <a:cxnLst/>
              <a:rect l="l" t="t" r="r" b="b"/>
              <a:pathLst>
                <a:path w="74328" h="219609" extrusionOk="0">
                  <a:moveTo>
                    <a:pt x="57435" y="146969"/>
                  </a:moveTo>
                  <a:cubicBezTo>
                    <a:pt x="60814" y="140212"/>
                    <a:pt x="64193" y="133455"/>
                    <a:pt x="64193" y="121630"/>
                  </a:cubicBezTo>
                  <a:cubicBezTo>
                    <a:pt x="64193" y="92912"/>
                    <a:pt x="52368" y="20272"/>
                    <a:pt x="50678" y="11825"/>
                  </a:cubicBezTo>
                  <a:cubicBezTo>
                    <a:pt x="48989" y="5068"/>
                    <a:pt x="42232" y="0"/>
                    <a:pt x="35475" y="0"/>
                  </a:cubicBezTo>
                  <a:cubicBezTo>
                    <a:pt x="33786" y="0"/>
                    <a:pt x="32096" y="0"/>
                    <a:pt x="30407" y="1689"/>
                  </a:cubicBezTo>
                  <a:cubicBezTo>
                    <a:pt x="25339" y="3379"/>
                    <a:pt x="21961" y="8447"/>
                    <a:pt x="20271" y="13514"/>
                  </a:cubicBezTo>
                  <a:lnTo>
                    <a:pt x="20271" y="18582"/>
                  </a:lnTo>
                  <a:cubicBezTo>
                    <a:pt x="18582" y="37165"/>
                    <a:pt x="11825" y="96290"/>
                    <a:pt x="11825" y="123319"/>
                  </a:cubicBezTo>
                  <a:cubicBezTo>
                    <a:pt x="11825" y="135144"/>
                    <a:pt x="13514" y="143591"/>
                    <a:pt x="16893" y="148659"/>
                  </a:cubicBezTo>
                  <a:cubicBezTo>
                    <a:pt x="15203" y="150348"/>
                    <a:pt x="11825" y="152037"/>
                    <a:pt x="10136" y="153727"/>
                  </a:cubicBezTo>
                  <a:cubicBezTo>
                    <a:pt x="-3379" y="168930"/>
                    <a:pt x="-3379" y="192581"/>
                    <a:pt x="10136" y="207785"/>
                  </a:cubicBezTo>
                  <a:cubicBezTo>
                    <a:pt x="16893" y="214542"/>
                    <a:pt x="27028" y="219610"/>
                    <a:pt x="37164" y="219610"/>
                  </a:cubicBezTo>
                  <a:lnTo>
                    <a:pt x="37164" y="219610"/>
                  </a:lnTo>
                  <a:cubicBezTo>
                    <a:pt x="47300" y="219610"/>
                    <a:pt x="55746" y="216231"/>
                    <a:pt x="62503" y="209474"/>
                  </a:cubicBezTo>
                  <a:cubicBezTo>
                    <a:pt x="62503" y="209474"/>
                    <a:pt x="64193" y="207785"/>
                    <a:pt x="64193" y="207785"/>
                  </a:cubicBezTo>
                  <a:cubicBezTo>
                    <a:pt x="77707" y="192581"/>
                    <a:pt x="77707" y="168930"/>
                    <a:pt x="64193" y="153727"/>
                  </a:cubicBezTo>
                  <a:cubicBezTo>
                    <a:pt x="62503" y="150348"/>
                    <a:pt x="59125" y="148659"/>
                    <a:pt x="57435" y="146969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1"/>
            <p:cNvSpPr/>
            <p:nvPr/>
          </p:nvSpPr>
          <p:spPr>
            <a:xfrm>
              <a:off x="5628973" y="2957436"/>
              <a:ext cx="373301" cy="288871"/>
            </a:xfrm>
            <a:custGeom>
              <a:avLst/>
              <a:gdLst/>
              <a:ahLst/>
              <a:cxnLst/>
              <a:rect l="l" t="t" r="r" b="b"/>
              <a:pathLst>
                <a:path w="373301" h="288871" extrusionOk="0">
                  <a:moveTo>
                    <a:pt x="342626" y="141902"/>
                  </a:moveTo>
                  <a:cubicBezTo>
                    <a:pt x="396683" y="96290"/>
                    <a:pt x="364587" y="10136"/>
                    <a:pt x="356140" y="0"/>
                  </a:cubicBezTo>
                  <a:cubicBezTo>
                    <a:pt x="327422" y="55747"/>
                    <a:pt x="278433" y="97980"/>
                    <a:pt x="173698" y="86155"/>
                  </a:cubicBezTo>
                  <a:cubicBezTo>
                    <a:pt x="25041" y="69262"/>
                    <a:pt x="-52665" y="172309"/>
                    <a:pt x="40245" y="288871"/>
                  </a:cubicBezTo>
                  <a:cubicBezTo>
                    <a:pt x="87545" y="153727"/>
                    <a:pt x="268298" y="204406"/>
                    <a:pt x="342626" y="141902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1"/>
            <p:cNvSpPr/>
            <p:nvPr/>
          </p:nvSpPr>
          <p:spPr>
            <a:xfrm>
              <a:off x="5817657" y="2749441"/>
              <a:ext cx="327937" cy="258674"/>
            </a:xfrm>
            <a:custGeom>
              <a:avLst/>
              <a:gdLst/>
              <a:ahLst/>
              <a:cxnLst/>
              <a:rect l="l" t="t" r="r" b="b"/>
              <a:pathLst>
                <a:path w="327937" h="258674" extrusionOk="0">
                  <a:moveTo>
                    <a:pt x="22178" y="61026"/>
                  </a:moveTo>
                  <a:cubicBezTo>
                    <a:pt x="-20054" y="123530"/>
                    <a:pt x="217" y="207996"/>
                    <a:pt x="64410" y="245160"/>
                  </a:cubicBezTo>
                  <a:lnTo>
                    <a:pt x="88060" y="258675"/>
                  </a:lnTo>
                  <a:lnTo>
                    <a:pt x="88060" y="258675"/>
                  </a:lnTo>
                  <a:cubicBezTo>
                    <a:pt x="116778" y="240092"/>
                    <a:pt x="137049" y="213064"/>
                    <a:pt x="155631" y="186035"/>
                  </a:cubicBezTo>
                  <a:cubicBezTo>
                    <a:pt x="214756" y="182656"/>
                    <a:pt x="282327" y="147181"/>
                    <a:pt x="326248" y="103259"/>
                  </a:cubicBezTo>
                  <a:cubicBezTo>
                    <a:pt x="326248" y="103259"/>
                    <a:pt x="327937" y="101569"/>
                    <a:pt x="327937" y="101569"/>
                  </a:cubicBezTo>
                  <a:cubicBezTo>
                    <a:pt x="263745" y="93123"/>
                    <a:pt x="218134" y="30619"/>
                    <a:pt x="167456" y="10347"/>
                  </a:cubicBezTo>
                  <a:cubicBezTo>
                    <a:pt x="110020" y="-13303"/>
                    <a:pt x="61031" y="3590"/>
                    <a:pt x="22178" y="61026"/>
                  </a:cubicBezTo>
                  <a:close/>
                  <a:moveTo>
                    <a:pt x="152252" y="64405"/>
                  </a:moveTo>
                  <a:cubicBezTo>
                    <a:pt x="164077" y="49201"/>
                    <a:pt x="186038" y="47512"/>
                    <a:pt x="186038" y="47512"/>
                  </a:cubicBezTo>
                  <a:cubicBezTo>
                    <a:pt x="186038" y="47512"/>
                    <a:pt x="186038" y="49201"/>
                    <a:pt x="186038" y="50890"/>
                  </a:cubicBezTo>
                  <a:cubicBezTo>
                    <a:pt x="186038" y="50890"/>
                    <a:pt x="186038" y="52580"/>
                    <a:pt x="186038" y="52580"/>
                  </a:cubicBezTo>
                  <a:cubicBezTo>
                    <a:pt x="186038" y="55958"/>
                    <a:pt x="186038" y="61026"/>
                    <a:pt x="186038" y="66094"/>
                  </a:cubicBezTo>
                  <a:cubicBezTo>
                    <a:pt x="186038" y="72851"/>
                    <a:pt x="182659" y="77919"/>
                    <a:pt x="179281" y="84676"/>
                  </a:cubicBezTo>
                  <a:cubicBezTo>
                    <a:pt x="170835" y="96502"/>
                    <a:pt x="155631" y="99880"/>
                    <a:pt x="148874" y="99880"/>
                  </a:cubicBezTo>
                  <a:cubicBezTo>
                    <a:pt x="147185" y="99880"/>
                    <a:pt x="145495" y="99880"/>
                    <a:pt x="145495" y="99880"/>
                  </a:cubicBezTo>
                  <a:cubicBezTo>
                    <a:pt x="145495" y="99880"/>
                    <a:pt x="142117" y="79608"/>
                    <a:pt x="152252" y="64405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1"/>
            <p:cNvSpPr/>
            <p:nvPr/>
          </p:nvSpPr>
          <p:spPr>
            <a:xfrm>
              <a:off x="5746244" y="2668565"/>
              <a:ext cx="140891" cy="309142"/>
            </a:xfrm>
            <a:custGeom>
              <a:avLst/>
              <a:gdLst/>
              <a:ahLst/>
              <a:cxnLst/>
              <a:rect l="l" t="t" r="r" b="b"/>
              <a:pathLst>
                <a:path w="140891" h="309142" extrusionOk="0">
                  <a:moveTo>
                    <a:pt x="73320" y="309143"/>
                  </a:moveTo>
                  <a:cubicBezTo>
                    <a:pt x="73320" y="309143"/>
                    <a:pt x="73320" y="307453"/>
                    <a:pt x="73320" y="309143"/>
                  </a:cubicBezTo>
                  <a:cubicBezTo>
                    <a:pt x="7438" y="217920"/>
                    <a:pt x="42913" y="101358"/>
                    <a:pt x="140891" y="52368"/>
                  </a:cubicBezTo>
                  <a:lnTo>
                    <a:pt x="113863" y="5068"/>
                  </a:lnTo>
                  <a:lnTo>
                    <a:pt x="110484" y="0"/>
                  </a:lnTo>
                  <a:cubicBezTo>
                    <a:pt x="69941" y="16893"/>
                    <a:pt x="14195" y="69261"/>
                    <a:pt x="2370" y="136834"/>
                  </a:cubicBezTo>
                  <a:cubicBezTo>
                    <a:pt x="-9455" y="207784"/>
                    <a:pt x="24331" y="280425"/>
                    <a:pt x="73320" y="309143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1"/>
            <p:cNvSpPr/>
            <p:nvPr/>
          </p:nvSpPr>
          <p:spPr>
            <a:xfrm>
              <a:off x="5954706" y="2928718"/>
              <a:ext cx="221897" cy="342928"/>
            </a:xfrm>
            <a:custGeom>
              <a:avLst/>
              <a:gdLst/>
              <a:ahLst/>
              <a:cxnLst/>
              <a:rect l="l" t="t" r="r" b="b"/>
              <a:pathLst>
                <a:path w="221896" h="342928" extrusionOk="0">
                  <a:moveTo>
                    <a:pt x="180753" y="8447"/>
                  </a:moveTo>
                  <a:cubicBezTo>
                    <a:pt x="175685" y="15204"/>
                    <a:pt x="168928" y="20272"/>
                    <a:pt x="160482" y="25340"/>
                  </a:cubicBezTo>
                  <a:cubicBezTo>
                    <a:pt x="148657" y="30407"/>
                    <a:pt x="138521" y="30407"/>
                    <a:pt x="126696" y="28718"/>
                  </a:cubicBezTo>
                  <a:cubicBezTo>
                    <a:pt x="125007" y="28718"/>
                    <a:pt x="123317" y="28718"/>
                    <a:pt x="123317" y="27029"/>
                  </a:cubicBezTo>
                  <a:cubicBezTo>
                    <a:pt x="123317" y="18582"/>
                    <a:pt x="126696" y="11825"/>
                    <a:pt x="128385" y="6757"/>
                  </a:cubicBezTo>
                  <a:cubicBezTo>
                    <a:pt x="130074" y="5068"/>
                    <a:pt x="130074" y="1689"/>
                    <a:pt x="131764" y="0"/>
                  </a:cubicBezTo>
                  <a:cubicBezTo>
                    <a:pt x="104735" y="11825"/>
                    <a:pt x="87843" y="18582"/>
                    <a:pt x="62503" y="27029"/>
                  </a:cubicBezTo>
                  <a:cubicBezTo>
                    <a:pt x="96289" y="111494"/>
                    <a:pt x="64193" y="192581"/>
                    <a:pt x="0" y="246638"/>
                  </a:cubicBezTo>
                  <a:cubicBezTo>
                    <a:pt x="42232" y="275357"/>
                    <a:pt x="70950" y="342929"/>
                    <a:pt x="99667" y="342929"/>
                  </a:cubicBezTo>
                  <a:cubicBezTo>
                    <a:pt x="136832" y="226367"/>
                    <a:pt x="130074" y="146970"/>
                    <a:pt x="130074" y="146970"/>
                  </a:cubicBezTo>
                  <a:cubicBezTo>
                    <a:pt x="168928" y="143591"/>
                    <a:pt x="212849" y="157105"/>
                    <a:pt x="202713" y="109805"/>
                  </a:cubicBezTo>
                  <a:cubicBezTo>
                    <a:pt x="201024" y="99669"/>
                    <a:pt x="206092" y="94601"/>
                    <a:pt x="206092" y="86155"/>
                  </a:cubicBezTo>
                  <a:cubicBezTo>
                    <a:pt x="206092" y="81087"/>
                    <a:pt x="201024" y="74329"/>
                    <a:pt x="199335" y="67572"/>
                  </a:cubicBezTo>
                  <a:cubicBezTo>
                    <a:pt x="197646" y="59126"/>
                    <a:pt x="226363" y="57436"/>
                    <a:pt x="221296" y="48990"/>
                  </a:cubicBezTo>
                  <a:cubicBezTo>
                    <a:pt x="216228" y="38854"/>
                    <a:pt x="206092" y="25340"/>
                    <a:pt x="197646" y="11825"/>
                  </a:cubicBezTo>
                  <a:cubicBezTo>
                    <a:pt x="197646" y="11825"/>
                    <a:pt x="197646" y="11825"/>
                    <a:pt x="197646" y="11825"/>
                  </a:cubicBezTo>
                  <a:cubicBezTo>
                    <a:pt x="192578" y="3379"/>
                    <a:pt x="185821" y="3379"/>
                    <a:pt x="180753" y="8447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1"/>
            <p:cNvSpPr/>
            <p:nvPr/>
          </p:nvSpPr>
          <p:spPr>
            <a:xfrm>
              <a:off x="5718207" y="3147882"/>
              <a:ext cx="520297" cy="578188"/>
            </a:xfrm>
            <a:custGeom>
              <a:avLst/>
              <a:gdLst/>
              <a:ahLst/>
              <a:cxnLst/>
              <a:rect l="l" t="t" r="r" b="b"/>
              <a:pathLst>
                <a:path w="520297" h="578188" extrusionOk="0">
                  <a:moveTo>
                    <a:pt x="520298" y="78154"/>
                  </a:moveTo>
                  <a:cubicBezTo>
                    <a:pt x="510162" y="34232"/>
                    <a:pt x="464552" y="-4622"/>
                    <a:pt x="396981" y="446"/>
                  </a:cubicBezTo>
                  <a:cubicBezTo>
                    <a:pt x="396981" y="64640"/>
                    <a:pt x="368263" y="152484"/>
                    <a:pt x="344613" y="187959"/>
                  </a:cubicBezTo>
                  <a:cubicBezTo>
                    <a:pt x="342924" y="187959"/>
                    <a:pt x="341234" y="186270"/>
                    <a:pt x="339545" y="186270"/>
                  </a:cubicBezTo>
                  <a:cubicBezTo>
                    <a:pt x="283799" y="167687"/>
                    <a:pt x="255081" y="79844"/>
                    <a:pt x="180753" y="39300"/>
                  </a:cubicBezTo>
                  <a:cubicBezTo>
                    <a:pt x="163860" y="29165"/>
                    <a:pt x="64193" y="3825"/>
                    <a:pt x="0" y="83222"/>
                  </a:cubicBezTo>
                  <a:cubicBezTo>
                    <a:pt x="133453" y="86601"/>
                    <a:pt x="104735" y="355200"/>
                    <a:pt x="234810" y="367025"/>
                  </a:cubicBezTo>
                  <a:cubicBezTo>
                    <a:pt x="248324" y="368715"/>
                    <a:pt x="263528" y="367025"/>
                    <a:pt x="278731" y="363647"/>
                  </a:cubicBezTo>
                  <a:cubicBezTo>
                    <a:pt x="278731" y="363647"/>
                    <a:pt x="278731" y="365336"/>
                    <a:pt x="278731" y="365336"/>
                  </a:cubicBezTo>
                  <a:cubicBezTo>
                    <a:pt x="270285" y="387297"/>
                    <a:pt x="241567" y="404190"/>
                    <a:pt x="202713" y="400812"/>
                  </a:cubicBezTo>
                  <a:cubicBezTo>
                    <a:pt x="194267" y="400812"/>
                    <a:pt x="185821" y="399122"/>
                    <a:pt x="175685" y="395744"/>
                  </a:cubicBezTo>
                  <a:cubicBezTo>
                    <a:pt x="173996" y="395744"/>
                    <a:pt x="172306" y="395744"/>
                    <a:pt x="170617" y="394054"/>
                  </a:cubicBezTo>
                  <a:cubicBezTo>
                    <a:pt x="187510" y="493723"/>
                    <a:pt x="304070" y="490345"/>
                    <a:pt x="395291" y="486966"/>
                  </a:cubicBezTo>
                  <a:lnTo>
                    <a:pt x="398670" y="573121"/>
                  </a:lnTo>
                  <a:cubicBezTo>
                    <a:pt x="398670" y="573121"/>
                    <a:pt x="412184" y="574810"/>
                    <a:pt x="434145" y="578189"/>
                  </a:cubicBezTo>
                  <a:cubicBezTo>
                    <a:pt x="434145" y="578189"/>
                    <a:pt x="429077" y="505548"/>
                    <a:pt x="432455" y="338307"/>
                  </a:cubicBezTo>
                  <a:cubicBezTo>
                    <a:pt x="545637" y="269046"/>
                    <a:pt x="461173" y="199784"/>
                    <a:pt x="469620" y="147416"/>
                  </a:cubicBezTo>
                  <a:cubicBezTo>
                    <a:pt x="478066" y="118698"/>
                    <a:pt x="494959" y="95047"/>
                    <a:pt x="520298" y="78154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1"/>
            <p:cNvSpPr/>
            <p:nvPr/>
          </p:nvSpPr>
          <p:spPr>
            <a:xfrm>
              <a:off x="6219923" y="2879728"/>
              <a:ext cx="478107" cy="772026"/>
            </a:xfrm>
            <a:custGeom>
              <a:avLst/>
              <a:gdLst/>
              <a:ahLst/>
              <a:cxnLst/>
              <a:rect l="l" t="t" r="r" b="b"/>
              <a:pathLst>
                <a:path w="478107" h="772026" extrusionOk="0">
                  <a:moveTo>
                    <a:pt x="429077" y="412190"/>
                  </a:moveTo>
                  <a:lnTo>
                    <a:pt x="425698" y="255085"/>
                  </a:lnTo>
                  <a:cubicBezTo>
                    <a:pt x="440902" y="233124"/>
                    <a:pt x="454416" y="209474"/>
                    <a:pt x="454416" y="209474"/>
                  </a:cubicBezTo>
                  <a:cubicBezTo>
                    <a:pt x="442591" y="114873"/>
                    <a:pt x="410495" y="0"/>
                    <a:pt x="410495" y="0"/>
                  </a:cubicBezTo>
                  <a:cubicBezTo>
                    <a:pt x="410495" y="0"/>
                    <a:pt x="381777" y="109805"/>
                    <a:pt x="369952" y="209474"/>
                  </a:cubicBezTo>
                  <a:cubicBezTo>
                    <a:pt x="369952" y="209474"/>
                    <a:pt x="380088" y="228056"/>
                    <a:pt x="398670" y="255085"/>
                  </a:cubicBezTo>
                  <a:lnTo>
                    <a:pt x="398670" y="258464"/>
                  </a:lnTo>
                  <a:lnTo>
                    <a:pt x="395291" y="442598"/>
                  </a:lnTo>
                  <a:cubicBezTo>
                    <a:pt x="385156" y="449355"/>
                    <a:pt x="376709" y="457802"/>
                    <a:pt x="368263" y="464559"/>
                  </a:cubicBezTo>
                  <a:cubicBezTo>
                    <a:pt x="337856" y="489898"/>
                    <a:pt x="347991" y="550713"/>
                    <a:pt x="334477" y="559160"/>
                  </a:cubicBezTo>
                  <a:cubicBezTo>
                    <a:pt x="277042" y="596325"/>
                    <a:pt x="226363" y="618286"/>
                    <a:pt x="172306" y="648693"/>
                  </a:cubicBezTo>
                  <a:cubicBezTo>
                    <a:pt x="136832" y="587878"/>
                    <a:pt x="79396" y="496656"/>
                    <a:pt x="33786" y="402055"/>
                  </a:cubicBezTo>
                  <a:cubicBezTo>
                    <a:pt x="-28718" y="439219"/>
                    <a:pt x="81085" y="515238"/>
                    <a:pt x="0" y="603082"/>
                  </a:cubicBezTo>
                  <a:cubicBezTo>
                    <a:pt x="38853" y="675722"/>
                    <a:pt x="96289" y="760187"/>
                    <a:pt x="150346" y="772012"/>
                  </a:cubicBezTo>
                  <a:lnTo>
                    <a:pt x="150346" y="772012"/>
                  </a:lnTo>
                  <a:cubicBezTo>
                    <a:pt x="152035" y="772012"/>
                    <a:pt x="153724" y="772012"/>
                    <a:pt x="155414" y="772012"/>
                  </a:cubicBezTo>
                  <a:cubicBezTo>
                    <a:pt x="206092" y="773702"/>
                    <a:pt x="349681" y="625043"/>
                    <a:pt x="429077" y="565917"/>
                  </a:cubicBezTo>
                  <a:cubicBezTo>
                    <a:pt x="461173" y="543956"/>
                    <a:pt x="466241" y="483141"/>
                    <a:pt x="467930" y="451044"/>
                  </a:cubicBezTo>
                  <a:cubicBezTo>
                    <a:pt x="474687" y="444287"/>
                    <a:pt x="476377" y="435841"/>
                    <a:pt x="478066" y="424016"/>
                  </a:cubicBezTo>
                  <a:cubicBezTo>
                    <a:pt x="478066" y="424016"/>
                    <a:pt x="478066" y="424016"/>
                    <a:pt x="478066" y="422326"/>
                  </a:cubicBezTo>
                  <a:cubicBezTo>
                    <a:pt x="479755" y="398676"/>
                    <a:pt x="429077" y="412190"/>
                    <a:pt x="429077" y="412190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1"/>
            <p:cNvSpPr/>
            <p:nvPr/>
          </p:nvSpPr>
          <p:spPr>
            <a:xfrm>
              <a:off x="6610147" y="3489567"/>
              <a:ext cx="52367" cy="1052436"/>
            </a:xfrm>
            <a:custGeom>
              <a:avLst/>
              <a:gdLst/>
              <a:ahLst/>
              <a:cxnLst/>
              <a:rect l="l" t="t" r="r" b="b"/>
              <a:pathLst>
                <a:path w="52367" h="1052436" extrusionOk="0">
                  <a:moveTo>
                    <a:pt x="43921" y="0"/>
                  </a:moveTo>
                  <a:lnTo>
                    <a:pt x="43921" y="0"/>
                  </a:lnTo>
                  <a:lnTo>
                    <a:pt x="10136" y="28718"/>
                  </a:lnTo>
                  <a:lnTo>
                    <a:pt x="0" y="1022029"/>
                  </a:lnTo>
                  <a:cubicBezTo>
                    <a:pt x="10136" y="1043990"/>
                    <a:pt x="33786" y="1052437"/>
                    <a:pt x="52368" y="1052437"/>
                  </a:cubicBezTo>
                  <a:lnTo>
                    <a:pt x="52368" y="1049058"/>
                  </a:lnTo>
                  <a:lnTo>
                    <a:pt x="43921" y="0"/>
                  </a:ln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1"/>
            <p:cNvSpPr/>
            <p:nvPr/>
          </p:nvSpPr>
          <p:spPr>
            <a:xfrm>
              <a:off x="5089796" y="2519907"/>
              <a:ext cx="1968009" cy="2414016"/>
            </a:xfrm>
            <a:custGeom>
              <a:avLst/>
              <a:gdLst/>
              <a:ahLst/>
              <a:cxnLst/>
              <a:rect l="l" t="t" r="r" b="b"/>
              <a:pathLst>
                <a:path w="1968009" h="2414016" extrusionOk="0">
                  <a:moveTo>
                    <a:pt x="983160" y="0"/>
                  </a:moveTo>
                  <a:cubicBezTo>
                    <a:pt x="440902" y="0"/>
                    <a:pt x="0" y="513549"/>
                    <a:pt x="0" y="1207853"/>
                  </a:cubicBezTo>
                  <a:cubicBezTo>
                    <a:pt x="0" y="1516996"/>
                    <a:pt x="87843" y="1788974"/>
                    <a:pt x="231431" y="1996758"/>
                  </a:cubicBezTo>
                  <a:cubicBezTo>
                    <a:pt x="251703" y="2023787"/>
                    <a:pt x="309138" y="2104874"/>
                    <a:pt x="366574" y="2155553"/>
                  </a:cubicBezTo>
                  <a:cubicBezTo>
                    <a:pt x="535501" y="2319416"/>
                    <a:pt x="750040" y="2414017"/>
                    <a:pt x="983160" y="2414017"/>
                  </a:cubicBezTo>
                  <a:cubicBezTo>
                    <a:pt x="1216281" y="2414017"/>
                    <a:pt x="1430819" y="2331241"/>
                    <a:pt x="1598058" y="2175825"/>
                  </a:cubicBezTo>
                  <a:lnTo>
                    <a:pt x="1604815" y="2169067"/>
                  </a:lnTo>
                  <a:lnTo>
                    <a:pt x="1647047" y="2128524"/>
                  </a:lnTo>
                  <a:lnTo>
                    <a:pt x="1670697" y="2103185"/>
                  </a:lnTo>
                  <a:cubicBezTo>
                    <a:pt x="1854828" y="1895400"/>
                    <a:pt x="1968010" y="1589636"/>
                    <a:pt x="1968010" y="1206164"/>
                  </a:cubicBezTo>
                  <a:cubicBezTo>
                    <a:pt x="1968010" y="451044"/>
                    <a:pt x="1527108" y="0"/>
                    <a:pt x="983160" y="0"/>
                  </a:cubicBezTo>
                  <a:close/>
                  <a:moveTo>
                    <a:pt x="231431" y="1988312"/>
                  </a:moveTo>
                  <a:lnTo>
                    <a:pt x="231431" y="1988312"/>
                  </a:lnTo>
                  <a:lnTo>
                    <a:pt x="231431" y="1988312"/>
                  </a:lnTo>
                  <a:cubicBezTo>
                    <a:pt x="231431" y="1988312"/>
                    <a:pt x="231431" y="1988312"/>
                    <a:pt x="231431" y="1988312"/>
                  </a:cubicBezTo>
                  <a:close/>
                  <a:moveTo>
                    <a:pt x="1633533" y="2062641"/>
                  </a:moveTo>
                  <a:lnTo>
                    <a:pt x="1611572" y="2086291"/>
                  </a:lnTo>
                  <a:lnTo>
                    <a:pt x="1559205" y="2069398"/>
                  </a:lnTo>
                  <a:cubicBezTo>
                    <a:pt x="1533865" y="2057573"/>
                    <a:pt x="1474741" y="2027166"/>
                    <a:pt x="1467984" y="1981555"/>
                  </a:cubicBezTo>
                  <a:cubicBezTo>
                    <a:pt x="1454469" y="1876818"/>
                    <a:pt x="1425752" y="1692683"/>
                    <a:pt x="1403791" y="1547403"/>
                  </a:cubicBezTo>
                  <a:cubicBezTo>
                    <a:pt x="1386898" y="1437598"/>
                    <a:pt x="1358180" y="1364958"/>
                    <a:pt x="1292298" y="1309211"/>
                  </a:cubicBezTo>
                  <a:cubicBezTo>
                    <a:pt x="1395344" y="1339619"/>
                    <a:pt x="1425752" y="1435909"/>
                    <a:pt x="1444334" y="1537267"/>
                  </a:cubicBezTo>
                  <a:cubicBezTo>
                    <a:pt x="1488255" y="1469695"/>
                    <a:pt x="1500080" y="1422395"/>
                    <a:pt x="1479808" y="1359890"/>
                  </a:cubicBezTo>
                  <a:cubicBezTo>
                    <a:pt x="1459537" y="1299075"/>
                    <a:pt x="1348045" y="1261911"/>
                    <a:pt x="1315948" y="1251775"/>
                  </a:cubicBezTo>
                  <a:cubicBezTo>
                    <a:pt x="1253445" y="1238261"/>
                    <a:pt x="1196010" y="1226435"/>
                    <a:pt x="1111546" y="1214610"/>
                  </a:cubicBezTo>
                  <a:lnTo>
                    <a:pt x="1168981" y="1288940"/>
                  </a:lnTo>
                  <a:cubicBezTo>
                    <a:pt x="1113235" y="1263600"/>
                    <a:pt x="1092963" y="1256843"/>
                    <a:pt x="1032149" y="1231503"/>
                  </a:cubicBezTo>
                  <a:cubicBezTo>
                    <a:pt x="1032149" y="1358201"/>
                    <a:pt x="1032149" y="1540646"/>
                    <a:pt x="1032149" y="1760256"/>
                  </a:cubicBezTo>
                  <a:cubicBezTo>
                    <a:pt x="1062557" y="1733227"/>
                    <a:pt x="1119992" y="1655519"/>
                    <a:pt x="1150399" y="1587947"/>
                  </a:cubicBezTo>
                  <a:cubicBezTo>
                    <a:pt x="1168981" y="1545714"/>
                    <a:pt x="1197699" y="1474763"/>
                    <a:pt x="1228106" y="1481520"/>
                  </a:cubicBezTo>
                  <a:lnTo>
                    <a:pt x="1043974" y="1984933"/>
                  </a:lnTo>
                  <a:cubicBezTo>
                    <a:pt x="1028771" y="2013651"/>
                    <a:pt x="1010189" y="2040680"/>
                    <a:pt x="991607" y="2064330"/>
                  </a:cubicBezTo>
                  <a:cubicBezTo>
                    <a:pt x="969646" y="2091359"/>
                    <a:pt x="994985" y="2130213"/>
                    <a:pt x="1025392" y="2130213"/>
                  </a:cubicBezTo>
                  <a:cubicBezTo>
                    <a:pt x="1116613" y="2130213"/>
                    <a:pt x="1160535" y="2130213"/>
                    <a:pt x="1255134" y="2126835"/>
                  </a:cubicBezTo>
                  <a:cubicBezTo>
                    <a:pt x="1287231" y="2125146"/>
                    <a:pt x="1292298" y="2113320"/>
                    <a:pt x="1292298" y="2091359"/>
                  </a:cubicBezTo>
                  <a:cubicBezTo>
                    <a:pt x="1250066" y="2082913"/>
                    <a:pt x="1155467" y="2050816"/>
                    <a:pt x="1116613" y="2028855"/>
                  </a:cubicBezTo>
                  <a:cubicBezTo>
                    <a:pt x="1116613" y="2028855"/>
                    <a:pt x="1199388" y="1910604"/>
                    <a:pt x="1243309" y="1856546"/>
                  </a:cubicBezTo>
                  <a:cubicBezTo>
                    <a:pt x="1292298" y="1799110"/>
                    <a:pt x="1202767" y="1689305"/>
                    <a:pt x="1251756" y="1648762"/>
                  </a:cubicBezTo>
                  <a:cubicBezTo>
                    <a:pt x="1307502" y="1794042"/>
                    <a:pt x="1339598" y="1866682"/>
                    <a:pt x="1388587" y="1996758"/>
                  </a:cubicBezTo>
                  <a:cubicBezTo>
                    <a:pt x="1388587" y="2054195"/>
                    <a:pt x="1358180" y="2128524"/>
                    <a:pt x="1410548" y="2128524"/>
                  </a:cubicBezTo>
                  <a:cubicBezTo>
                    <a:pt x="1444334" y="2128524"/>
                    <a:pt x="1527108" y="2125146"/>
                    <a:pt x="1577787" y="2123456"/>
                  </a:cubicBezTo>
                  <a:lnTo>
                    <a:pt x="1571029" y="2128524"/>
                  </a:lnTo>
                  <a:cubicBezTo>
                    <a:pt x="1412237" y="2275494"/>
                    <a:pt x="1209524" y="2354891"/>
                    <a:pt x="988228" y="2354891"/>
                  </a:cubicBezTo>
                  <a:cubicBezTo>
                    <a:pt x="766933" y="2354891"/>
                    <a:pt x="564219" y="2263669"/>
                    <a:pt x="405427" y="2108253"/>
                  </a:cubicBezTo>
                  <a:cubicBezTo>
                    <a:pt x="410495" y="2109942"/>
                    <a:pt x="413873" y="2111631"/>
                    <a:pt x="418941" y="2113320"/>
                  </a:cubicBezTo>
                  <a:cubicBezTo>
                    <a:pt x="418941" y="2113320"/>
                    <a:pt x="420630" y="2113320"/>
                    <a:pt x="420630" y="2113320"/>
                  </a:cubicBezTo>
                  <a:lnTo>
                    <a:pt x="420630" y="2113320"/>
                  </a:lnTo>
                  <a:cubicBezTo>
                    <a:pt x="429077" y="2115010"/>
                    <a:pt x="437523" y="2116699"/>
                    <a:pt x="445970" y="2116699"/>
                  </a:cubicBezTo>
                  <a:lnTo>
                    <a:pt x="542259" y="2118388"/>
                  </a:lnTo>
                  <a:cubicBezTo>
                    <a:pt x="577733" y="2118388"/>
                    <a:pt x="616587" y="2145417"/>
                    <a:pt x="643615" y="2177514"/>
                  </a:cubicBezTo>
                  <a:cubicBezTo>
                    <a:pt x="667265" y="2142039"/>
                    <a:pt x="702740" y="2118388"/>
                    <a:pt x="731458" y="2118388"/>
                  </a:cubicBezTo>
                  <a:cubicBezTo>
                    <a:pt x="729769" y="2118388"/>
                    <a:pt x="726390" y="2118388"/>
                    <a:pt x="724701" y="2116699"/>
                  </a:cubicBezTo>
                  <a:lnTo>
                    <a:pt x="822679" y="2116699"/>
                  </a:lnTo>
                  <a:cubicBezTo>
                    <a:pt x="915589" y="2116699"/>
                    <a:pt x="989917" y="2040680"/>
                    <a:pt x="989917" y="1949458"/>
                  </a:cubicBezTo>
                  <a:lnTo>
                    <a:pt x="989917" y="1160552"/>
                  </a:lnTo>
                  <a:lnTo>
                    <a:pt x="824368" y="1160552"/>
                  </a:lnTo>
                  <a:cubicBezTo>
                    <a:pt x="837882" y="1172378"/>
                    <a:pt x="856464" y="1187581"/>
                    <a:pt x="873357" y="1206164"/>
                  </a:cubicBezTo>
                  <a:lnTo>
                    <a:pt x="944307" y="1206164"/>
                  </a:lnTo>
                  <a:lnTo>
                    <a:pt x="944307" y="1952836"/>
                  </a:lnTo>
                  <a:cubicBezTo>
                    <a:pt x="944307" y="2020409"/>
                    <a:pt x="890250" y="2074466"/>
                    <a:pt x="822679" y="2074466"/>
                  </a:cubicBezTo>
                  <a:lnTo>
                    <a:pt x="717944" y="2074466"/>
                  </a:lnTo>
                  <a:cubicBezTo>
                    <a:pt x="694294" y="2077845"/>
                    <a:pt x="668954" y="2089670"/>
                    <a:pt x="650372" y="2113320"/>
                  </a:cubicBezTo>
                  <a:lnTo>
                    <a:pt x="650372" y="2113320"/>
                  </a:lnTo>
                  <a:cubicBezTo>
                    <a:pt x="648683" y="2115010"/>
                    <a:pt x="646994" y="2118388"/>
                    <a:pt x="645305" y="2120078"/>
                  </a:cubicBezTo>
                  <a:lnTo>
                    <a:pt x="645305" y="2120078"/>
                  </a:lnTo>
                  <a:cubicBezTo>
                    <a:pt x="645305" y="2120078"/>
                    <a:pt x="643615" y="2121767"/>
                    <a:pt x="643615" y="2121767"/>
                  </a:cubicBezTo>
                  <a:cubicBezTo>
                    <a:pt x="640237" y="2118388"/>
                    <a:pt x="638547" y="2115010"/>
                    <a:pt x="635169" y="2113320"/>
                  </a:cubicBezTo>
                  <a:lnTo>
                    <a:pt x="635169" y="2113320"/>
                  </a:lnTo>
                  <a:cubicBezTo>
                    <a:pt x="613208" y="2091359"/>
                    <a:pt x="586180" y="2077845"/>
                    <a:pt x="559151" y="2074466"/>
                  </a:cubicBezTo>
                  <a:lnTo>
                    <a:pt x="447659" y="2074466"/>
                  </a:lnTo>
                  <a:cubicBezTo>
                    <a:pt x="380088" y="2074466"/>
                    <a:pt x="326031" y="2020409"/>
                    <a:pt x="326031" y="1952836"/>
                  </a:cubicBezTo>
                  <a:lnTo>
                    <a:pt x="326031" y="1206164"/>
                  </a:lnTo>
                  <a:lnTo>
                    <a:pt x="569287" y="1206164"/>
                  </a:lnTo>
                  <a:cubicBezTo>
                    <a:pt x="521987" y="1196028"/>
                    <a:pt x="464552" y="1160552"/>
                    <a:pt x="464552" y="1160552"/>
                  </a:cubicBezTo>
                  <a:lnTo>
                    <a:pt x="271974" y="1160552"/>
                  </a:lnTo>
                  <a:lnTo>
                    <a:pt x="271974" y="1952836"/>
                  </a:lnTo>
                  <a:cubicBezTo>
                    <a:pt x="271974" y="1952836"/>
                    <a:pt x="271974" y="1952836"/>
                    <a:pt x="271974" y="1952836"/>
                  </a:cubicBezTo>
                  <a:cubicBezTo>
                    <a:pt x="271974" y="1954526"/>
                    <a:pt x="271974" y="1957904"/>
                    <a:pt x="271974" y="1959594"/>
                  </a:cubicBezTo>
                  <a:cubicBezTo>
                    <a:pt x="135142" y="1761945"/>
                    <a:pt x="52368" y="1500103"/>
                    <a:pt x="52368" y="1206164"/>
                  </a:cubicBezTo>
                  <a:cubicBezTo>
                    <a:pt x="52368" y="543956"/>
                    <a:pt x="469620" y="54058"/>
                    <a:pt x="983160" y="54058"/>
                  </a:cubicBezTo>
                  <a:cubicBezTo>
                    <a:pt x="1496701" y="54058"/>
                    <a:pt x="1913953" y="484831"/>
                    <a:pt x="1913953" y="1206164"/>
                  </a:cubicBezTo>
                  <a:cubicBezTo>
                    <a:pt x="1915642" y="1574432"/>
                    <a:pt x="1807529" y="1864993"/>
                    <a:pt x="1633533" y="2062641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1"/>
            <p:cNvSpPr/>
            <p:nvPr/>
          </p:nvSpPr>
          <p:spPr>
            <a:xfrm>
              <a:off x="5553351" y="3267288"/>
              <a:ext cx="394904" cy="627711"/>
            </a:xfrm>
            <a:custGeom>
              <a:avLst/>
              <a:gdLst/>
              <a:ahLst/>
              <a:cxnLst/>
              <a:rect l="l" t="t" r="r" b="b"/>
              <a:pathLst>
                <a:path w="394903" h="627712" extrusionOk="0">
                  <a:moveTo>
                    <a:pt x="313512" y="424996"/>
                  </a:moveTo>
                  <a:lnTo>
                    <a:pt x="119245" y="320260"/>
                  </a:lnTo>
                  <a:lnTo>
                    <a:pt x="120934" y="320260"/>
                  </a:lnTo>
                  <a:cubicBezTo>
                    <a:pt x="144584" y="281406"/>
                    <a:pt x="205398" y="174979"/>
                    <a:pt x="229048" y="139504"/>
                  </a:cubicBezTo>
                  <a:cubicBezTo>
                    <a:pt x="264523" y="87135"/>
                    <a:pt x="203709" y="-10844"/>
                    <a:pt x="147962" y="981"/>
                  </a:cubicBezTo>
                  <a:cubicBezTo>
                    <a:pt x="104041" y="60107"/>
                    <a:pt x="22956" y="190183"/>
                    <a:pt x="2684" y="289852"/>
                  </a:cubicBezTo>
                  <a:cubicBezTo>
                    <a:pt x="-4073" y="321949"/>
                    <a:pt x="2684" y="345599"/>
                    <a:pt x="14509" y="364181"/>
                  </a:cubicBezTo>
                  <a:lnTo>
                    <a:pt x="14509" y="364181"/>
                  </a:lnTo>
                  <a:cubicBezTo>
                    <a:pt x="14509" y="364181"/>
                    <a:pt x="16199" y="365871"/>
                    <a:pt x="16199" y="365871"/>
                  </a:cubicBezTo>
                  <a:cubicBezTo>
                    <a:pt x="17888" y="367560"/>
                    <a:pt x="17888" y="369249"/>
                    <a:pt x="19577" y="370939"/>
                  </a:cubicBezTo>
                  <a:cubicBezTo>
                    <a:pt x="31402" y="384453"/>
                    <a:pt x="48295" y="396278"/>
                    <a:pt x="66877" y="404725"/>
                  </a:cubicBezTo>
                  <a:cubicBezTo>
                    <a:pt x="115866" y="428375"/>
                    <a:pt x="212155" y="455404"/>
                    <a:pt x="262833" y="468918"/>
                  </a:cubicBezTo>
                  <a:cubicBezTo>
                    <a:pt x="266212" y="524665"/>
                    <a:pt x="279726" y="555073"/>
                    <a:pt x="289862" y="582102"/>
                  </a:cubicBezTo>
                  <a:cubicBezTo>
                    <a:pt x="294930" y="595616"/>
                    <a:pt x="299997" y="602373"/>
                    <a:pt x="316890" y="604063"/>
                  </a:cubicBezTo>
                  <a:cubicBezTo>
                    <a:pt x="321958" y="604063"/>
                    <a:pt x="325337" y="604063"/>
                    <a:pt x="327026" y="604063"/>
                  </a:cubicBezTo>
                  <a:cubicBezTo>
                    <a:pt x="333783" y="604063"/>
                    <a:pt x="337162" y="604063"/>
                    <a:pt x="342229" y="602373"/>
                  </a:cubicBezTo>
                  <a:cubicBezTo>
                    <a:pt x="342229" y="602373"/>
                    <a:pt x="342229" y="602373"/>
                    <a:pt x="342229" y="602373"/>
                  </a:cubicBezTo>
                  <a:cubicBezTo>
                    <a:pt x="342229" y="602373"/>
                    <a:pt x="342229" y="602373"/>
                    <a:pt x="343919" y="602373"/>
                  </a:cubicBezTo>
                  <a:cubicBezTo>
                    <a:pt x="343919" y="612509"/>
                    <a:pt x="340540" y="612509"/>
                    <a:pt x="345608" y="619266"/>
                  </a:cubicBezTo>
                  <a:cubicBezTo>
                    <a:pt x="350676" y="624334"/>
                    <a:pt x="359122" y="627713"/>
                    <a:pt x="364190" y="627713"/>
                  </a:cubicBezTo>
                  <a:cubicBezTo>
                    <a:pt x="367569" y="627713"/>
                    <a:pt x="369258" y="626024"/>
                    <a:pt x="370947" y="622645"/>
                  </a:cubicBezTo>
                  <a:cubicBezTo>
                    <a:pt x="381083" y="593927"/>
                    <a:pt x="391218" y="548316"/>
                    <a:pt x="394597" y="529733"/>
                  </a:cubicBezTo>
                  <a:cubicBezTo>
                    <a:pt x="399665" y="512840"/>
                    <a:pt x="340540" y="438511"/>
                    <a:pt x="313512" y="424996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1"/>
            <p:cNvSpPr/>
            <p:nvPr/>
          </p:nvSpPr>
          <p:spPr>
            <a:xfrm>
              <a:off x="5437787" y="3921420"/>
              <a:ext cx="563771" cy="551322"/>
            </a:xfrm>
            <a:custGeom>
              <a:avLst/>
              <a:gdLst/>
              <a:ahLst/>
              <a:cxnLst/>
              <a:rect l="l" t="t" r="r" b="b"/>
              <a:pathLst>
                <a:path w="563771" h="551322" extrusionOk="0">
                  <a:moveTo>
                    <a:pt x="486512" y="76628"/>
                  </a:moveTo>
                  <a:cubicBezTo>
                    <a:pt x="488202" y="51288"/>
                    <a:pt x="476377" y="17502"/>
                    <a:pt x="456105" y="7367"/>
                  </a:cubicBezTo>
                  <a:cubicBezTo>
                    <a:pt x="444280" y="609"/>
                    <a:pt x="432455" y="-1080"/>
                    <a:pt x="422320" y="609"/>
                  </a:cubicBezTo>
                  <a:cubicBezTo>
                    <a:pt x="420630" y="609"/>
                    <a:pt x="420630" y="609"/>
                    <a:pt x="418941" y="609"/>
                  </a:cubicBezTo>
                  <a:cubicBezTo>
                    <a:pt x="400359" y="5677"/>
                    <a:pt x="385156" y="22570"/>
                    <a:pt x="369952" y="52978"/>
                  </a:cubicBezTo>
                  <a:cubicBezTo>
                    <a:pt x="369952" y="52978"/>
                    <a:pt x="369952" y="52978"/>
                    <a:pt x="369952" y="54667"/>
                  </a:cubicBezTo>
                  <a:lnTo>
                    <a:pt x="334477" y="56356"/>
                  </a:lnTo>
                  <a:lnTo>
                    <a:pt x="329409" y="56356"/>
                  </a:lnTo>
                  <a:lnTo>
                    <a:pt x="385156" y="156025"/>
                  </a:lnTo>
                  <a:lnTo>
                    <a:pt x="283799" y="265830"/>
                  </a:lnTo>
                  <a:lnTo>
                    <a:pt x="278731" y="270898"/>
                  </a:lnTo>
                  <a:lnTo>
                    <a:pt x="106425" y="96900"/>
                  </a:lnTo>
                  <a:cubicBezTo>
                    <a:pt x="101357" y="90142"/>
                    <a:pt x="104735" y="81696"/>
                    <a:pt x="111492" y="76628"/>
                  </a:cubicBezTo>
                  <a:cubicBezTo>
                    <a:pt x="114871" y="74939"/>
                    <a:pt x="118250" y="73249"/>
                    <a:pt x="121628" y="71560"/>
                  </a:cubicBezTo>
                  <a:cubicBezTo>
                    <a:pt x="125007" y="71560"/>
                    <a:pt x="128385" y="73249"/>
                    <a:pt x="131764" y="76628"/>
                  </a:cubicBezTo>
                  <a:cubicBezTo>
                    <a:pt x="150346" y="95210"/>
                    <a:pt x="201024" y="142511"/>
                    <a:pt x="201024" y="142511"/>
                  </a:cubicBezTo>
                  <a:lnTo>
                    <a:pt x="211160" y="152647"/>
                  </a:lnTo>
                  <a:lnTo>
                    <a:pt x="211160" y="145889"/>
                  </a:lnTo>
                  <a:lnTo>
                    <a:pt x="201024" y="41153"/>
                  </a:lnTo>
                  <a:lnTo>
                    <a:pt x="201024" y="39463"/>
                  </a:lnTo>
                  <a:lnTo>
                    <a:pt x="177374" y="56356"/>
                  </a:lnTo>
                  <a:lnTo>
                    <a:pt x="173996" y="59735"/>
                  </a:lnTo>
                  <a:cubicBezTo>
                    <a:pt x="158792" y="42842"/>
                    <a:pt x="140210" y="34395"/>
                    <a:pt x="121628" y="31017"/>
                  </a:cubicBezTo>
                  <a:cubicBezTo>
                    <a:pt x="111492" y="29327"/>
                    <a:pt x="101357" y="29327"/>
                    <a:pt x="92910" y="31017"/>
                  </a:cubicBezTo>
                  <a:cubicBezTo>
                    <a:pt x="87842" y="31017"/>
                    <a:pt x="82775" y="32706"/>
                    <a:pt x="77707" y="34395"/>
                  </a:cubicBezTo>
                  <a:cubicBezTo>
                    <a:pt x="72639" y="36085"/>
                    <a:pt x="67571" y="37774"/>
                    <a:pt x="62503" y="41153"/>
                  </a:cubicBezTo>
                  <a:cubicBezTo>
                    <a:pt x="54057" y="44531"/>
                    <a:pt x="45611" y="47910"/>
                    <a:pt x="37164" y="49599"/>
                  </a:cubicBezTo>
                  <a:lnTo>
                    <a:pt x="33786" y="49599"/>
                  </a:lnTo>
                  <a:lnTo>
                    <a:pt x="33786" y="52978"/>
                  </a:lnTo>
                  <a:cubicBezTo>
                    <a:pt x="32096" y="63114"/>
                    <a:pt x="28718" y="71560"/>
                    <a:pt x="25339" y="81696"/>
                  </a:cubicBezTo>
                  <a:cubicBezTo>
                    <a:pt x="23650" y="86764"/>
                    <a:pt x="21961" y="91832"/>
                    <a:pt x="20271" y="96900"/>
                  </a:cubicBezTo>
                  <a:lnTo>
                    <a:pt x="20271" y="98589"/>
                  </a:lnTo>
                  <a:cubicBezTo>
                    <a:pt x="15204" y="113793"/>
                    <a:pt x="3379" y="152647"/>
                    <a:pt x="30407" y="183054"/>
                  </a:cubicBezTo>
                  <a:lnTo>
                    <a:pt x="0" y="210083"/>
                  </a:lnTo>
                  <a:lnTo>
                    <a:pt x="126696" y="228665"/>
                  </a:lnTo>
                  <a:lnTo>
                    <a:pt x="123317" y="225287"/>
                  </a:lnTo>
                  <a:lnTo>
                    <a:pt x="116560" y="218530"/>
                  </a:lnTo>
                  <a:cubicBezTo>
                    <a:pt x="94600" y="193190"/>
                    <a:pt x="74328" y="171229"/>
                    <a:pt x="54057" y="147579"/>
                  </a:cubicBezTo>
                  <a:cubicBezTo>
                    <a:pt x="47300" y="139132"/>
                    <a:pt x="50678" y="130686"/>
                    <a:pt x="55746" y="125618"/>
                  </a:cubicBezTo>
                  <a:cubicBezTo>
                    <a:pt x="59125" y="123929"/>
                    <a:pt x="60814" y="122239"/>
                    <a:pt x="65882" y="122239"/>
                  </a:cubicBezTo>
                  <a:cubicBezTo>
                    <a:pt x="70950" y="122239"/>
                    <a:pt x="76018" y="123929"/>
                    <a:pt x="81085" y="128996"/>
                  </a:cubicBezTo>
                  <a:lnTo>
                    <a:pt x="243256" y="306373"/>
                  </a:lnTo>
                  <a:lnTo>
                    <a:pt x="119939" y="434761"/>
                  </a:lnTo>
                  <a:lnTo>
                    <a:pt x="116560" y="438139"/>
                  </a:lnTo>
                  <a:cubicBezTo>
                    <a:pt x="113182" y="438139"/>
                    <a:pt x="109803" y="436450"/>
                    <a:pt x="106425" y="436450"/>
                  </a:cubicBezTo>
                  <a:lnTo>
                    <a:pt x="106425" y="436450"/>
                  </a:lnTo>
                  <a:cubicBezTo>
                    <a:pt x="99667" y="436450"/>
                    <a:pt x="94600" y="438139"/>
                    <a:pt x="87842" y="439829"/>
                  </a:cubicBezTo>
                  <a:cubicBezTo>
                    <a:pt x="81085" y="443207"/>
                    <a:pt x="76018" y="446586"/>
                    <a:pt x="70950" y="451654"/>
                  </a:cubicBezTo>
                  <a:cubicBezTo>
                    <a:pt x="52368" y="471925"/>
                    <a:pt x="52368" y="504022"/>
                    <a:pt x="70950" y="522605"/>
                  </a:cubicBezTo>
                  <a:cubicBezTo>
                    <a:pt x="79396" y="532740"/>
                    <a:pt x="92910" y="537808"/>
                    <a:pt x="104735" y="537808"/>
                  </a:cubicBezTo>
                  <a:lnTo>
                    <a:pt x="104735" y="537808"/>
                  </a:lnTo>
                  <a:cubicBezTo>
                    <a:pt x="114871" y="537808"/>
                    <a:pt x="125007" y="534430"/>
                    <a:pt x="133453" y="527672"/>
                  </a:cubicBezTo>
                  <a:cubicBezTo>
                    <a:pt x="135142" y="525983"/>
                    <a:pt x="138521" y="524294"/>
                    <a:pt x="140210" y="522605"/>
                  </a:cubicBezTo>
                  <a:cubicBezTo>
                    <a:pt x="152035" y="510779"/>
                    <a:pt x="155414" y="493886"/>
                    <a:pt x="153724" y="478683"/>
                  </a:cubicBezTo>
                  <a:lnTo>
                    <a:pt x="277042" y="338470"/>
                  </a:lnTo>
                  <a:lnTo>
                    <a:pt x="278731" y="340160"/>
                  </a:lnTo>
                  <a:lnTo>
                    <a:pt x="417252" y="483750"/>
                  </a:lnTo>
                  <a:cubicBezTo>
                    <a:pt x="412184" y="500643"/>
                    <a:pt x="415563" y="520915"/>
                    <a:pt x="429077" y="536119"/>
                  </a:cubicBezTo>
                  <a:cubicBezTo>
                    <a:pt x="437523" y="546255"/>
                    <a:pt x="451037" y="551323"/>
                    <a:pt x="462862" y="551323"/>
                  </a:cubicBezTo>
                  <a:lnTo>
                    <a:pt x="462862" y="551323"/>
                  </a:lnTo>
                  <a:cubicBezTo>
                    <a:pt x="476377" y="551323"/>
                    <a:pt x="488202" y="546255"/>
                    <a:pt x="496648" y="536119"/>
                  </a:cubicBezTo>
                  <a:cubicBezTo>
                    <a:pt x="496648" y="536119"/>
                    <a:pt x="496648" y="536119"/>
                    <a:pt x="496648" y="536119"/>
                  </a:cubicBezTo>
                  <a:cubicBezTo>
                    <a:pt x="515230" y="515847"/>
                    <a:pt x="515230" y="485440"/>
                    <a:pt x="496648" y="465168"/>
                  </a:cubicBezTo>
                  <a:cubicBezTo>
                    <a:pt x="488202" y="455032"/>
                    <a:pt x="474687" y="449964"/>
                    <a:pt x="462862" y="449964"/>
                  </a:cubicBezTo>
                  <a:lnTo>
                    <a:pt x="462862" y="449964"/>
                  </a:lnTo>
                  <a:cubicBezTo>
                    <a:pt x="457795" y="449964"/>
                    <a:pt x="452727" y="451654"/>
                    <a:pt x="447659" y="453343"/>
                  </a:cubicBezTo>
                  <a:lnTo>
                    <a:pt x="312517" y="306373"/>
                  </a:lnTo>
                  <a:lnTo>
                    <a:pt x="415563" y="191501"/>
                  </a:lnTo>
                  <a:lnTo>
                    <a:pt x="417252" y="193190"/>
                  </a:lnTo>
                  <a:lnTo>
                    <a:pt x="521987" y="245558"/>
                  </a:lnTo>
                  <a:lnTo>
                    <a:pt x="515230" y="237112"/>
                  </a:lnTo>
                  <a:lnTo>
                    <a:pt x="503405" y="196569"/>
                  </a:lnTo>
                  <a:cubicBezTo>
                    <a:pt x="535501" y="179676"/>
                    <a:pt x="557462" y="159404"/>
                    <a:pt x="562530" y="139132"/>
                  </a:cubicBezTo>
                  <a:cubicBezTo>
                    <a:pt x="565908" y="125618"/>
                    <a:pt x="562530" y="112103"/>
                    <a:pt x="550705" y="100278"/>
                  </a:cubicBezTo>
                  <a:cubicBezTo>
                    <a:pt x="532123" y="76628"/>
                    <a:pt x="506784" y="74939"/>
                    <a:pt x="486512" y="76628"/>
                  </a:cubicBezTo>
                  <a:close/>
                  <a:moveTo>
                    <a:pt x="402048" y="137443"/>
                  </a:moveTo>
                  <a:lnTo>
                    <a:pt x="396981" y="142511"/>
                  </a:lnTo>
                  <a:cubicBezTo>
                    <a:pt x="396981" y="113793"/>
                    <a:pt x="402048" y="68181"/>
                    <a:pt x="417252" y="52978"/>
                  </a:cubicBezTo>
                  <a:cubicBezTo>
                    <a:pt x="420630" y="51288"/>
                    <a:pt x="422320" y="49599"/>
                    <a:pt x="425698" y="47910"/>
                  </a:cubicBezTo>
                  <a:cubicBezTo>
                    <a:pt x="427388" y="47910"/>
                    <a:pt x="427388" y="47910"/>
                    <a:pt x="429077" y="47910"/>
                  </a:cubicBezTo>
                  <a:cubicBezTo>
                    <a:pt x="429077" y="47910"/>
                    <a:pt x="429077" y="47910"/>
                    <a:pt x="430766" y="47910"/>
                  </a:cubicBezTo>
                  <a:cubicBezTo>
                    <a:pt x="435834" y="47910"/>
                    <a:pt x="440902" y="51288"/>
                    <a:pt x="442591" y="58046"/>
                  </a:cubicBezTo>
                  <a:cubicBezTo>
                    <a:pt x="447659" y="68181"/>
                    <a:pt x="447659" y="85075"/>
                    <a:pt x="437523" y="98589"/>
                  </a:cubicBezTo>
                  <a:lnTo>
                    <a:pt x="402048" y="137443"/>
                  </a:lnTo>
                  <a:close/>
                  <a:moveTo>
                    <a:pt x="501716" y="115482"/>
                  </a:moveTo>
                  <a:cubicBezTo>
                    <a:pt x="506784" y="117171"/>
                    <a:pt x="511852" y="120550"/>
                    <a:pt x="515230" y="127307"/>
                  </a:cubicBezTo>
                  <a:cubicBezTo>
                    <a:pt x="516919" y="137443"/>
                    <a:pt x="508473" y="145889"/>
                    <a:pt x="494959" y="152647"/>
                  </a:cubicBezTo>
                  <a:cubicBezTo>
                    <a:pt x="479755" y="159404"/>
                    <a:pt x="461173" y="164472"/>
                    <a:pt x="444280" y="167850"/>
                  </a:cubicBezTo>
                  <a:cubicBezTo>
                    <a:pt x="437523" y="169540"/>
                    <a:pt x="430766" y="171229"/>
                    <a:pt x="424009" y="172918"/>
                  </a:cubicBezTo>
                  <a:lnTo>
                    <a:pt x="466241" y="127307"/>
                  </a:lnTo>
                  <a:cubicBezTo>
                    <a:pt x="471309" y="122239"/>
                    <a:pt x="476377" y="118861"/>
                    <a:pt x="483134" y="117171"/>
                  </a:cubicBezTo>
                  <a:cubicBezTo>
                    <a:pt x="486512" y="115482"/>
                    <a:pt x="491580" y="115482"/>
                    <a:pt x="494959" y="115482"/>
                  </a:cubicBezTo>
                  <a:cubicBezTo>
                    <a:pt x="496648" y="115482"/>
                    <a:pt x="500027" y="115482"/>
                    <a:pt x="501716" y="115482"/>
                  </a:cubicBezTo>
                  <a:close/>
                </a:path>
              </a:pathLst>
            </a:custGeom>
            <a:solidFill>
              <a:srgbClr val="FFFFFF">
                <a:alpha val="588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410B1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1" name="Google Shape;641;p81"/>
          <p:cNvSpPr txBox="1"/>
          <p:nvPr/>
        </p:nvSpPr>
        <p:spPr>
          <a:xfrm>
            <a:off x="9499538" y="4600295"/>
            <a:ext cx="938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100"/>
              <a:buFont typeface="Arial"/>
              <a:buNone/>
            </a:pPr>
            <a:r>
              <a:rPr lang="ru-RU" sz="1100">
                <a:solidFill>
                  <a:srgbClr val="BE1E2D"/>
                </a:solidFill>
              </a:rPr>
              <a:t>Top</a:t>
            </a:r>
            <a:r>
              <a:rPr lang="ru-RU" sz="1100" b="0" i="0" u="none" strike="noStrike" cap="none">
                <a:solidFill>
                  <a:srgbClr val="BE1E2D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ru-RU" sz="1100">
                <a:solidFill>
                  <a:srgbClr val="BE1E2D"/>
                </a:solidFill>
              </a:rPr>
              <a:t>3</a:t>
            </a:r>
            <a:endParaRPr sz="700" b="0" i="0" u="none" strike="noStrike" cap="none">
              <a:solidFill>
                <a:srgbClr val="51626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82"/>
          <p:cNvSpPr/>
          <p:nvPr/>
        </p:nvSpPr>
        <p:spPr>
          <a:xfrm>
            <a:off x="7038087" y="3861037"/>
            <a:ext cx="4508740" cy="2067523"/>
          </a:xfrm>
          <a:prstGeom prst="roundRect">
            <a:avLst>
              <a:gd name="adj" fmla="val 0"/>
            </a:avLst>
          </a:prstGeom>
          <a:solidFill>
            <a:schemeClr val="lt1">
              <a:alpha val="94901"/>
            </a:schemeClr>
          </a:solidFill>
          <a:ln w="12700" cap="flat" cmpd="sng">
            <a:solidFill>
              <a:srgbClr val="5162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HIGH POSITIONS IN THE WORLD RANKINGS</a:t>
            </a:r>
            <a:endParaRPr sz="1200" b="1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"/>
              <a:buNone/>
            </a:pPr>
            <a:endParaRPr sz="1200" b="1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8" name="Google Shape;648;p82"/>
          <p:cNvSpPr/>
          <p:nvPr/>
        </p:nvSpPr>
        <p:spPr>
          <a:xfrm>
            <a:off x="658092" y="5127731"/>
            <a:ext cx="4077523" cy="124941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9" name="Google Shape;649;p82"/>
          <p:cNvSpPr/>
          <p:nvPr/>
        </p:nvSpPr>
        <p:spPr>
          <a:xfrm>
            <a:off x="2762847" y="3870989"/>
            <a:ext cx="1976400" cy="10361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0" name="Google Shape;650;p82"/>
          <p:cNvSpPr/>
          <p:nvPr/>
        </p:nvSpPr>
        <p:spPr>
          <a:xfrm>
            <a:off x="654050" y="3870989"/>
            <a:ext cx="1976400" cy="10361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1" name="Google Shape;651;p82"/>
          <p:cNvSpPr txBox="1">
            <a:spLocks noGrp="1"/>
          </p:cNvSpPr>
          <p:nvPr>
            <p:ph type="title"/>
          </p:nvPr>
        </p:nvSpPr>
        <p:spPr>
          <a:xfrm>
            <a:off x="654050" y="290209"/>
            <a:ext cx="90975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2400" dirty="0">
                <a:solidFill>
                  <a:srgbClr val="BE1E2D"/>
                </a:solidFill>
                <a:ea typeface="Arial"/>
                <a:cs typeface="Arial"/>
                <a:sym typeface="Arial"/>
              </a:rPr>
              <a:t>GSOM SPBU IS A SUCCESSFUL UNIVERSITY BUSINESS SCHOOL </a:t>
            </a:r>
            <a:r>
              <a:rPr lang="ru-RU" sz="2400" dirty="0">
                <a:solidFill>
                  <a:schemeClr val="lt2"/>
                </a:solidFill>
                <a:ea typeface="Arial"/>
                <a:cs typeface="Arial"/>
                <a:sym typeface="Arial"/>
              </a:rPr>
              <a:t>IN RUSSIA AND IN THE WORLD</a:t>
            </a:r>
            <a:endParaRPr b="1" dirty="0">
              <a:solidFill>
                <a:srgbClr val="4A5761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656" name="Google Shape;656;p82"/>
          <p:cNvSpPr txBox="1">
            <a:spLocks noGrp="1"/>
          </p:cNvSpPr>
          <p:nvPr>
            <p:ph type="sldNum" idx="12"/>
          </p:nvPr>
        </p:nvSpPr>
        <p:spPr>
          <a:xfrm>
            <a:off x="525037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>
                <a:solidFill>
                  <a:srgbClr val="C31632"/>
                </a:solidFill>
              </a:rPr>
              <a:t>4</a:t>
            </a:fld>
            <a:endParaRPr sz="1000">
              <a:solidFill>
                <a:srgbClr val="C31632"/>
              </a:solidFill>
            </a:endParaRPr>
          </a:p>
        </p:txBody>
      </p:sp>
      <p:sp>
        <p:nvSpPr>
          <p:cNvPr id="710" name="Google Shape;710;p82"/>
          <p:cNvSpPr txBox="1">
            <a:spLocks noGrp="1"/>
          </p:cNvSpPr>
          <p:nvPr>
            <p:ph type="body" idx="1"/>
          </p:nvPr>
        </p:nvSpPr>
        <p:spPr>
          <a:xfrm>
            <a:off x="1347727" y="6642147"/>
            <a:ext cx="9710420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</a:pPr>
            <a:r>
              <a:rPr lang="ru-RU"/>
              <a:t>*Data based of 15.12.2022</a:t>
            </a:r>
            <a:endParaRPr/>
          </a:p>
        </p:txBody>
      </p:sp>
      <p:cxnSp>
        <p:nvCxnSpPr>
          <p:cNvPr id="652" name="Google Shape;652;p82"/>
          <p:cNvCxnSpPr/>
          <p:nvPr/>
        </p:nvCxnSpPr>
        <p:spPr>
          <a:xfrm>
            <a:off x="37440" y="4139920"/>
            <a:ext cx="5573160" cy="0"/>
          </a:xfrm>
          <a:prstGeom prst="straightConnector1">
            <a:avLst/>
          </a:prstGeom>
          <a:noFill/>
          <a:ln w="9525" cap="flat" cmpd="sng">
            <a:solidFill>
              <a:srgbClr val="51626F">
                <a:alpha val="0"/>
              </a:srgb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53" name="Google Shape;653;p82"/>
          <p:cNvCxnSpPr/>
          <p:nvPr/>
        </p:nvCxnSpPr>
        <p:spPr>
          <a:xfrm>
            <a:off x="37440" y="2823040"/>
            <a:ext cx="5573160" cy="0"/>
          </a:xfrm>
          <a:prstGeom prst="straightConnector1">
            <a:avLst/>
          </a:prstGeom>
          <a:noFill/>
          <a:ln w="9525" cap="flat" cmpd="sng">
            <a:solidFill>
              <a:srgbClr val="51626F">
                <a:alpha val="0"/>
              </a:srgbClr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654" name="Google Shape;654;p82"/>
          <p:cNvSpPr/>
          <p:nvPr/>
        </p:nvSpPr>
        <p:spPr>
          <a:xfrm>
            <a:off x="2905806" y="3986262"/>
            <a:ext cx="1585509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29/15</a:t>
            </a:r>
            <a:endParaRPr sz="2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5" name="Google Shape;655;p82"/>
          <p:cNvSpPr/>
          <p:nvPr/>
        </p:nvSpPr>
        <p:spPr>
          <a:xfrm>
            <a:off x="2903889" y="4439421"/>
            <a:ext cx="193224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Foreign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universities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from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15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countries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continue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to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provide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places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GSOM SPbU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students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exchange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studies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7" name="Google Shape;657;p82"/>
          <p:cNvSpPr/>
          <p:nvPr/>
        </p:nvSpPr>
        <p:spPr>
          <a:xfrm>
            <a:off x="658813" y="1487994"/>
            <a:ext cx="6181216" cy="820241"/>
          </a:xfrm>
          <a:prstGeom prst="roundRect">
            <a:avLst>
              <a:gd name="adj" fmla="val 0"/>
            </a:avLst>
          </a:prstGeom>
          <a:solidFill>
            <a:srgbClr val="51626F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"/>
              <a:buNone/>
            </a:pPr>
            <a:r>
              <a:rPr lang="ru-RU" sz="12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ONE OF THE BEST BUSINESS SCHOOLS IN RUSSIA AND EASTERN EUROPE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82"/>
          <p:cNvSpPr/>
          <p:nvPr/>
        </p:nvSpPr>
        <p:spPr>
          <a:xfrm>
            <a:off x="846344" y="1852109"/>
            <a:ext cx="5268821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according to the Financial Times European Business Schools Ranking</a:t>
            </a:r>
            <a:endParaRPr sz="10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9" name="Google Shape;659;p82"/>
          <p:cNvSpPr/>
          <p:nvPr/>
        </p:nvSpPr>
        <p:spPr>
          <a:xfrm>
            <a:off x="7041067" y="1483656"/>
            <a:ext cx="4505759" cy="828662"/>
          </a:xfrm>
          <a:prstGeom prst="roundRect">
            <a:avLst>
              <a:gd name="adj" fmla="val 0"/>
            </a:avLst>
          </a:prstGeom>
          <a:solidFill>
            <a:srgbClr val="C31632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GSOM SPbU IS IN THE TOP 1% OF THE BEST BUSINESS SCHOOLS </a:t>
            </a:r>
            <a:r>
              <a:rPr lang="ru-RU" sz="1200" b="1" dirty="0" smtClean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 </a:t>
            </a:r>
            <a:r>
              <a:rPr lang="ru-RU" sz="1200" b="1" dirty="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WORLD WITH THE “TRIPLE CROWN” OF ACCREDITATIONS</a:t>
            </a:r>
            <a:endParaRPr sz="1200" b="1" dirty="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0" name="Google Shape;660;p82"/>
          <p:cNvSpPr/>
          <p:nvPr/>
        </p:nvSpPr>
        <p:spPr>
          <a:xfrm>
            <a:off x="773526" y="3986262"/>
            <a:ext cx="813331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92.9</a:t>
            </a:r>
            <a:endParaRPr sz="2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1" name="Google Shape;661;p82"/>
          <p:cNvSpPr/>
          <p:nvPr/>
        </p:nvSpPr>
        <p:spPr>
          <a:xfrm>
            <a:off x="771610" y="4448887"/>
            <a:ext cx="169105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Average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USE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score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Bachelor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admission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GSOM SPbU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is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highest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St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.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Petersburg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2" name="Google Shape;662;p82"/>
          <p:cNvSpPr/>
          <p:nvPr/>
        </p:nvSpPr>
        <p:spPr>
          <a:xfrm>
            <a:off x="2759216" y="2439773"/>
            <a:ext cx="1976400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3" name="Google Shape;663;p82"/>
          <p:cNvSpPr/>
          <p:nvPr/>
        </p:nvSpPr>
        <p:spPr>
          <a:xfrm>
            <a:off x="2877644" y="2582381"/>
            <a:ext cx="10535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1 350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4" name="Google Shape;664;p82"/>
          <p:cNvSpPr/>
          <p:nvPr/>
        </p:nvSpPr>
        <p:spPr>
          <a:xfrm>
            <a:off x="2875728" y="3034373"/>
            <a:ext cx="17997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Students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study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at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GSOM SPbU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annually</a:t>
            </a: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5" name="Google Shape;665;p82"/>
          <p:cNvSpPr/>
          <p:nvPr/>
        </p:nvSpPr>
        <p:spPr>
          <a:xfrm>
            <a:off x="4863629" y="2434084"/>
            <a:ext cx="1976400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6" name="Google Shape;666;p82"/>
          <p:cNvSpPr/>
          <p:nvPr/>
        </p:nvSpPr>
        <p:spPr>
          <a:xfrm>
            <a:off x="4982057" y="2573674"/>
            <a:ext cx="10535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250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7" name="Google Shape;667;p82"/>
          <p:cNvSpPr/>
          <p:nvPr/>
        </p:nvSpPr>
        <p:spPr>
          <a:xfrm>
            <a:off x="4980141" y="3013943"/>
            <a:ext cx="17997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Выпускников основных образовательных программ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8" name="Google Shape;668;p82"/>
          <p:cNvSpPr/>
          <p:nvPr/>
        </p:nvSpPr>
        <p:spPr>
          <a:xfrm>
            <a:off x="654050" y="2434128"/>
            <a:ext cx="1976400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69" name="Google Shape;669;p82"/>
          <p:cNvSpPr/>
          <p:nvPr/>
        </p:nvSpPr>
        <p:spPr>
          <a:xfrm>
            <a:off x="772478" y="2576738"/>
            <a:ext cx="134344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8 500+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0" name="Google Shape;670;p82"/>
          <p:cNvSpPr/>
          <p:nvPr/>
        </p:nvSpPr>
        <p:spPr>
          <a:xfrm>
            <a:off x="770561" y="3028730"/>
            <a:ext cx="180256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Counts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alumni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community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since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1997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1" name="Google Shape;671;p82"/>
          <p:cNvSpPr/>
          <p:nvPr/>
        </p:nvSpPr>
        <p:spPr>
          <a:xfrm>
            <a:off x="6897101" y="5978576"/>
            <a:ext cx="2899281" cy="45719"/>
          </a:xfrm>
          <a:prstGeom prst="roundRect">
            <a:avLst>
              <a:gd name="adj" fmla="val 0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Inter"/>
              <a:buNone/>
            </a:pPr>
            <a:r>
              <a:rPr lang="ru-RU" sz="1200" b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NEW PRIORITIES</a:t>
            </a:r>
            <a:r>
              <a:rPr lang="ru-RU" sz="1200" b="1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200" b="1" i="0" u="none" strike="noStrike" cap="none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2" name="Google Shape;672;p82"/>
          <p:cNvSpPr/>
          <p:nvPr/>
        </p:nvSpPr>
        <p:spPr>
          <a:xfrm>
            <a:off x="7084857" y="6182389"/>
            <a:ext cx="46875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Moscow</a:t>
            </a:r>
            <a:r>
              <a:rPr lang="ru-RU" sz="10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International</a:t>
            </a:r>
            <a:r>
              <a:rPr lang="ru-RU" sz="10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Ranking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"</a:t>
            </a:r>
            <a:r>
              <a:rPr lang="ru-RU" sz="1000" b="1" dirty="0" err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Three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1" dirty="0" err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Missions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1" dirty="0" err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1" dirty="0" err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1" dirty="0" err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University</a:t>
            </a:r>
            <a:r>
              <a:rPr lang="ru-RU" sz="1000" b="1" dirty="0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" </a:t>
            </a:r>
            <a:r>
              <a:rPr lang="ru-RU" sz="1000" b="1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/>
            </a:r>
            <a:br>
              <a:rPr lang="ru-RU" sz="1000" b="1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Decree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Government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Russian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Federation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No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. 326</a:t>
            </a:r>
            <a:r>
              <a:rPr lang="ru-RU" sz="10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from</a:t>
            </a:r>
            <a:r>
              <a:rPr lang="ru-RU" sz="10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5.03.2021</a:t>
            </a:r>
            <a:endParaRPr sz="1000" b="0" i="0" u="none" strike="noStrike" cap="none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3" name="Google Shape;673;p82"/>
          <p:cNvSpPr/>
          <p:nvPr/>
        </p:nvSpPr>
        <p:spPr>
          <a:xfrm>
            <a:off x="4863416" y="3866658"/>
            <a:ext cx="1976400" cy="10361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4" name="Google Shape;674;p82"/>
          <p:cNvSpPr/>
          <p:nvPr/>
        </p:nvSpPr>
        <p:spPr>
          <a:xfrm>
            <a:off x="4978345" y="3992250"/>
            <a:ext cx="1720634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89/</a:t>
            </a:r>
            <a:r>
              <a:rPr lang="ru-RU" sz="26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33/15</a:t>
            </a:r>
            <a:endParaRPr sz="2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5" name="Google Shape;675;p82"/>
          <p:cNvSpPr/>
          <p:nvPr/>
        </p:nvSpPr>
        <p:spPr>
          <a:xfrm>
            <a:off x="4976429" y="4444242"/>
            <a:ext cx="179970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89 — </a:t>
            </a:r>
            <a:r>
              <a:rPr lang="ru-RU" sz="800" b="0" i="0" u="none" strike="noStrike" cap="none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to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tal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number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foreign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academic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partners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;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with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33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we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continue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partnership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8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15 —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potential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foreign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academic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partners</a:t>
            </a:r>
            <a:endParaRPr sz="800" b="0" i="0" u="none" strike="noStrike" cap="none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2"/>
          <p:cNvSpPr/>
          <p:nvPr/>
        </p:nvSpPr>
        <p:spPr>
          <a:xfrm>
            <a:off x="769925" y="5235155"/>
            <a:ext cx="1047723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130+</a:t>
            </a:r>
            <a:endParaRPr sz="26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7" name="Google Shape;677;p82"/>
          <p:cNvSpPr/>
          <p:nvPr/>
        </p:nvSpPr>
        <p:spPr>
          <a:xfrm>
            <a:off x="768008" y="5687147"/>
            <a:ext cx="353398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Russian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CIS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universities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got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access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to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modern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teaching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methods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800" dirty="0">
              <a:solidFill>
                <a:srgbClr val="63666A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digital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environment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developed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by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GSOM SPbU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678" name="Google Shape;678;p82"/>
          <p:cNvGrpSpPr/>
          <p:nvPr/>
        </p:nvGrpSpPr>
        <p:grpSpPr>
          <a:xfrm>
            <a:off x="7151340" y="4807681"/>
            <a:ext cx="2111147" cy="516665"/>
            <a:chOff x="7189440" y="4858118"/>
            <a:chExt cx="2111147" cy="516665"/>
          </a:xfrm>
        </p:grpSpPr>
        <p:grpSp>
          <p:nvGrpSpPr>
            <p:cNvPr id="679" name="Google Shape;679;p82"/>
            <p:cNvGrpSpPr/>
            <p:nvPr/>
          </p:nvGrpSpPr>
          <p:grpSpPr>
            <a:xfrm>
              <a:off x="7696427" y="4938026"/>
              <a:ext cx="1604160" cy="352438"/>
              <a:chOff x="8956666" y="5587242"/>
              <a:chExt cx="1604160" cy="352438"/>
            </a:xfrm>
          </p:grpSpPr>
          <p:sp>
            <p:nvSpPr>
              <p:cNvPr id="680" name="Google Shape;680;p82"/>
              <p:cNvSpPr/>
              <p:nvPr/>
            </p:nvSpPr>
            <p:spPr>
              <a:xfrm>
                <a:off x="8956666" y="5816569"/>
                <a:ext cx="1604160" cy="1231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Arial"/>
                  <a:buNone/>
                </a:pPr>
                <a:r>
                  <a:rPr lang="ru-RU" sz="400" b="0" i="0" u="none" strike="noStrike" cap="none">
                    <a:solidFill>
                      <a:srgbClr val="51626F"/>
                    </a:solidFill>
                    <a:latin typeface="Arial"/>
                    <a:ea typeface="Arial"/>
                    <a:cs typeface="Arial"/>
                    <a:sym typeface="Arial"/>
                  </a:rPr>
                  <a:t>QS Business Masters Rankings:</a:t>
                </a:r>
                <a:r>
                  <a:rPr lang="ru-RU" sz="12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rPr>
                  <a:t/>
                </a:r>
                <a:br>
                  <a:rPr lang="ru-RU" sz="12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rPr>
                </a:br>
                <a:r>
                  <a:rPr lang="ru-RU" sz="400" b="0" i="0" u="none" strike="noStrike" cap="none">
                    <a:solidFill>
                      <a:srgbClr val="51626F"/>
                    </a:solidFill>
                    <a:latin typeface="Arial"/>
                    <a:ea typeface="Arial"/>
                    <a:cs typeface="Arial"/>
                    <a:sym typeface="Arial"/>
                  </a:rPr>
                  <a:t>Business Analytics 2022</a:t>
                </a:r>
                <a:endParaRPr sz="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81" name="Google Shape;681;p82" descr="Рейтинг университетов мира 2020 QS | Eduplatform Uzbekistan"/>
              <p:cNvPicPr preferRelativeResize="0"/>
              <p:nvPr/>
            </p:nvPicPr>
            <p:blipFill rotWithShape="1">
              <a:blip r:embed="rId3">
                <a:alphaModFix/>
              </a:blip>
              <a:srcRect t="26569" b="22962"/>
              <a:stretch/>
            </p:blipFill>
            <p:spPr>
              <a:xfrm>
                <a:off x="8960546" y="5587242"/>
                <a:ext cx="684535" cy="1814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82" name="Google Shape;682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600000">
              <a:off x="7258660" y="4927338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82"/>
            <p:cNvSpPr/>
            <p:nvPr/>
          </p:nvSpPr>
          <p:spPr>
            <a:xfrm>
              <a:off x="7366255" y="5025468"/>
              <a:ext cx="460652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71–</a:t>
              </a:r>
              <a:endParaRPr sz="900" b="1" i="0" u="none" strike="noStrike" cap="none">
                <a:solidFill>
                  <a:srgbClr val="BE1E2D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80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</p:grpSp>
      <p:grpSp>
        <p:nvGrpSpPr>
          <p:cNvPr id="684" name="Google Shape;684;p82"/>
          <p:cNvGrpSpPr/>
          <p:nvPr/>
        </p:nvGrpSpPr>
        <p:grpSpPr>
          <a:xfrm>
            <a:off x="7215968" y="4305934"/>
            <a:ext cx="1079695" cy="378225"/>
            <a:chOff x="7254068" y="4302438"/>
            <a:chExt cx="1079695" cy="378225"/>
          </a:xfrm>
        </p:grpSpPr>
        <p:pic>
          <p:nvPicPr>
            <p:cNvPr id="685" name="Google Shape;685;p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99626" y="4411672"/>
              <a:ext cx="634137" cy="177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Google Shape;686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7254068" y="4302438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7" name="Google Shape;687;p82"/>
            <p:cNvSpPr/>
            <p:nvPr/>
          </p:nvSpPr>
          <p:spPr>
            <a:xfrm>
              <a:off x="7375612" y="4420653"/>
              <a:ext cx="142002" cy="13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21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</p:grpSp>
      <p:grpSp>
        <p:nvGrpSpPr>
          <p:cNvPr id="688" name="Google Shape;688;p82"/>
          <p:cNvGrpSpPr/>
          <p:nvPr/>
        </p:nvGrpSpPr>
        <p:grpSpPr>
          <a:xfrm>
            <a:off x="8452301" y="5295080"/>
            <a:ext cx="1211135" cy="516665"/>
            <a:chOff x="8468540" y="4232902"/>
            <a:chExt cx="1211135" cy="516665"/>
          </a:xfrm>
        </p:grpSpPr>
        <p:grpSp>
          <p:nvGrpSpPr>
            <p:cNvPr id="689" name="Google Shape;689;p82"/>
            <p:cNvGrpSpPr/>
            <p:nvPr/>
          </p:nvGrpSpPr>
          <p:grpSpPr>
            <a:xfrm>
              <a:off x="8979725" y="4400550"/>
              <a:ext cx="699950" cy="187632"/>
              <a:chOff x="5900424" y="5696002"/>
              <a:chExt cx="699950" cy="187632"/>
            </a:xfrm>
          </p:grpSpPr>
          <p:pic>
            <p:nvPicPr>
              <p:cNvPr id="690" name="Google Shape;690;p8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00424" y="5696002"/>
                <a:ext cx="369569" cy="1876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1" name="Google Shape;691;p82" descr="Related imag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344774" y="5710344"/>
                <a:ext cx="255600" cy="157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92" name="Google Shape;692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200000">
              <a:off x="8537760" y="4302122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p82"/>
            <p:cNvSpPr/>
            <p:nvPr/>
          </p:nvSpPr>
          <p:spPr>
            <a:xfrm>
              <a:off x="8654541" y="4420337"/>
              <a:ext cx="162568" cy="13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39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</p:grpSp>
      <p:grpSp>
        <p:nvGrpSpPr>
          <p:cNvPr id="694" name="Google Shape;694;p82"/>
          <p:cNvGrpSpPr/>
          <p:nvPr/>
        </p:nvGrpSpPr>
        <p:grpSpPr>
          <a:xfrm>
            <a:off x="9838221" y="4264505"/>
            <a:ext cx="701402" cy="463229"/>
            <a:chOff x="9876321" y="4261009"/>
            <a:chExt cx="701402" cy="463229"/>
          </a:xfrm>
        </p:grpSpPr>
        <p:pic>
          <p:nvPicPr>
            <p:cNvPr id="695" name="Google Shape;695;p82" descr="Изображение выглядит как текст&#10;&#10;Автоматически созданное описание"/>
            <p:cNvPicPr preferRelativeResize="0"/>
            <p:nvPr/>
          </p:nvPicPr>
          <p:blipFill rotWithShape="1">
            <a:blip r:embed="rId8">
              <a:alphaModFix/>
            </a:blip>
            <a:srcRect r="83412" b="27029"/>
            <a:stretch/>
          </p:blipFill>
          <p:spPr>
            <a:xfrm>
              <a:off x="10365474" y="4401216"/>
              <a:ext cx="212249" cy="1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500000">
              <a:off x="9918823" y="4303511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82"/>
            <p:cNvSpPr/>
            <p:nvPr/>
          </p:nvSpPr>
          <p:spPr>
            <a:xfrm>
              <a:off x="10035604" y="4421726"/>
              <a:ext cx="162568" cy="13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44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</p:grpSp>
      <p:grpSp>
        <p:nvGrpSpPr>
          <p:cNvPr id="698" name="Google Shape;698;p82"/>
          <p:cNvGrpSpPr/>
          <p:nvPr/>
        </p:nvGrpSpPr>
        <p:grpSpPr>
          <a:xfrm>
            <a:off x="7192990" y="5361564"/>
            <a:ext cx="1263181" cy="439323"/>
            <a:chOff x="8510717" y="4895022"/>
            <a:chExt cx="1263181" cy="439323"/>
          </a:xfrm>
        </p:grpSpPr>
        <p:pic>
          <p:nvPicPr>
            <p:cNvPr id="699" name="Google Shape;699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4786902">
              <a:off x="8541266" y="4925571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0" name="Google Shape;700;p82"/>
            <p:cNvSpPr/>
            <p:nvPr/>
          </p:nvSpPr>
          <p:spPr>
            <a:xfrm>
              <a:off x="8615263" y="5023701"/>
              <a:ext cx="460652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121–</a:t>
              </a:r>
              <a:endParaRPr sz="900" b="1" i="0" u="none" strike="noStrike" cap="none">
                <a:solidFill>
                  <a:srgbClr val="BE1E2D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130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pic>
          <p:nvPicPr>
            <p:cNvPr id="701" name="Google Shape;701;p82" descr="Рейтинг университетов мира 2020 QS | Eduplatform Uzbekistan"/>
            <p:cNvPicPr preferRelativeResize="0"/>
            <p:nvPr/>
          </p:nvPicPr>
          <p:blipFill rotWithShape="1">
            <a:blip r:embed="rId3">
              <a:alphaModFix/>
            </a:blip>
            <a:srcRect t="26569" b="22962"/>
            <a:stretch/>
          </p:blipFill>
          <p:spPr>
            <a:xfrm>
              <a:off x="8967598" y="4938025"/>
              <a:ext cx="684535" cy="181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82"/>
            <p:cNvSpPr/>
            <p:nvPr/>
          </p:nvSpPr>
          <p:spPr>
            <a:xfrm>
              <a:off x="8962956" y="5165935"/>
              <a:ext cx="810942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rPr lang="ru-RU" sz="400" b="0" i="0" u="none" strike="noStrike" cap="none">
                  <a:solidFill>
                    <a:srgbClr val="51626F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QS Business Masters Rankings:</a:t>
              </a:r>
              <a:br>
                <a:rPr lang="ru-RU" sz="400" b="0" i="0" u="none" strike="noStrike" cap="none">
                  <a:solidFill>
                    <a:srgbClr val="51626F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</a:br>
              <a:r>
                <a:rPr lang="ru-RU" sz="400" b="0" i="0" u="none" strike="noStrike" cap="none">
                  <a:solidFill>
                    <a:srgbClr val="51626F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Finance 2022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p82"/>
          <p:cNvGrpSpPr/>
          <p:nvPr/>
        </p:nvGrpSpPr>
        <p:grpSpPr>
          <a:xfrm>
            <a:off x="8430490" y="4785419"/>
            <a:ext cx="1368365" cy="546411"/>
            <a:chOff x="9852085" y="4865744"/>
            <a:chExt cx="1368365" cy="546411"/>
          </a:xfrm>
        </p:grpSpPr>
        <p:pic>
          <p:nvPicPr>
            <p:cNvPr id="704" name="Google Shape;704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1594481">
              <a:off x="9916708" y="4930367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5" name="Google Shape;705;p82"/>
            <p:cNvSpPr/>
            <p:nvPr/>
          </p:nvSpPr>
          <p:spPr>
            <a:xfrm>
              <a:off x="9990705" y="5028497"/>
              <a:ext cx="460652" cy="221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111–</a:t>
              </a:r>
              <a:endParaRPr sz="900" b="1" i="0" u="none" strike="noStrike" cap="none">
                <a:solidFill>
                  <a:srgbClr val="BE1E2D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120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  <p:pic>
          <p:nvPicPr>
            <p:cNvPr id="706" name="Google Shape;706;p82" descr="Рейтинг университетов мира 2020 QS | Eduplatform Uzbekistan"/>
            <p:cNvPicPr preferRelativeResize="0"/>
            <p:nvPr/>
          </p:nvPicPr>
          <p:blipFill rotWithShape="1">
            <a:blip r:embed="rId3">
              <a:alphaModFix/>
            </a:blip>
            <a:srcRect t="26569" b="22962"/>
            <a:stretch/>
          </p:blipFill>
          <p:spPr>
            <a:xfrm>
              <a:off x="10365474" y="4937769"/>
              <a:ext cx="684535" cy="1814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Google Shape;707;p82"/>
            <p:cNvSpPr/>
            <p:nvPr/>
          </p:nvSpPr>
          <p:spPr>
            <a:xfrm>
              <a:off x="10365474" y="5165934"/>
              <a:ext cx="854976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rPr lang="ru-RU" sz="400" b="0" i="0" u="none" strike="noStrike" cap="none">
                  <a:solidFill>
                    <a:srgbClr val="51626F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QS Global Executive MBA Rankings 2022, QS Business Masters Rankings: Management 2022</a:t>
              </a:r>
              <a:endParaRPr/>
            </a:p>
          </p:txBody>
        </p:sp>
      </p:grpSp>
      <p:pic>
        <p:nvPicPr>
          <p:cNvPr id="708" name="Google Shape;708;p82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60141" y="5474691"/>
            <a:ext cx="806759" cy="171436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82"/>
          <p:cNvSpPr txBox="1"/>
          <p:nvPr/>
        </p:nvSpPr>
        <p:spPr>
          <a:xfrm>
            <a:off x="10456690" y="4348376"/>
            <a:ext cx="387230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European Business </a:t>
            </a:r>
            <a:b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Schools 2022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1" name="Google Shape;711;p82"/>
          <p:cNvGrpSpPr/>
          <p:nvPr/>
        </p:nvGrpSpPr>
        <p:grpSpPr>
          <a:xfrm>
            <a:off x="8440900" y="4248877"/>
            <a:ext cx="701402" cy="463229"/>
            <a:chOff x="9876321" y="4261009"/>
            <a:chExt cx="701402" cy="463229"/>
          </a:xfrm>
        </p:grpSpPr>
        <p:pic>
          <p:nvPicPr>
            <p:cNvPr id="712" name="Google Shape;712;p82" descr="Изображение выглядит как текст&#10;&#10;Автоматически созданное описание"/>
            <p:cNvPicPr preferRelativeResize="0"/>
            <p:nvPr/>
          </p:nvPicPr>
          <p:blipFill rotWithShape="1">
            <a:blip r:embed="rId8">
              <a:alphaModFix/>
            </a:blip>
            <a:srcRect r="83412" b="27029"/>
            <a:stretch/>
          </p:blipFill>
          <p:spPr>
            <a:xfrm>
              <a:off x="10365474" y="4401216"/>
              <a:ext cx="212249" cy="186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4500000">
              <a:off x="9918823" y="4303511"/>
              <a:ext cx="378225" cy="37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4" name="Google Shape;714;p82"/>
            <p:cNvSpPr/>
            <p:nvPr/>
          </p:nvSpPr>
          <p:spPr>
            <a:xfrm>
              <a:off x="10035604" y="4421726"/>
              <a:ext cx="162568" cy="1384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-RU" sz="900" b="1" i="0" u="none" strike="noStrike" cap="none">
                  <a:solidFill>
                    <a:srgbClr val="BE1E2D"/>
                  </a:solidFill>
                  <a:latin typeface="Inter ExtraBold"/>
                  <a:ea typeface="Inter ExtraBold"/>
                  <a:cs typeface="Inter ExtraBold"/>
                  <a:sym typeface="Inter ExtraBold"/>
                </a:rPr>
                <a:t>79</a:t>
              </a:r>
              <a:endParaRPr sz="900" b="0" i="0" u="none" strike="noStrike" cap="none">
                <a:solidFill>
                  <a:schemeClr val="dk1"/>
                </a:solidFill>
                <a:latin typeface="Inter ExtraBold"/>
                <a:ea typeface="Inter ExtraBold"/>
                <a:cs typeface="Inter ExtraBold"/>
                <a:sym typeface="Inter ExtraBold"/>
              </a:endParaRPr>
            </a:p>
          </p:txBody>
        </p:sp>
      </p:grpSp>
      <p:sp>
        <p:nvSpPr>
          <p:cNvPr id="715" name="Google Shape;715;p82"/>
          <p:cNvSpPr txBox="1"/>
          <p:nvPr/>
        </p:nvSpPr>
        <p:spPr>
          <a:xfrm>
            <a:off x="9059369" y="4332748"/>
            <a:ext cx="38723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600"/>
              <a:buFont typeface="Arial"/>
              <a:buNone/>
            </a:pP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EMBA ranking </a:t>
            </a:r>
            <a:b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2022</a:t>
            </a:r>
            <a:endParaRPr sz="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16" name="Google Shape;716;p82" descr="МИРБИС в лидерах: Top Business School и &amp;quot;значительное международное вл...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91040" y="4818047"/>
            <a:ext cx="507471" cy="31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9902166" y="4839213"/>
            <a:ext cx="378225" cy="3782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82"/>
          <p:cNvSpPr/>
          <p:nvPr/>
        </p:nvSpPr>
        <p:spPr>
          <a:xfrm>
            <a:off x="10060363" y="4988666"/>
            <a:ext cx="460652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>
                <a:solidFill>
                  <a:srgbClr val="BE1E2D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3</a:t>
            </a:r>
            <a:endParaRPr sz="900" b="1" i="0" u="none" strike="noStrike" cap="none">
              <a:solidFill>
                <a:srgbClr val="BE1E2D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719" name="Google Shape;719;p82"/>
          <p:cNvSpPr/>
          <p:nvPr/>
        </p:nvSpPr>
        <p:spPr>
          <a:xfrm>
            <a:off x="10584356" y="4920613"/>
            <a:ext cx="2387954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600"/>
              <a:buFont typeface="Arial"/>
              <a:buNone/>
            </a:pP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TOP Business Schools</a:t>
            </a:r>
            <a:b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6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Eastern Europe</a:t>
            </a:r>
            <a:endParaRPr sz="600" b="1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0" name="Google Shape;720;p82"/>
          <p:cNvSpPr/>
          <p:nvPr/>
        </p:nvSpPr>
        <p:spPr>
          <a:xfrm>
            <a:off x="7040521" y="2442044"/>
            <a:ext cx="1407501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1" name="Google Shape;721;p82"/>
          <p:cNvSpPr/>
          <p:nvPr/>
        </p:nvSpPr>
        <p:spPr>
          <a:xfrm>
            <a:off x="8543196" y="2455435"/>
            <a:ext cx="1407501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2" name="Google Shape;722;p82"/>
          <p:cNvSpPr/>
          <p:nvPr/>
        </p:nvSpPr>
        <p:spPr>
          <a:xfrm>
            <a:off x="10118804" y="2430736"/>
            <a:ext cx="1407501" cy="12492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3" name="Google Shape;723;p82"/>
          <p:cNvSpPr/>
          <p:nvPr/>
        </p:nvSpPr>
        <p:spPr>
          <a:xfrm>
            <a:off x="7175214" y="2569416"/>
            <a:ext cx="10535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62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4" name="Google Shape;724;p82"/>
          <p:cNvSpPr/>
          <p:nvPr/>
        </p:nvSpPr>
        <p:spPr>
          <a:xfrm>
            <a:off x="10284947" y="2547246"/>
            <a:ext cx="10535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18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5" name="Google Shape;725;p82"/>
          <p:cNvSpPr/>
          <p:nvPr/>
        </p:nvSpPr>
        <p:spPr>
          <a:xfrm>
            <a:off x="8721475" y="2557439"/>
            <a:ext cx="105351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 dirty="0">
                <a:solidFill>
                  <a:srgbClr val="BE1E2D"/>
                </a:solidFill>
                <a:latin typeface="Inter"/>
                <a:ea typeface="Inter"/>
                <a:cs typeface="Inter"/>
                <a:sym typeface="Inter"/>
              </a:rPr>
              <a:t>5</a:t>
            </a:r>
            <a:endParaRPr sz="2800" b="1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6" name="Google Shape;726;p82"/>
          <p:cNvSpPr/>
          <p:nvPr/>
        </p:nvSpPr>
        <p:spPr>
          <a:xfrm>
            <a:off x="7163778" y="3011491"/>
            <a:ext cx="17997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Full-time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professors</a:t>
            </a:r>
            <a:r>
              <a:rPr lang="ru-RU" sz="8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br>
              <a:rPr lang="ru-RU" sz="800" b="0" i="0" u="none" strike="noStrike" cap="none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</a:b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7" name="Google Shape;727;p82"/>
          <p:cNvSpPr/>
          <p:nvPr/>
        </p:nvSpPr>
        <p:spPr>
          <a:xfrm>
            <a:off x="8721307" y="2997179"/>
            <a:ext cx="17997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Foreign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professors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28" name="Google Shape;728;p82"/>
          <p:cNvSpPr/>
          <p:nvPr/>
        </p:nvSpPr>
        <p:spPr>
          <a:xfrm>
            <a:off x="10242620" y="3004335"/>
            <a:ext cx="17997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Professors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800" dirty="0" err="1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under</a:t>
            </a:r>
            <a:r>
              <a:rPr lang="ru-RU" sz="800" dirty="0">
                <a:solidFill>
                  <a:srgbClr val="63666A"/>
                </a:solidFill>
                <a:latin typeface="Inter"/>
                <a:ea typeface="Inter"/>
                <a:cs typeface="Inter"/>
                <a:sym typeface="Inter"/>
              </a:rPr>
              <a:t> 40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729" name="Google Shape;729;p82"/>
          <p:cNvGrpSpPr/>
          <p:nvPr/>
        </p:nvGrpSpPr>
        <p:grpSpPr>
          <a:xfrm>
            <a:off x="9333929" y="3502311"/>
            <a:ext cx="857111" cy="276504"/>
            <a:chOff x="8852400" y="3432240"/>
            <a:chExt cx="677160" cy="198720"/>
          </a:xfrm>
        </p:grpSpPr>
        <p:sp>
          <p:nvSpPr>
            <p:cNvPr id="730" name="Google Shape;730;p82"/>
            <p:cNvSpPr/>
            <p:nvPr/>
          </p:nvSpPr>
          <p:spPr>
            <a:xfrm>
              <a:off x="9262440" y="3478680"/>
              <a:ext cx="84240" cy="94320"/>
            </a:xfrm>
            <a:custGeom>
              <a:avLst/>
              <a:gdLst/>
              <a:ahLst/>
              <a:cxnLst/>
              <a:rect l="l" t="t" r="r" b="b"/>
              <a:pathLst>
                <a:path w="322707" h="361949" extrusionOk="0">
                  <a:moveTo>
                    <a:pt x="161639" y="201073"/>
                  </a:moveTo>
                  <a:lnTo>
                    <a:pt x="36290" y="0"/>
                  </a:lnTo>
                  <a:lnTo>
                    <a:pt x="0" y="0"/>
                  </a:lnTo>
                  <a:lnTo>
                    <a:pt x="0" y="361950"/>
                  </a:lnTo>
                  <a:lnTo>
                    <a:pt x="45149" y="361950"/>
                  </a:lnTo>
                  <a:lnTo>
                    <a:pt x="45149" y="99251"/>
                  </a:lnTo>
                  <a:lnTo>
                    <a:pt x="145066" y="256223"/>
                  </a:lnTo>
                  <a:lnTo>
                    <a:pt x="176689" y="256223"/>
                  </a:lnTo>
                  <a:lnTo>
                    <a:pt x="276511" y="95440"/>
                  </a:lnTo>
                  <a:lnTo>
                    <a:pt x="276511" y="361950"/>
                  </a:lnTo>
                  <a:lnTo>
                    <a:pt x="322707" y="361950"/>
                  </a:lnTo>
                  <a:lnTo>
                    <a:pt x="322707" y="0"/>
                  </a:lnTo>
                  <a:lnTo>
                    <a:pt x="286893" y="0"/>
                  </a:lnTo>
                  <a:lnTo>
                    <a:pt x="161639" y="2010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1" name="Google Shape;731;p82"/>
            <p:cNvSpPr/>
            <p:nvPr/>
          </p:nvSpPr>
          <p:spPr>
            <a:xfrm>
              <a:off x="9362880" y="3478680"/>
              <a:ext cx="68040" cy="94320"/>
            </a:xfrm>
            <a:custGeom>
              <a:avLst/>
              <a:gdLst/>
              <a:ahLst/>
              <a:cxnLst/>
              <a:rect l="l" t="t" r="r" b="b"/>
              <a:pathLst>
                <a:path w="261640" h="361950" extrusionOk="0">
                  <a:moveTo>
                    <a:pt x="197263" y="170117"/>
                  </a:moveTo>
                  <a:cubicBezTo>
                    <a:pt x="224852" y="155808"/>
                    <a:pt x="242130" y="127281"/>
                    <a:pt x="242030" y="96203"/>
                  </a:cubicBezTo>
                  <a:cubicBezTo>
                    <a:pt x="242030" y="29528"/>
                    <a:pt x="189452" y="0"/>
                    <a:pt x="137255" y="0"/>
                  </a:cubicBezTo>
                  <a:lnTo>
                    <a:pt x="0" y="0"/>
                  </a:lnTo>
                  <a:lnTo>
                    <a:pt x="0" y="361950"/>
                  </a:lnTo>
                  <a:lnTo>
                    <a:pt x="134874" y="361950"/>
                  </a:lnTo>
                  <a:cubicBezTo>
                    <a:pt x="212979" y="361950"/>
                    <a:pt x="261557" y="322326"/>
                    <a:pt x="261557" y="258413"/>
                  </a:cubicBezTo>
                  <a:cubicBezTo>
                    <a:pt x="263332" y="217591"/>
                    <a:pt x="236659" y="180959"/>
                    <a:pt x="197263" y="170117"/>
                  </a:cubicBezTo>
                  <a:close/>
                  <a:moveTo>
                    <a:pt x="214789" y="256699"/>
                  </a:moveTo>
                  <a:cubicBezTo>
                    <a:pt x="214789" y="300133"/>
                    <a:pt x="188119" y="320421"/>
                    <a:pt x="130778" y="320421"/>
                  </a:cubicBezTo>
                  <a:lnTo>
                    <a:pt x="46673" y="320421"/>
                  </a:lnTo>
                  <a:lnTo>
                    <a:pt x="46673" y="194120"/>
                  </a:lnTo>
                  <a:lnTo>
                    <a:pt x="127730" y="194120"/>
                  </a:lnTo>
                  <a:cubicBezTo>
                    <a:pt x="183261" y="194120"/>
                    <a:pt x="214789" y="216884"/>
                    <a:pt x="214789" y="256699"/>
                  </a:cubicBezTo>
                  <a:close/>
                  <a:moveTo>
                    <a:pt x="131826" y="153638"/>
                  </a:moveTo>
                  <a:lnTo>
                    <a:pt x="46673" y="153638"/>
                  </a:lnTo>
                  <a:lnTo>
                    <a:pt x="46673" y="41148"/>
                  </a:lnTo>
                  <a:lnTo>
                    <a:pt x="132398" y="41148"/>
                  </a:lnTo>
                  <a:cubicBezTo>
                    <a:pt x="171926" y="41148"/>
                    <a:pt x="195548" y="62389"/>
                    <a:pt x="195548" y="98298"/>
                  </a:cubicBezTo>
                  <a:cubicBezTo>
                    <a:pt x="195548" y="134207"/>
                    <a:pt x="171641" y="153638"/>
                    <a:pt x="131826" y="1536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82"/>
            <p:cNvSpPr/>
            <p:nvPr/>
          </p:nvSpPr>
          <p:spPr>
            <a:xfrm>
              <a:off x="9437040" y="3478680"/>
              <a:ext cx="86400" cy="94320"/>
            </a:xfrm>
            <a:custGeom>
              <a:avLst/>
              <a:gdLst/>
              <a:ahLst/>
              <a:cxnLst/>
              <a:rect l="l" t="t" r="r" b="b"/>
              <a:pathLst>
                <a:path w="331088" h="362426" extrusionOk="0">
                  <a:moveTo>
                    <a:pt x="185261" y="0"/>
                  </a:moveTo>
                  <a:lnTo>
                    <a:pt x="147161" y="0"/>
                  </a:lnTo>
                  <a:lnTo>
                    <a:pt x="0" y="362426"/>
                  </a:lnTo>
                  <a:lnTo>
                    <a:pt x="50673" y="362426"/>
                  </a:lnTo>
                  <a:lnTo>
                    <a:pt x="92392" y="255651"/>
                  </a:lnTo>
                  <a:lnTo>
                    <a:pt x="238125" y="255651"/>
                  </a:lnTo>
                  <a:lnTo>
                    <a:pt x="280416" y="362426"/>
                  </a:lnTo>
                  <a:lnTo>
                    <a:pt x="331089" y="362426"/>
                  </a:lnTo>
                  <a:close/>
                  <a:moveTo>
                    <a:pt x="221933" y="214598"/>
                  </a:moveTo>
                  <a:lnTo>
                    <a:pt x="108585" y="214598"/>
                  </a:lnTo>
                  <a:lnTo>
                    <a:pt x="164973" y="709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3" name="Google Shape;733;p82"/>
            <p:cNvSpPr/>
            <p:nvPr/>
          </p:nvSpPr>
          <p:spPr>
            <a:xfrm>
              <a:off x="9117720" y="3432240"/>
              <a:ext cx="128160" cy="140760"/>
            </a:xfrm>
            <a:custGeom>
              <a:avLst/>
              <a:gdLst/>
              <a:ahLst/>
              <a:cxnLst/>
              <a:rect l="l" t="t" r="r" b="b"/>
              <a:pathLst>
                <a:path w="491394" h="539972" extrusionOk="0">
                  <a:moveTo>
                    <a:pt x="132112" y="384143"/>
                  </a:moveTo>
                  <a:lnTo>
                    <a:pt x="357378" y="384143"/>
                  </a:lnTo>
                  <a:lnTo>
                    <a:pt x="419005" y="539782"/>
                  </a:lnTo>
                  <a:lnTo>
                    <a:pt x="491395" y="539782"/>
                  </a:lnTo>
                  <a:lnTo>
                    <a:pt x="273463" y="0"/>
                  </a:lnTo>
                  <a:lnTo>
                    <a:pt x="219075" y="0"/>
                  </a:lnTo>
                  <a:lnTo>
                    <a:pt x="0" y="539972"/>
                  </a:lnTo>
                  <a:lnTo>
                    <a:pt x="71628" y="539972"/>
                  </a:lnTo>
                  <a:close/>
                  <a:moveTo>
                    <a:pt x="244316" y="98393"/>
                  </a:moveTo>
                  <a:lnTo>
                    <a:pt x="334709" y="326422"/>
                  </a:lnTo>
                  <a:lnTo>
                    <a:pt x="154781" y="3264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4" name="Google Shape;734;p82"/>
            <p:cNvSpPr/>
            <p:nvPr/>
          </p:nvSpPr>
          <p:spPr>
            <a:xfrm>
              <a:off x="9219240" y="3478320"/>
              <a:ext cx="17640" cy="19440"/>
            </a:xfrm>
            <a:custGeom>
              <a:avLst/>
              <a:gdLst/>
              <a:ahLst/>
              <a:cxnLst/>
              <a:rect l="l" t="t" r="r" b="b"/>
              <a:pathLst>
                <a:path w="68865" h="75628" extrusionOk="0">
                  <a:moveTo>
                    <a:pt x="34385" y="75629"/>
                  </a:moveTo>
                  <a:cubicBezTo>
                    <a:pt x="11621" y="75629"/>
                    <a:pt x="0" y="57531"/>
                    <a:pt x="0" y="37529"/>
                  </a:cubicBezTo>
                  <a:cubicBezTo>
                    <a:pt x="0" y="17526"/>
                    <a:pt x="11621" y="0"/>
                    <a:pt x="34385" y="0"/>
                  </a:cubicBezTo>
                  <a:cubicBezTo>
                    <a:pt x="57150" y="0"/>
                    <a:pt x="68866" y="17812"/>
                    <a:pt x="68866" y="37529"/>
                  </a:cubicBezTo>
                  <a:cubicBezTo>
                    <a:pt x="68866" y="57245"/>
                    <a:pt x="57245" y="75629"/>
                    <a:pt x="34385" y="75629"/>
                  </a:cubicBezTo>
                  <a:close/>
                  <a:moveTo>
                    <a:pt x="34385" y="7048"/>
                  </a:moveTo>
                  <a:cubicBezTo>
                    <a:pt x="16859" y="7048"/>
                    <a:pt x="7810" y="21717"/>
                    <a:pt x="7810" y="38005"/>
                  </a:cubicBezTo>
                  <a:cubicBezTo>
                    <a:pt x="7810" y="54293"/>
                    <a:pt x="17335" y="68961"/>
                    <a:pt x="34385" y="68961"/>
                  </a:cubicBezTo>
                  <a:cubicBezTo>
                    <a:pt x="51435" y="68961"/>
                    <a:pt x="60960" y="54197"/>
                    <a:pt x="60960" y="38005"/>
                  </a:cubicBezTo>
                  <a:cubicBezTo>
                    <a:pt x="60960" y="21812"/>
                    <a:pt x="51911" y="7048"/>
                    <a:pt x="34385" y="70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82"/>
            <p:cNvSpPr/>
            <p:nvPr/>
          </p:nvSpPr>
          <p:spPr>
            <a:xfrm>
              <a:off x="9241560" y="3478680"/>
              <a:ext cx="11520" cy="18720"/>
            </a:xfrm>
            <a:custGeom>
              <a:avLst/>
              <a:gdLst/>
              <a:ahLst/>
              <a:cxnLst/>
              <a:rect l="l" t="t" r="r" b="b"/>
              <a:pathLst>
                <a:path w="45338" h="72485" extrusionOk="0">
                  <a:moveTo>
                    <a:pt x="7620" y="41529"/>
                  </a:moveTo>
                  <a:lnTo>
                    <a:pt x="7620" y="72485"/>
                  </a:lnTo>
                  <a:lnTo>
                    <a:pt x="0" y="72485"/>
                  </a:lnTo>
                  <a:lnTo>
                    <a:pt x="0" y="0"/>
                  </a:lnTo>
                  <a:lnTo>
                    <a:pt x="45339" y="0"/>
                  </a:lnTo>
                  <a:lnTo>
                    <a:pt x="45339" y="6953"/>
                  </a:lnTo>
                  <a:lnTo>
                    <a:pt x="7239" y="6953"/>
                  </a:lnTo>
                  <a:lnTo>
                    <a:pt x="7239" y="34671"/>
                  </a:lnTo>
                  <a:lnTo>
                    <a:pt x="41719" y="34671"/>
                  </a:lnTo>
                  <a:lnTo>
                    <a:pt x="41719" y="415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6" name="Google Shape;736;p82"/>
            <p:cNvSpPr/>
            <p:nvPr/>
          </p:nvSpPr>
          <p:spPr>
            <a:xfrm>
              <a:off x="9507960" y="3476520"/>
              <a:ext cx="21600" cy="31680"/>
            </a:xfrm>
            <a:custGeom>
              <a:avLst/>
              <a:gdLst/>
              <a:ahLst/>
              <a:cxnLst/>
              <a:rect l="l" t="t" r="r" b="b"/>
              <a:pathLst>
                <a:path w="84010" h="122674" extrusionOk="0">
                  <a:moveTo>
                    <a:pt x="43910" y="10806"/>
                  </a:moveTo>
                  <a:cubicBezTo>
                    <a:pt x="26479" y="10806"/>
                    <a:pt x="18574" y="18616"/>
                    <a:pt x="18574" y="29856"/>
                  </a:cubicBezTo>
                  <a:cubicBezTo>
                    <a:pt x="18574" y="61003"/>
                    <a:pt x="84010" y="47858"/>
                    <a:pt x="84010" y="89482"/>
                  </a:cubicBezTo>
                  <a:cubicBezTo>
                    <a:pt x="84010" y="111009"/>
                    <a:pt x="66199" y="122629"/>
                    <a:pt x="42577" y="122629"/>
                  </a:cubicBezTo>
                  <a:cubicBezTo>
                    <a:pt x="26182" y="123311"/>
                    <a:pt x="10417" y="116258"/>
                    <a:pt x="0" y="103579"/>
                  </a:cubicBezTo>
                  <a:lnTo>
                    <a:pt x="9525" y="95007"/>
                  </a:lnTo>
                  <a:cubicBezTo>
                    <a:pt x="17251" y="105773"/>
                    <a:pt x="29806" y="112015"/>
                    <a:pt x="43053" y="111676"/>
                  </a:cubicBezTo>
                  <a:cubicBezTo>
                    <a:pt x="61246" y="111676"/>
                    <a:pt x="71628" y="103579"/>
                    <a:pt x="71628" y="91673"/>
                  </a:cubicBezTo>
                  <a:cubicBezTo>
                    <a:pt x="71628" y="57288"/>
                    <a:pt x="6191" y="72623"/>
                    <a:pt x="6191" y="31666"/>
                  </a:cubicBezTo>
                  <a:cubicBezTo>
                    <a:pt x="6191" y="15473"/>
                    <a:pt x="17240" y="43"/>
                    <a:pt x="44291" y="43"/>
                  </a:cubicBezTo>
                  <a:cubicBezTo>
                    <a:pt x="59530" y="-602"/>
                    <a:pt x="74156" y="6091"/>
                    <a:pt x="83629" y="18045"/>
                  </a:cubicBezTo>
                  <a:lnTo>
                    <a:pt x="74866" y="26236"/>
                  </a:lnTo>
                  <a:cubicBezTo>
                    <a:pt x="67844" y="16163"/>
                    <a:pt x="56182" y="10349"/>
                    <a:pt x="43910" y="10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82"/>
            <p:cNvSpPr/>
            <p:nvPr/>
          </p:nvSpPr>
          <p:spPr>
            <a:xfrm>
              <a:off x="9219600" y="3432600"/>
              <a:ext cx="24480" cy="35640"/>
            </a:xfrm>
            <a:custGeom>
              <a:avLst/>
              <a:gdLst/>
              <a:ahLst/>
              <a:cxnLst/>
              <a:rect l="l" t="t" r="r" b="b"/>
              <a:pathLst>
                <a:path w="94392" h="137546" extrusionOk="0">
                  <a:moveTo>
                    <a:pt x="49244" y="11769"/>
                  </a:moveTo>
                  <a:cubicBezTo>
                    <a:pt x="29527" y="11769"/>
                    <a:pt x="20669" y="20627"/>
                    <a:pt x="20669" y="33105"/>
                  </a:cubicBezTo>
                  <a:cubicBezTo>
                    <a:pt x="20669" y="68157"/>
                    <a:pt x="94393" y="53393"/>
                    <a:pt x="94393" y="100256"/>
                  </a:cubicBezTo>
                  <a:cubicBezTo>
                    <a:pt x="94393" y="124545"/>
                    <a:pt x="74295" y="137499"/>
                    <a:pt x="47625" y="137499"/>
                  </a:cubicBezTo>
                  <a:cubicBezTo>
                    <a:pt x="29306" y="138235"/>
                    <a:pt x="11693" y="130380"/>
                    <a:pt x="0" y="116258"/>
                  </a:cubicBezTo>
                  <a:lnTo>
                    <a:pt x="10382" y="106733"/>
                  </a:lnTo>
                  <a:cubicBezTo>
                    <a:pt x="19123" y="119025"/>
                    <a:pt x="33404" y="126166"/>
                    <a:pt x="48482" y="125783"/>
                  </a:cubicBezTo>
                  <a:cubicBezTo>
                    <a:pt x="68961" y="125783"/>
                    <a:pt x="80200" y="116735"/>
                    <a:pt x="80200" y="103304"/>
                  </a:cubicBezTo>
                  <a:cubicBezTo>
                    <a:pt x="80200" y="64538"/>
                    <a:pt x="6477" y="82064"/>
                    <a:pt x="6477" y="35772"/>
                  </a:cubicBezTo>
                  <a:cubicBezTo>
                    <a:pt x="6477" y="17389"/>
                    <a:pt x="18859" y="53"/>
                    <a:pt x="49244" y="53"/>
                  </a:cubicBezTo>
                  <a:cubicBezTo>
                    <a:pt x="66414" y="-715"/>
                    <a:pt x="82903" y="6838"/>
                    <a:pt x="93535" y="20342"/>
                  </a:cubicBezTo>
                  <a:lnTo>
                    <a:pt x="84010" y="29867"/>
                  </a:lnTo>
                  <a:cubicBezTo>
                    <a:pt x="76297" y="18266"/>
                    <a:pt x="63171" y="11434"/>
                    <a:pt x="49244" y="117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82"/>
            <p:cNvSpPr/>
            <p:nvPr/>
          </p:nvSpPr>
          <p:spPr>
            <a:xfrm>
              <a:off x="9253800" y="3432600"/>
              <a:ext cx="24480" cy="35640"/>
            </a:xfrm>
            <a:custGeom>
              <a:avLst/>
              <a:gdLst/>
              <a:ahLst/>
              <a:cxnLst/>
              <a:rect l="l" t="t" r="r" b="b"/>
              <a:pathLst>
                <a:path w="94297" h="137544" extrusionOk="0">
                  <a:moveTo>
                    <a:pt x="49149" y="11767"/>
                  </a:moveTo>
                  <a:cubicBezTo>
                    <a:pt x="29432" y="11767"/>
                    <a:pt x="20574" y="20625"/>
                    <a:pt x="20574" y="33103"/>
                  </a:cubicBezTo>
                  <a:cubicBezTo>
                    <a:pt x="20574" y="68155"/>
                    <a:pt x="94298" y="53391"/>
                    <a:pt x="94298" y="100254"/>
                  </a:cubicBezTo>
                  <a:cubicBezTo>
                    <a:pt x="94298" y="124543"/>
                    <a:pt x="74200" y="137497"/>
                    <a:pt x="47625" y="137497"/>
                  </a:cubicBezTo>
                  <a:cubicBezTo>
                    <a:pt x="29306" y="138233"/>
                    <a:pt x="11693" y="130378"/>
                    <a:pt x="0" y="116256"/>
                  </a:cubicBezTo>
                  <a:lnTo>
                    <a:pt x="10478" y="106731"/>
                  </a:lnTo>
                  <a:cubicBezTo>
                    <a:pt x="19195" y="119050"/>
                    <a:pt x="33492" y="126198"/>
                    <a:pt x="48578" y="125781"/>
                  </a:cubicBezTo>
                  <a:cubicBezTo>
                    <a:pt x="69056" y="125781"/>
                    <a:pt x="80296" y="116733"/>
                    <a:pt x="80296" y="103302"/>
                  </a:cubicBezTo>
                  <a:cubicBezTo>
                    <a:pt x="80296" y="64536"/>
                    <a:pt x="6572" y="82062"/>
                    <a:pt x="6572" y="35770"/>
                  </a:cubicBezTo>
                  <a:cubicBezTo>
                    <a:pt x="6572" y="17387"/>
                    <a:pt x="18955" y="51"/>
                    <a:pt x="49340" y="51"/>
                  </a:cubicBezTo>
                  <a:cubicBezTo>
                    <a:pt x="66533" y="-700"/>
                    <a:pt x="83043" y="6846"/>
                    <a:pt x="93726" y="20340"/>
                  </a:cubicBezTo>
                  <a:lnTo>
                    <a:pt x="84201" y="29865"/>
                  </a:lnTo>
                  <a:cubicBezTo>
                    <a:pt x="76433" y="18176"/>
                    <a:pt x="63177" y="11332"/>
                    <a:pt x="49149" y="117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82"/>
            <p:cNvSpPr/>
            <p:nvPr/>
          </p:nvSpPr>
          <p:spPr>
            <a:xfrm>
              <a:off x="9285840" y="3432600"/>
              <a:ext cx="32760" cy="35640"/>
            </a:xfrm>
            <a:custGeom>
              <a:avLst/>
              <a:gdLst/>
              <a:ahLst/>
              <a:cxnLst/>
              <a:rect l="l" t="t" r="r" b="b"/>
              <a:pathLst>
                <a:path w="126110" h="137922" extrusionOk="0">
                  <a:moveTo>
                    <a:pt x="63055" y="137922"/>
                  </a:moveTo>
                  <a:cubicBezTo>
                    <a:pt x="21241" y="137922"/>
                    <a:pt x="0" y="104870"/>
                    <a:pt x="0" y="68771"/>
                  </a:cubicBezTo>
                  <a:cubicBezTo>
                    <a:pt x="0" y="32671"/>
                    <a:pt x="21241" y="0"/>
                    <a:pt x="63055" y="0"/>
                  </a:cubicBezTo>
                  <a:cubicBezTo>
                    <a:pt x="104870" y="0"/>
                    <a:pt x="126111" y="32766"/>
                    <a:pt x="126111" y="68771"/>
                  </a:cubicBezTo>
                  <a:cubicBezTo>
                    <a:pt x="126111" y="104775"/>
                    <a:pt x="104870" y="137922"/>
                    <a:pt x="63055" y="137922"/>
                  </a:cubicBezTo>
                  <a:close/>
                  <a:moveTo>
                    <a:pt x="63055" y="12192"/>
                  </a:moveTo>
                  <a:cubicBezTo>
                    <a:pt x="30956" y="12192"/>
                    <a:pt x="14383" y="39243"/>
                    <a:pt x="14383" y="69342"/>
                  </a:cubicBezTo>
                  <a:cubicBezTo>
                    <a:pt x="14383" y="99441"/>
                    <a:pt x="30956" y="126492"/>
                    <a:pt x="63055" y="126492"/>
                  </a:cubicBezTo>
                  <a:cubicBezTo>
                    <a:pt x="95155" y="126492"/>
                    <a:pt x="111728" y="99536"/>
                    <a:pt x="111728" y="69342"/>
                  </a:cubicBezTo>
                  <a:cubicBezTo>
                    <a:pt x="111728" y="39148"/>
                    <a:pt x="95155" y="12192"/>
                    <a:pt x="63055" y="12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82"/>
            <p:cNvSpPr/>
            <p:nvPr/>
          </p:nvSpPr>
          <p:spPr>
            <a:xfrm>
              <a:off x="9325080" y="3432600"/>
              <a:ext cx="27720" cy="36000"/>
            </a:xfrm>
            <a:custGeom>
              <a:avLst/>
              <a:gdLst/>
              <a:ahLst/>
              <a:cxnLst/>
              <a:rect l="l" t="t" r="r" b="b"/>
              <a:pathLst>
                <a:path w="107537" h="138541" extrusionOk="0">
                  <a:moveTo>
                    <a:pt x="59912" y="24"/>
                  </a:moveTo>
                  <a:cubicBezTo>
                    <a:pt x="78336" y="-505"/>
                    <a:pt x="95951" y="7598"/>
                    <a:pt x="107537" y="21932"/>
                  </a:cubicBezTo>
                  <a:lnTo>
                    <a:pt x="97250" y="31457"/>
                  </a:lnTo>
                  <a:cubicBezTo>
                    <a:pt x="88749" y="19341"/>
                    <a:pt x="74808" y="12210"/>
                    <a:pt x="60007" y="12407"/>
                  </a:cubicBezTo>
                  <a:cubicBezTo>
                    <a:pt x="28289" y="12407"/>
                    <a:pt x="14097" y="40982"/>
                    <a:pt x="14097" y="69557"/>
                  </a:cubicBezTo>
                  <a:cubicBezTo>
                    <a:pt x="14097" y="98132"/>
                    <a:pt x="28289" y="126707"/>
                    <a:pt x="60007" y="126707"/>
                  </a:cubicBezTo>
                  <a:cubicBezTo>
                    <a:pt x="74800" y="126871"/>
                    <a:pt x="88726" y="119748"/>
                    <a:pt x="97250" y="107657"/>
                  </a:cubicBezTo>
                  <a:lnTo>
                    <a:pt x="107537" y="116706"/>
                  </a:lnTo>
                  <a:cubicBezTo>
                    <a:pt x="95913" y="130981"/>
                    <a:pt x="78314" y="139041"/>
                    <a:pt x="59912" y="138518"/>
                  </a:cubicBezTo>
                  <a:cubicBezTo>
                    <a:pt x="18955" y="138518"/>
                    <a:pt x="0" y="104895"/>
                    <a:pt x="0" y="69747"/>
                  </a:cubicBezTo>
                  <a:cubicBezTo>
                    <a:pt x="0" y="34600"/>
                    <a:pt x="18955" y="24"/>
                    <a:pt x="59912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82"/>
            <p:cNvSpPr/>
            <p:nvPr/>
          </p:nvSpPr>
          <p:spPr>
            <a:xfrm>
              <a:off x="9363600" y="3433320"/>
              <a:ext cx="3240" cy="34560"/>
            </a:xfrm>
            <a:custGeom>
              <a:avLst/>
              <a:gdLst/>
              <a:ahLst/>
              <a:cxnLst/>
              <a:rect l="l" t="t" r="r" b="b"/>
              <a:pathLst>
                <a:path w="13906" h="133350" extrusionOk="0">
                  <a:moveTo>
                    <a:pt x="0" y="132874"/>
                  </a:moveTo>
                  <a:lnTo>
                    <a:pt x="0" y="0"/>
                  </a:lnTo>
                  <a:lnTo>
                    <a:pt x="13907" y="0"/>
                  </a:lnTo>
                  <a:lnTo>
                    <a:pt x="13907" y="133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2" name="Google Shape;742;p82"/>
            <p:cNvSpPr/>
            <p:nvPr/>
          </p:nvSpPr>
          <p:spPr>
            <a:xfrm>
              <a:off x="9374760" y="3432600"/>
              <a:ext cx="31320" cy="34920"/>
            </a:xfrm>
            <a:custGeom>
              <a:avLst/>
              <a:gdLst/>
              <a:ahLst/>
              <a:cxnLst/>
              <a:rect l="l" t="t" r="r" b="b"/>
              <a:pathLst>
                <a:path w="121062" h="134874" extrusionOk="0">
                  <a:moveTo>
                    <a:pt x="105537" y="134874"/>
                  </a:moveTo>
                  <a:lnTo>
                    <a:pt x="89345" y="93917"/>
                  </a:lnTo>
                  <a:lnTo>
                    <a:pt x="31242" y="93917"/>
                  </a:lnTo>
                  <a:lnTo>
                    <a:pt x="15335" y="134874"/>
                  </a:lnTo>
                  <a:lnTo>
                    <a:pt x="0" y="134874"/>
                  </a:lnTo>
                  <a:lnTo>
                    <a:pt x="54769" y="0"/>
                  </a:lnTo>
                  <a:lnTo>
                    <a:pt x="66770" y="0"/>
                  </a:lnTo>
                  <a:lnTo>
                    <a:pt x="121063" y="134874"/>
                  </a:lnTo>
                  <a:close/>
                  <a:moveTo>
                    <a:pt x="60198" y="20574"/>
                  </a:moveTo>
                  <a:lnTo>
                    <a:pt x="35909" y="82296"/>
                  </a:lnTo>
                  <a:lnTo>
                    <a:pt x="84582" y="82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3" name="Google Shape;743;p82"/>
            <p:cNvSpPr/>
            <p:nvPr/>
          </p:nvSpPr>
          <p:spPr>
            <a:xfrm>
              <a:off x="9406440" y="3433320"/>
              <a:ext cx="29160" cy="34560"/>
            </a:xfrm>
            <a:custGeom>
              <a:avLst/>
              <a:gdLst/>
              <a:ahLst/>
              <a:cxnLst/>
              <a:rect l="l" t="t" r="r" b="b"/>
              <a:pathLst>
                <a:path w="112299" h="132873" extrusionOk="0">
                  <a:moveTo>
                    <a:pt x="63246" y="12573"/>
                  </a:moveTo>
                  <a:lnTo>
                    <a:pt x="63246" y="132874"/>
                  </a:lnTo>
                  <a:lnTo>
                    <a:pt x="49244" y="132874"/>
                  </a:lnTo>
                  <a:lnTo>
                    <a:pt x="49244" y="12573"/>
                  </a:lnTo>
                  <a:lnTo>
                    <a:pt x="0" y="12573"/>
                  </a:lnTo>
                  <a:lnTo>
                    <a:pt x="0" y="0"/>
                  </a:lnTo>
                  <a:lnTo>
                    <a:pt x="112300" y="0"/>
                  </a:lnTo>
                  <a:lnTo>
                    <a:pt x="112300" y="125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4" name="Google Shape;744;p82"/>
            <p:cNvSpPr/>
            <p:nvPr/>
          </p:nvSpPr>
          <p:spPr>
            <a:xfrm>
              <a:off x="9444600" y="3433320"/>
              <a:ext cx="3240" cy="34560"/>
            </a:xfrm>
            <a:custGeom>
              <a:avLst/>
              <a:gdLst/>
              <a:ahLst/>
              <a:cxnLst/>
              <a:rect l="l" t="t" r="r" b="b"/>
              <a:pathLst>
                <a:path w="13906" h="133350" extrusionOk="0">
                  <a:moveTo>
                    <a:pt x="0" y="132874"/>
                  </a:moveTo>
                  <a:lnTo>
                    <a:pt x="0" y="0"/>
                  </a:lnTo>
                  <a:lnTo>
                    <a:pt x="13907" y="0"/>
                  </a:lnTo>
                  <a:lnTo>
                    <a:pt x="13907" y="1333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5" name="Google Shape;745;p82"/>
            <p:cNvSpPr/>
            <p:nvPr/>
          </p:nvSpPr>
          <p:spPr>
            <a:xfrm>
              <a:off x="9458280" y="3432600"/>
              <a:ext cx="32760" cy="35640"/>
            </a:xfrm>
            <a:custGeom>
              <a:avLst/>
              <a:gdLst/>
              <a:ahLst/>
              <a:cxnLst/>
              <a:rect l="l" t="t" r="r" b="b"/>
              <a:pathLst>
                <a:path w="126110" h="137922" extrusionOk="0">
                  <a:moveTo>
                    <a:pt x="63055" y="137922"/>
                  </a:moveTo>
                  <a:cubicBezTo>
                    <a:pt x="21241" y="137922"/>
                    <a:pt x="0" y="104870"/>
                    <a:pt x="0" y="68771"/>
                  </a:cubicBezTo>
                  <a:cubicBezTo>
                    <a:pt x="0" y="32671"/>
                    <a:pt x="21241" y="0"/>
                    <a:pt x="63055" y="0"/>
                  </a:cubicBezTo>
                  <a:cubicBezTo>
                    <a:pt x="104870" y="0"/>
                    <a:pt x="126111" y="32766"/>
                    <a:pt x="126111" y="68771"/>
                  </a:cubicBezTo>
                  <a:cubicBezTo>
                    <a:pt x="126111" y="104775"/>
                    <a:pt x="104775" y="137922"/>
                    <a:pt x="63055" y="137922"/>
                  </a:cubicBezTo>
                  <a:close/>
                  <a:moveTo>
                    <a:pt x="63055" y="12192"/>
                  </a:moveTo>
                  <a:cubicBezTo>
                    <a:pt x="30956" y="12192"/>
                    <a:pt x="14383" y="39243"/>
                    <a:pt x="14383" y="69342"/>
                  </a:cubicBezTo>
                  <a:cubicBezTo>
                    <a:pt x="14383" y="99441"/>
                    <a:pt x="30956" y="126492"/>
                    <a:pt x="63055" y="126492"/>
                  </a:cubicBezTo>
                  <a:cubicBezTo>
                    <a:pt x="95155" y="126492"/>
                    <a:pt x="111728" y="99536"/>
                    <a:pt x="111728" y="69342"/>
                  </a:cubicBezTo>
                  <a:cubicBezTo>
                    <a:pt x="111728" y="39148"/>
                    <a:pt x="95155" y="12192"/>
                    <a:pt x="63055" y="12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2"/>
            <p:cNvSpPr/>
            <p:nvPr/>
          </p:nvSpPr>
          <p:spPr>
            <a:xfrm>
              <a:off x="9500400" y="3432600"/>
              <a:ext cx="27360" cy="35280"/>
            </a:xfrm>
            <a:custGeom>
              <a:avLst/>
              <a:gdLst/>
              <a:ahLst/>
              <a:cxnLst/>
              <a:rect l="l" t="t" r="r" b="b"/>
              <a:pathLst>
                <a:path w="106394" h="136397" extrusionOk="0">
                  <a:moveTo>
                    <a:pt x="95917" y="136398"/>
                  </a:moveTo>
                  <a:lnTo>
                    <a:pt x="13621" y="27051"/>
                  </a:lnTo>
                  <a:lnTo>
                    <a:pt x="13621" y="134684"/>
                  </a:lnTo>
                  <a:lnTo>
                    <a:pt x="0" y="134684"/>
                  </a:lnTo>
                  <a:lnTo>
                    <a:pt x="0" y="0"/>
                  </a:lnTo>
                  <a:lnTo>
                    <a:pt x="10192" y="0"/>
                  </a:lnTo>
                  <a:lnTo>
                    <a:pt x="92773" y="109633"/>
                  </a:lnTo>
                  <a:lnTo>
                    <a:pt x="92773" y="1810"/>
                  </a:lnTo>
                  <a:lnTo>
                    <a:pt x="106394" y="1810"/>
                  </a:lnTo>
                  <a:lnTo>
                    <a:pt x="106394" y="136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7" name="Google Shape;747;p82"/>
            <p:cNvSpPr/>
            <p:nvPr/>
          </p:nvSpPr>
          <p:spPr>
            <a:xfrm>
              <a:off x="9117720" y="3588120"/>
              <a:ext cx="38160" cy="42120"/>
            </a:xfrm>
            <a:custGeom>
              <a:avLst/>
              <a:gdLst/>
              <a:ahLst/>
              <a:cxnLst/>
              <a:rect l="l" t="t" r="r" b="b"/>
              <a:pathLst>
                <a:path w="146875" h="162782" extrusionOk="0">
                  <a:moveTo>
                    <a:pt x="127349" y="162782"/>
                  </a:moveTo>
                  <a:lnTo>
                    <a:pt x="108299" y="113538"/>
                  </a:lnTo>
                  <a:lnTo>
                    <a:pt x="38100" y="113538"/>
                  </a:lnTo>
                  <a:lnTo>
                    <a:pt x="19050" y="162782"/>
                  </a:lnTo>
                  <a:lnTo>
                    <a:pt x="0" y="162782"/>
                  </a:lnTo>
                  <a:lnTo>
                    <a:pt x="66675" y="0"/>
                  </a:lnTo>
                  <a:lnTo>
                    <a:pt x="81153" y="0"/>
                  </a:lnTo>
                  <a:lnTo>
                    <a:pt x="146875" y="162782"/>
                  </a:lnTo>
                  <a:close/>
                  <a:moveTo>
                    <a:pt x="72676" y="24479"/>
                  </a:moveTo>
                  <a:lnTo>
                    <a:pt x="43339" y="98965"/>
                  </a:lnTo>
                  <a:lnTo>
                    <a:pt x="102108" y="989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48" name="Google Shape;748;p82"/>
            <p:cNvSpPr/>
            <p:nvPr/>
          </p:nvSpPr>
          <p:spPr>
            <a:xfrm>
              <a:off x="9162360" y="3587760"/>
              <a:ext cx="33840" cy="43200"/>
            </a:xfrm>
            <a:custGeom>
              <a:avLst/>
              <a:gdLst/>
              <a:ahLst/>
              <a:cxnLst/>
              <a:rect l="l" t="t" r="r" b="b"/>
              <a:pathLst>
                <a:path w="130111" h="166769" extrusionOk="0">
                  <a:moveTo>
                    <a:pt x="72295" y="39"/>
                  </a:moveTo>
                  <a:cubicBezTo>
                    <a:pt x="94656" y="-702"/>
                    <a:pt x="116066" y="9104"/>
                    <a:pt x="130112" y="26519"/>
                  </a:cubicBezTo>
                  <a:lnTo>
                    <a:pt x="117729" y="37472"/>
                  </a:lnTo>
                  <a:cubicBezTo>
                    <a:pt x="107324" y="23086"/>
                    <a:pt x="90522" y="14721"/>
                    <a:pt x="72771" y="15089"/>
                  </a:cubicBezTo>
                  <a:cubicBezTo>
                    <a:pt x="34671" y="15089"/>
                    <a:pt x="17335" y="49664"/>
                    <a:pt x="17335" y="83669"/>
                  </a:cubicBezTo>
                  <a:cubicBezTo>
                    <a:pt x="17335" y="117673"/>
                    <a:pt x="34480" y="152153"/>
                    <a:pt x="72771" y="152153"/>
                  </a:cubicBezTo>
                  <a:cubicBezTo>
                    <a:pt x="90588" y="152417"/>
                    <a:pt x="107397" y="143906"/>
                    <a:pt x="117729" y="129389"/>
                  </a:cubicBezTo>
                  <a:lnTo>
                    <a:pt x="130112" y="140342"/>
                  </a:lnTo>
                  <a:cubicBezTo>
                    <a:pt x="116056" y="157734"/>
                    <a:pt x="94642" y="167506"/>
                    <a:pt x="72295" y="166727"/>
                  </a:cubicBezTo>
                  <a:cubicBezTo>
                    <a:pt x="22860" y="166727"/>
                    <a:pt x="0" y="126055"/>
                    <a:pt x="0" y="83669"/>
                  </a:cubicBezTo>
                  <a:cubicBezTo>
                    <a:pt x="0" y="41282"/>
                    <a:pt x="22860" y="39"/>
                    <a:pt x="72295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82"/>
            <p:cNvSpPr/>
            <p:nvPr/>
          </p:nvSpPr>
          <p:spPr>
            <a:xfrm>
              <a:off x="9204840" y="3587760"/>
              <a:ext cx="33840" cy="43200"/>
            </a:xfrm>
            <a:custGeom>
              <a:avLst/>
              <a:gdLst/>
              <a:ahLst/>
              <a:cxnLst/>
              <a:rect l="l" t="t" r="r" b="b"/>
              <a:pathLst>
                <a:path w="130206" h="166765" extrusionOk="0">
                  <a:moveTo>
                    <a:pt x="72390" y="38"/>
                  </a:moveTo>
                  <a:cubicBezTo>
                    <a:pt x="94748" y="-688"/>
                    <a:pt x="116152" y="9115"/>
                    <a:pt x="130207" y="26517"/>
                  </a:cubicBezTo>
                  <a:lnTo>
                    <a:pt x="117824" y="37471"/>
                  </a:lnTo>
                  <a:cubicBezTo>
                    <a:pt x="107419" y="23085"/>
                    <a:pt x="90617" y="14719"/>
                    <a:pt x="72866" y="15087"/>
                  </a:cubicBezTo>
                  <a:cubicBezTo>
                    <a:pt x="34766" y="15087"/>
                    <a:pt x="17431" y="49663"/>
                    <a:pt x="17431" y="83667"/>
                  </a:cubicBezTo>
                  <a:cubicBezTo>
                    <a:pt x="17431" y="117671"/>
                    <a:pt x="34576" y="152152"/>
                    <a:pt x="72866" y="152152"/>
                  </a:cubicBezTo>
                  <a:cubicBezTo>
                    <a:pt x="90683" y="152416"/>
                    <a:pt x="107492" y="143905"/>
                    <a:pt x="117824" y="129387"/>
                  </a:cubicBezTo>
                  <a:lnTo>
                    <a:pt x="130207" y="140341"/>
                  </a:lnTo>
                  <a:cubicBezTo>
                    <a:pt x="116132" y="157708"/>
                    <a:pt x="94731" y="167474"/>
                    <a:pt x="72390" y="166725"/>
                  </a:cubicBezTo>
                  <a:cubicBezTo>
                    <a:pt x="22860" y="166725"/>
                    <a:pt x="0" y="126053"/>
                    <a:pt x="0" y="83667"/>
                  </a:cubicBezTo>
                  <a:cubicBezTo>
                    <a:pt x="0" y="41281"/>
                    <a:pt x="22860" y="38"/>
                    <a:pt x="72390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2"/>
            <p:cNvSpPr/>
            <p:nvPr/>
          </p:nvSpPr>
          <p:spPr>
            <a:xfrm>
              <a:off x="9253800" y="3588840"/>
              <a:ext cx="30600" cy="41760"/>
            </a:xfrm>
            <a:custGeom>
              <a:avLst/>
              <a:gdLst/>
              <a:ahLst/>
              <a:cxnLst/>
              <a:rect l="l" t="t" r="r" b="b"/>
              <a:pathLst>
                <a:path w="118109" h="160400" extrusionOk="0">
                  <a:moveTo>
                    <a:pt x="97346" y="160401"/>
                  </a:moveTo>
                  <a:lnTo>
                    <a:pt x="51435" y="93059"/>
                  </a:lnTo>
                  <a:lnTo>
                    <a:pt x="16954" y="93059"/>
                  </a:lnTo>
                  <a:lnTo>
                    <a:pt x="16954" y="160401"/>
                  </a:lnTo>
                  <a:lnTo>
                    <a:pt x="0" y="160401"/>
                  </a:lnTo>
                  <a:lnTo>
                    <a:pt x="0" y="0"/>
                  </a:lnTo>
                  <a:lnTo>
                    <a:pt x="57626" y="0"/>
                  </a:lnTo>
                  <a:cubicBezTo>
                    <a:pt x="84963" y="0"/>
                    <a:pt x="107347" y="16669"/>
                    <a:pt x="107347" y="45720"/>
                  </a:cubicBezTo>
                  <a:cubicBezTo>
                    <a:pt x="108499" y="68412"/>
                    <a:pt x="91820" y="88093"/>
                    <a:pt x="69247" y="90678"/>
                  </a:cubicBezTo>
                  <a:lnTo>
                    <a:pt x="118110" y="160401"/>
                  </a:lnTo>
                  <a:close/>
                  <a:moveTo>
                    <a:pt x="56959" y="14478"/>
                  </a:moveTo>
                  <a:lnTo>
                    <a:pt x="16954" y="14478"/>
                  </a:lnTo>
                  <a:lnTo>
                    <a:pt x="16954" y="78581"/>
                  </a:lnTo>
                  <a:lnTo>
                    <a:pt x="55054" y="78581"/>
                  </a:lnTo>
                  <a:cubicBezTo>
                    <a:pt x="75247" y="78581"/>
                    <a:pt x="90297" y="68390"/>
                    <a:pt x="90297" y="46006"/>
                  </a:cubicBezTo>
                  <a:cubicBezTo>
                    <a:pt x="90607" y="28859"/>
                    <a:pt x="76958" y="14708"/>
                    <a:pt x="59811" y="14398"/>
                  </a:cubicBezTo>
                  <a:cubicBezTo>
                    <a:pt x="58860" y="14381"/>
                    <a:pt x="57908" y="14408"/>
                    <a:pt x="56959" y="14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2"/>
            <p:cNvSpPr/>
            <p:nvPr/>
          </p:nvSpPr>
          <p:spPr>
            <a:xfrm>
              <a:off x="9299160" y="3588840"/>
              <a:ext cx="25920" cy="41760"/>
            </a:xfrm>
            <a:custGeom>
              <a:avLst/>
              <a:gdLst/>
              <a:ahLst/>
              <a:cxnLst/>
              <a:rect l="l" t="t" r="r" b="b"/>
              <a:pathLst>
                <a:path w="100012" h="160496" extrusionOk="0">
                  <a:moveTo>
                    <a:pt x="0" y="160401"/>
                  </a:moveTo>
                  <a:lnTo>
                    <a:pt x="0" y="0"/>
                  </a:lnTo>
                  <a:lnTo>
                    <a:pt x="95250" y="0"/>
                  </a:lnTo>
                  <a:lnTo>
                    <a:pt x="95250" y="15240"/>
                  </a:lnTo>
                  <a:lnTo>
                    <a:pt x="16669" y="15240"/>
                  </a:lnTo>
                  <a:lnTo>
                    <a:pt x="16669" y="69913"/>
                  </a:lnTo>
                  <a:lnTo>
                    <a:pt x="88106" y="69913"/>
                  </a:lnTo>
                  <a:lnTo>
                    <a:pt x="88106" y="84677"/>
                  </a:lnTo>
                  <a:lnTo>
                    <a:pt x="16669" y="84677"/>
                  </a:lnTo>
                  <a:lnTo>
                    <a:pt x="16669" y="145256"/>
                  </a:lnTo>
                  <a:lnTo>
                    <a:pt x="100013" y="145256"/>
                  </a:lnTo>
                  <a:lnTo>
                    <a:pt x="100013" y="1604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52" name="Google Shape;752;p82"/>
            <p:cNvSpPr/>
            <p:nvPr/>
          </p:nvSpPr>
          <p:spPr>
            <a:xfrm>
              <a:off x="9340920" y="3588840"/>
              <a:ext cx="34920" cy="41760"/>
            </a:xfrm>
            <a:custGeom>
              <a:avLst/>
              <a:gdLst/>
              <a:ahLst/>
              <a:cxnLst/>
              <a:rect l="l" t="t" r="r" b="b"/>
              <a:pathLst>
                <a:path w="134874" h="160400" extrusionOk="0">
                  <a:moveTo>
                    <a:pt x="58007" y="160401"/>
                  </a:moveTo>
                  <a:lnTo>
                    <a:pt x="0" y="160401"/>
                  </a:lnTo>
                  <a:lnTo>
                    <a:pt x="0" y="0"/>
                  </a:lnTo>
                  <a:lnTo>
                    <a:pt x="58007" y="0"/>
                  </a:lnTo>
                  <a:cubicBezTo>
                    <a:pt x="110585" y="0"/>
                    <a:pt x="134874" y="36671"/>
                    <a:pt x="134874" y="79915"/>
                  </a:cubicBezTo>
                  <a:cubicBezTo>
                    <a:pt x="134874" y="123158"/>
                    <a:pt x="108966" y="160401"/>
                    <a:pt x="58007" y="160401"/>
                  </a:cubicBezTo>
                  <a:close/>
                  <a:moveTo>
                    <a:pt x="56864" y="14764"/>
                  </a:moveTo>
                  <a:lnTo>
                    <a:pt x="16859" y="14764"/>
                  </a:lnTo>
                  <a:lnTo>
                    <a:pt x="16859" y="145256"/>
                  </a:lnTo>
                  <a:lnTo>
                    <a:pt x="56864" y="145256"/>
                  </a:lnTo>
                  <a:cubicBezTo>
                    <a:pt x="97060" y="145256"/>
                    <a:pt x="117539" y="117919"/>
                    <a:pt x="117539" y="79819"/>
                  </a:cubicBezTo>
                  <a:cubicBezTo>
                    <a:pt x="117348" y="40481"/>
                    <a:pt x="94012" y="14764"/>
                    <a:pt x="56864" y="147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2"/>
            <p:cNvSpPr/>
            <p:nvPr/>
          </p:nvSpPr>
          <p:spPr>
            <a:xfrm>
              <a:off x="9389520" y="3588840"/>
              <a:ext cx="3960" cy="41760"/>
            </a:xfrm>
            <a:custGeom>
              <a:avLst/>
              <a:gdLst/>
              <a:ahLst/>
              <a:cxnLst/>
              <a:rect l="l" t="t" r="r" b="b"/>
              <a:pathLst>
                <a:path w="17049" h="160400" extrusionOk="0">
                  <a:moveTo>
                    <a:pt x="0" y="160401"/>
                  </a:moveTo>
                  <a:lnTo>
                    <a:pt x="0" y="0"/>
                  </a:lnTo>
                  <a:lnTo>
                    <a:pt x="17050" y="0"/>
                  </a:lnTo>
                  <a:lnTo>
                    <a:pt x="17050" y="1604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54" name="Google Shape;754;p82"/>
            <p:cNvSpPr/>
            <p:nvPr/>
          </p:nvSpPr>
          <p:spPr>
            <a:xfrm>
              <a:off x="9405720" y="3588840"/>
              <a:ext cx="35280" cy="41760"/>
            </a:xfrm>
            <a:custGeom>
              <a:avLst/>
              <a:gdLst/>
              <a:ahLst/>
              <a:cxnLst/>
              <a:rect l="l" t="t" r="r" b="b"/>
              <a:pathLst>
                <a:path w="135731" h="160400" extrusionOk="0">
                  <a:moveTo>
                    <a:pt x="76200" y="15240"/>
                  </a:moveTo>
                  <a:lnTo>
                    <a:pt x="76200" y="160401"/>
                  </a:lnTo>
                  <a:lnTo>
                    <a:pt x="59531" y="160401"/>
                  </a:lnTo>
                  <a:lnTo>
                    <a:pt x="59531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135731" y="0"/>
                  </a:lnTo>
                  <a:lnTo>
                    <a:pt x="135731" y="15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55" name="Google Shape;755;p82"/>
            <p:cNvSpPr/>
            <p:nvPr/>
          </p:nvSpPr>
          <p:spPr>
            <a:xfrm>
              <a:off x="9452880" y="3588840"/>
              <a:ext cx="25920" cy="41760"/>
            </a:xfrm>
            <a:custGeom>
              <a:avLst/>
              <a:gdLst/>
              <a:ahLst/>
              <a:cxnLst/>
              <a:rect l="l" t="t" r="r" b="b"/>
              <a:pathLst>
                <a:path w="100203" h="160496" extrusionOk="0">
                  <a:moveTo>
                    <a:pt x="0" y="160401"/>
                  </a:moveTo>
                  <a:lnTo>
                    <a:pt x="0" y="0"/>
                  </a:lnTo>
                  <a:lnTo>
                    <a:pt x="95250" y="0"/>
                  </a:lnTo>
                  <a:lnTo>
                    <a:pt x="95250" y="15240"/>
                  </a:lnTo>
                  <a:lnTo>
                    <a:pt x="16764" y="15240"/>
                  </a:lnTo>
                  <a:lnTo>
                    <a:pt x="16764" y="69913"/>
                  </a:lnTo>
                  <a:lnTo>
                    <a:pt x="88392" y="69913"/>
                  </a:lnTo>
                  <a:lnTo>
                    <a:pt x="88392" y="84677"/>
                  </a:lnTo>
                  <a:lnTo>
                    <a:pt x="16954" y="84677"/>
                  </a:lnTo>
                  <a:lnTo>
                    <a:pt x="16954" y="145256"/>
                  </a:lnTo>
                  <a:lnTo>
                    <a:pt x="100203" y="145256"/>
                  </a:lnTo>
                  <a:lnTo>
                    <a:pt x="100203" y="1604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56" name="Google Shape;756;p82"/>
            <p:cNvSpPr/>
            <p:nvPr/>
          </p:nvSpPr>
          <p:spPr>
            <a:xfrm>
              <a:off x="9494640" y="3588840"/>
              <a:ext cx="34920" cy="41760"/>
            </a:xfrm>
            <a:custGeom>
              <a:avLst/>
              <a:gdLst/>
              <a:ahLst/>
              <a:cxnLst/>
              <a:rect l="l" t="t" r="r" b="b"/>
              <a:pathLst>
                <a:path w="134969" h="160400" extrusionOk="0">
                  <a:moveTo>
                    <a:pt x="58103" y="160401"/>
                  </a:moveTo>
                  <a:lnTo>
                    <a:pt x="0" y="160401"/>
                  </a:lnTo>
                  <a:lnTo>
                    <a:pt x="0" y="0"/>
                  </a:lnTo>
                  <a:lnTo>
                    <a:pt x="58103" y="0"/>
                  </a:lnTo>
                  <a:cubicBezTo>
                    <a:pt x="110680" y="0"/>
                    <a:pt x="134969" y="36671"/>
                    <a:pt x="134969" y="79915"/>
                  </a:cubicBezTo>
                  <a:cubicBezTo>
                    <a:pt x="134969" y="123158"/>
                    <a:pt x="109061" y="160401"/>
                    <a:pt x="58103" y="160401"/>
                  </a:cubicBezTo>
                  <a:close/>
                  <a:moveTo>
                    <a:pt x="56864" y="14764"/>
                  </a:moveTo>
                  <a:lnTo>
                    <a:pt x="16954" y="14764"/>
                  </a:lnTo>
                  <a:lnTo>
                    <a:pt x="16954" y="145256"/>
                  </a:lnTo>
                  <a:lnTo>
                    <a:pt x="56864" y="145256"/>
                  </a:lnTo>
                  <a:cubicBezTo>
                    <a:pt x="97155" y="145256"/>
                    <a:pt x="117634" y="117919"/>
                    <a:pt x="117634" y="79819"/>
                  </a:cubicBezTo>
                  <a:cubicBezTo>
                    <a:pt x="117634" y="40481"/>
                    <a:pt x="94012" y="14764"/>
                    <a:pt x="56864" y="147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2"/>
            <p:cNvSpPr/>
            <p:nvPr/>
          </p:nvSpPr>
          <p:spPr>
            <a:xfrm>
              <a:off x="8852400" y="3432240"/>
              <a:ext cx="263520" cy="198720"/>
            </a:xfrm>
            <a:custGeom>
              <a:avLst/>
              <a:gdLst/>
              <a:ahLst/>
              <a:cxnLst/>
              <a:rect l="l" t="t" r="r" b="b"/>
              <a:pathLst>
                <a:path w="1008109" h="760468" extrusionOk="0">
                  <a:moveTo>
                    <a:pt x="1006387" y="250499"/>
                  </a:moveTo>
                  <a:lnTo>
                    <a:pt x="758737" y="2849"/>
                  </a:lnTo>
                  <a:cubicBezTo>
                    <a:pt x="755312" y="-570"/>
                    <a:pt x="749763" y="-566"/>
                    <a:pt x="746344" y="2859"/>
                  </a:cubicBezTo>
                  <a:cubicBezTo>
                    <a:pt x="744706" y="4500"/>
                    <a:pt x="743785" y="6722"/>
                    <a:pt x="743782" y="9040"/>
                  </a:cubicBezTo>
                  <a:lnTo>
                    <a:pt x="743782" y="31519"/>
                  </a:lnTo>
                  <a:cubicBezTo>
                    <a:pt x="730637" y="11837"/>
                    <a:pt x="708491" y="66"/>
                    <a:pt x="684822" y="182"/>
                  </a:cubicBezTo>
                  <a:lnTo>
                    <a:pt x="504324" y="182"/>
                  </a:lnTo>
                  <a:lnTo>
                    <a:pt x="504324" y="182"/>
                  </a:lnTo>
                  <a:cubicBezTo>
                    <a:pt x="502006" y="116"/>
                    <a:pt x="499765" y="1013"/>
                    <a:pt x="498132" y="2659"/>
                  </a:cubicBezTo>
                  <a:lnTo>
                    <a:pt x="380308" y="120292"/>
                  </a:lnTo>
                  <a:lnTo>
                    <a:pt x="262484" y="2563"/>
                  </a:lnTo>
                  <a:cubicBezTo>
                    <a:pt x="259984" y="66"/>
                    <a:pt x="256228" y="-685"/>
                    <a:pt x="252959" y="658"/>
                  </a:cubicBezTo>
                  <a:cubicBezTo>
                    <a:pt x="251908" y="1124"/>
                    <a:pt x="250967" y="1806"/>
                    <a:pt x="250197" y="2659"/>
                  </a:cubicBezTo>
                  <a:lnTo>
                    <a:pt x="250197" y="2659"/>
                  </a:lnTo>
                  <a:lnTo>
                    <a:pt x="2547" y="250309"/>
                  </a:lnTo>
                  <a:cubicBezTo>
                    <a:pt x="72" y="252821"/>
                    <a:pt x="-676" y="256563"/>
                    <a:pt x="642" y="259834"/>
                  </a:cubicBezTo>
                  <a:cubicBezTo>
                    <a:pt x="1117" y="260879"/>
                    <a:pt x="1797" y="261818"/>
                    <a:pt x="2642" y="262596"/>
                  </a:cubicBezTo>
                  <a:lnTo>
                    <a:pt x="2261" y="262596"/>
                  </a:lnTo>
                  <a:lnTo>
                    <a:pt x="249911" y="510246"/>
                  </a:lnTo>
                  <a:lnTo>
                    <a:pt x="497561" y="757896"/>
                  </a:lnTo>
                  <a:cubicBezTo>
                    <a:pt x="499184" y="759568"/>
                    <a:pt x="501423" y="760498"/>
                    <a:pt x="503752" y="760468"/>
                  </a:cubicBezTo>
                  <a:cubicBezTo>
                    <a:pt x="504897" y="760468"/>
                    <a:pt x="506030" y="760241"/>
                    <a:pt x="507086" y="759801"/>
                  </a:cubicBezTo>
                  <a:cubicBezTo>
                    <a:pt x="508112" y="759334"/>
                    <a:pt x="509047" y="758689"/>
                    <a:pt x="509848" y="757896"/>
                  </a:cubicBezTo>
                  <a:lnTo>
                    <a:pt x="509848" y="757896"/>
                  </a:lnTo>
                  <a:lnTo>
                    <a:pt x="757498" y="510246"/>
                  </a:lnTo>
                  <a:lnTo>
                    <a:pt x="1005148" y="262596"/>
                  </a:lnTo>
                  <a:lnTo>
                    <a:pt x="1005148" y="262596"/>
                  </a:lnTo>
                  <a:cubicBezTo>
                    <a:pt x="1005963" y="261813"/>
                    <a:pt x="1006611" y="260873"/>
                    <a:pt x="1007053" y="259834"/>
                  </a:cubicBezTo>
                  <a:cubicBezTo>
                    <a:pt x="1008674" y="256859"/>
                    <a:pt x="1008414" y="253213"/>
                    <a:pt x="1006387" y="250499"/>
                  </a:cubicBezTo>
                  <a:close/>
                  <a:moveTo>
                    <a:pt x="247625" y="483481"/>
                  </a:moveTo>
                  <a:lnTo>
                    <a:pt x="29503" y="265453"/>
                  </a:lnTo>
                  <a:lnTo>
                    <a:pt x="247625" y="265453"/>
                  </a:lnTo>
                  <a:close/>
                  <a:moveTo>
                    <a:pt x="247625" y="247927"/>
                  </a:moveTo>
                  <a:lnTo>
                    <a:pt x="29503" y="247927"/>
                  </a:lnTo>
                  <a:lnTo>
                    <a:pt x="135611" y="141438"/>
                  </a:lnTo>
                  <a:lnTo>
                    <a:pt x="247625" y="141438"/>
                  </a:lnTo>
                  <a:close/>
                  <a:moveTo>
                    <a:pt x="247625" y="124102"/>
                  </a:moveTo>
                  <a:lnTo>
                    <a:pt x="153518" y="124102"/>
                  </a:lnTo>
                  <a:lnTo>
                    <a:pt x="247625" y="30091"/>
                  </a:lnTo>
                  <a:close/>
                  <a:moveTo>
                    <a:pt x="265056" y="265644"/>
                  </a:moveTo>
                  <a:lnTo>
                    <a:pt x="483178" y="265644"/>
                  </a:lnTo>
                  <a:lnTo>
                    <a:pt x="265056" y="483481"/>
                  </a:lnTo>
                  <a:close/>
                  <a:moveTo>
                    <a:pt x="495561" y="731702"/>
                  </a:moveTo>
                  <a:lnTo>
                    <a:pt x="268961" y="505007"/>
                  </a:lnTo>
                  <a:lnTo>
                    <a:pt x="495561" y="277836"/>
                  </a:lnTo>
                  <a:close/>
                  <a:moveTo>
                    <a:pt x="495561" y="248118"/>
                  </a:moveTo>
                  <a:lnTo>
                    <a:pt x="265056" y="248118"/>
                  </a:lnTo>
                  <a:lnTo>
                    <a:pt x="265056" y="29900"/>
                  </a:lnTo>
                  <a:lnTo>
                    <a:pt x="373736" y="138866"/>
                  </a:lnTo>
                  <a:cubicBezTo>
                    <a:pt x="377157" y="142282"/>
                    <a:pt x="382698" y="142282"/>
                    <a:pt x="386119" y="138866"/>
                  </a:cubicBezTo>
                  <a:lnTo>
                    <a:pt x="495561" y="29900"/>
                  </a:lnTo>
                  <a:close/>
                  <a:moveTo>
                    <a:pt x="854749" y="124007"/>
                  </a:moveTo>
                  <a:lnTo>
                    <a:pt x="814267" y="124007"/>
                  </a:lnTo>
                  <a:cubicBezTo>
                    <a:pt x="785232" y="124380"/>
                    <a:pt x="761391" y="101145"/>
                    <a:pt x="761018" y="72109"/>
                  </a:cubicBezTo>
                  <a:cubicBezTo>
                    <a:pt x="761011" y="71565"/>
                    <a:pt x="761013" y="71021"/>
                    <a:pt x="761022" y="70477"/>
                  </a:cubicBezTo>
                  <a:lnTo>
                    <a:pt x="761023" y="29900"/>
                  </a:lnTo>
                  <a:close/>
                  <a:moveTo>
                    <a:pt x="512992" y="17518"/>
                  </a:moveTo>
                  <a:lnTo>
                    <a:pt x="684442" y="17518"/>
                  </a:lnTo>
                  <a:cubicBezTo>
                    <a:pt x="713811" y="17518"/>
                    <a:pt x="737634" y="41298"/>
                    <a:pt x="737686" y="70667"/>
                  </a:cubicBezTo>
                  <a:cubicBezTo>
                    <a:pt x="738461" y="98649"/>
                    <a:pt x="716949" y="122224"/>
                    <a:pt x="689014" y="124007"/>
                  </a:cubicBezTo>
                  <a:lnTo>
                    <a:pt x="633102" y="124007"/>
                  </a:lnTo>
                  <a:cubicBezTo>
                    <a:pt x="628262" y="124007"/>
                    <a:pt x="624339" y="127931"/>
                    <a:pt x="624339" y="132770"/>
                  </a:cubicBezTo>
                  <a:cubicBezTo>
                    <a:pt x="624339" y="137610"/>
                    <a:pt x="628262" y="141533"/>
                    <a:pt x="633102" y="141533"/>
                  </a:cubicBezTo>
                  <a:lnTo>
                    <a:pt x="688252" y="141533"/>
                  </a:lnTo>
                  <a:cubicBezTo>
                    <a:pt x="716458" y="142867"/>
                    <a:pt x="738510" y="166353"/>
                    <a:pt x="738067" y="194587"/>
                  </a:cubicBezTo>
                  <a:cubicBezTo>
                    <a:pt x="738067" y="223994"/>
                    <a:pt x="714229" y="247832"/>
                    <a:pt x="684823" y="247832"/>
                  </a:cubicBezTo>
                  <a:lnTo>
                    <a:pt x="513373" y="247832"/>
                  </a:lnTo>
                  <a:close/>
                  <a:moveTo>
                    <a:pt x="512992" y="731893"/>
                  </a:moveTo>
                  <a:lnTo>
                    <a:pt x="512992" y="513389"/>
                  </a:lnTo>
                  <a:lnTo>
                    <a:pt x="731114" y="513389"/>
                  </a:lnTo>
                  <a:close/>
                  <a:moveTo>
                    <a:pt x="743497" y="495482"/>
                  </a:moveTo>
                  <a:lnTo>
                    <a:pt x="512992" y="495482"/>
                  </a:lnTo>
                  <a:lnTo>
                    <a:pt x="512992" y="265453"/>
                  </a:lnTo>
                  <a:lnTo>
                    <a:pt x="743497" y="265453"/>
                  </a:lnTo>
                  <a:close/>
                  <a:moveTo>
                    <a:pt x="743497" y="247832"/>
                  </a:moveTo>
                  <a:lnTo>
                    <a:pt x="731209" y="247832"/>
                  </a:lnTo>
                  <a:cubicBezTo>
                    <a:pt x="735915" y="243810"/>
                    <a:pt x="740049" y="239163"/>
                    <a:pt x="743497" y="234021"/>
                  </a:cubicBezTo>
                  <a:close/>
                  <a:moveTo>
                    <a:pt x="761023" y="483385"/>
                  </a:moveTo>
                  <a:lnTo>
                    <a:pt x="761023" y="265453"/>
                  </a:lnTo>
                  <a:lnTo>
                    <a:pt x="979145" y="265453"/>
                  </a:lnTo>
                  <a:close/>
                  <a:moveTo>
                    <a:pt x="761023" y="247832"/>
                  </a:moveTo>
                  <a:lnTo>
                    <a:pt x="761023" y="194683"/>
                  </a:lnTo>
                  <a:cubicBezTo>
                    <a:pt x="761675" y="166392"/>
                    <a:pt x="783669" y="143204"/>
                    <a:pt x="811886" y="141057"/>
                  </a:cubicBezTo>
                  <a:lnTo>
                    <a:pt x="871989" y="141057"/>
                  </a:lnTo>
                  <a:lnTo>
                    <a:pt x="979145" y="2478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58" name="Google Shape;758;p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148671" y="3263494"/>
            <a:ext cx="800570" cy="57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39623" y="3487815"/>
            <a:ext cx="776115" cy="234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0" name="Google Shape;760;p82"/>
          <p:cNvGrpSpPr/>
          <p:nvPr/>
        </p:nvGrpSpPr>
        <p:grpSpPr>
          <a:xfrm>
            <a:off x="7076624" y="3465436"/>
            <a:ext cx="756469" cy="261035"/>
            <a:chOff x="8686800" y="1914480"/>
            <a:chExt cx="780840" cy="264240"/>
          </a:xfrm>
        </p:grpSpPr>
        <p:sp>
          <p:nvSpPr>
            <p:cNvPr id="761" name="Google Shape;761;p82"/>
            <p:cNvSpPr/>
            <p:nvPr/>
          </p:nvSpPr>
          <p:spPr>
            <a:xfrm>
              <a:off x="9005040" y="2125440"/>
              <a:ext cx="48240" cy="49680"/>
            </a:xfrm>
            <a:custGeom>
              <a:avLst/>
              <a:gdLst/>
              <a:ahLst/>
              <a:cxnLst/>
              <a:rect l="l" t="t" r="r" b="b"/>
              <a:pathLst>
                <a:path w="356234" h="366712" extrusionOk="0">
                  <a:moveTo>
                    <a:pt x="0" y="366713"/>
                  </a:moveTo>
                  <a:lnTo>
                    <a:pt x="138113" y="0"/>
                  </a:lnTo>
                  <a:lnTo>
                    <a:pt x="218122" y="0"/>
                  </a:lnTo>
                  <a:lnTo>
                    <a:pt x="356235" y="366713"/>
                  </a:lnTo>
                  <a:lnTo>
                    <a:pt x="275272" y="366713"/>
                  </a:lnTo>
                  <a:lnTo>
                    <a:pt x="253365" y="303847"/>
                  </a:lnTo>
                  <a:lnTo>
                    <a:pt x="101917" y="303847"/>
                  </a:lnTo>
                  <a:lnTo>
                    <a:pt x="80010" y="366713"/>
                  </a:lnTo>
                  <a:lnTo>
                    <a:pt x="0" y="366713"/>
                  </a:lnTo>
                  <a:close/>
                  <a:moveTo>
                    <a:pt x="176213" y="92393"/>
                  </a:moveTo>
                  <a:lnTo>
                    <a:pt x="125730" y="235268"/>
                  </a:lnTo>
                  <a:lnTo>
                    <a:pt x="227647" y="235268"/>
                  </a:lnTo>
                  <a:lnTo>
                    <a:pt x="177165" y="92393"/>
                  </a:lnTo>
                  <a:lnTo>
                    <a:pt x="176213" y="92393"/>
                  </a:lnTo>
                  <a:close/>
                </a:path>
              </a:pathLst>
            </a:custGeom>
            <a:solidFill>
              <a:srgbClr val="007569"/>
            </a:solidFill>
            <a:ln>
              <a:noFill/>
            </a:ln>
          </p:spPr>
        </p:sp>
        <p:grpSp>
          <p:nvGrpSpPr>
            <p:cNvPr id="762" name="Google Shape;762;p82"/>
            <p:cNvGrpSpPr/>
            <p:nvPr/>
          </p:nvGrpSpPr>
          <p:grpSpPr>
            <a:xfrm>
              <a:off x="8686800" y="1914480"/>
              <a:ext cx="780840" cy="264240"/>
              <a:chOff x="8686800" y="1914480"/>
              <a:chExt cx="780840" cy="264240"/>
            </a:xfrm>
          </p:grpSpPr>
          <p:sp>
            <p:nvSpPr>
              <p:cNvPr id="763" name="Google Shape;763;p82"/>
              <p:cNvSpPr/>
              <p:nvPr/>
            </p:nvSpPr>
            <p:spPr>
              <a:xfrm>
                <a:off x="9055440" y="2124360"/>
                <a:ext cx="49320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362902" h="382905" extrusionOk="0">
                    <a:moveTo>
                      <a:pt x="184785" y="0"/>
                    </a:moveTo>
                    <a:cubicBezTo>
                      <a:pt x="276225" y="0"/>
                      <a:pt x="348615" y="54293"/>
                      <a:pt x="362903" y="143828"/>
                    </a:cubicBezTo>
                    <a:lnTo>
                      <a:pt x="281940" y="143828"/>
                    </a:lnTo>
                    <a:cubicBezTo>
                      <a:pt x="271463" y="98107"/>
                      <a:pt x="233363" y="72390"/>
                      <a:pt x="184785" y="72390"/>
                    </a:cubicBezTo>
                    <a:cubicBezTo>
                      <a:pt x="117158" y="72390"/>
                      <a:pt x="80010" y="119063"/>
                      <a:pt x="80010" y="191453"/>
                    </a:cubicBezTo>
                    <a:cubicBezTo>
                      <a:pt x="80010" y="263843"/>
                      <a:pt x="118110" y="310515"/>
                      <a:pt x="184785" y="310515"/>
                    </a:cubicBezTo>
                    <a:cubicBezTo>
                      <a:pt x="234315" y="310515"/>
                      <a:pt x="271463" y="284797"/>
                      <a:pt x="281940" y="239078"/>
                    </a:cubicBezTo>
                    <a:lnTo>
                      <a:pt x="362903" y="239078"/>
                    </a:lnTo>
                    <a:cubicBezTo>
                      <a:pt x="348615" y="328613"/>
                      <a:pt x="276225" y="382905"/>
                      <a:pt x="184785" y="382905"/>
                    </a:cubicBezTo>
                    <a:cubicBezTo>
                      <a:pt x="79058" y="382905"/>
                      <a:pt x="0" y="306705"/>
                      <a:pt x="0" y="192405"/>
                    </a:cubicBezTo>
                    <a:cubicBezTo>
                      <a:pt x="0" y="78105"/>
                      <a:pt x="79058" y="0"/>
                      <a:pt x="184785" y="0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82"/>
              <p:cNvSpPr/>
              <p:nvPr/>
            </p:nvSpPr>
            <p:spPr>
              <a:xfrm>
                <a:off x="9110880" y="2124360"/>
                <a:ext cx="49320" cy="51840"/>
              </a:xfrm>
              <a:custGeom>
                <a:avLst/>
                <a:gdLst/>
                <a:ahLst/>
                <a:cxnLst/>
                <a:rect l="l" t="t" r="r" b="b"/>
                <a:pathLst>
                  <a:path w="362902" h="382905" extrusionOk="0">
                    <a:moveTo>
                      <a:pt x="184785" y="0"/>
                    </a:moveTo>
                    <a:cubicBezTo>
                      <a:pt x="276225" y="0"/>
                      <a:pt x="348615" y="54293"/>
                      <a:pt x="362903" y="143828"/>
                    </a:cubicBezTo>
                    <a:lnTo>
                      <a:pt x="281940" y="143828"/>
                    </a:lnTo>
                    <a:cubicBezTo>
                      <a:pt x="271463" y="98107"/>
                      <a:pt x="233363" y="72390"/>
                      <a:pt x="184785" y="72390"/>
                    </a:cubicBezTo>
                    <a:cubicBezTo>
                      <a:pt x="117157" y="72390"/>
                      <a:pt x="80010" y="119063"/>
                      <a:pt x="80010" y="191453"/>
                    </a:cubicBezTo>
                    <a:cubicBezTo>
                      <a:pt x="80010" y="263843"/>
                      <a:pt x="118110" y="310515"/>
                      <a:pt x="184785" y="310515"/>
                    </a:cubicBezTo>
                    <a:cubicBezTo>
                      <a:pt x="234315" y="310515"/>
                      <a:pt x="271463" y="284797"/>
                      <a:pt x="281940" y="239078"/>
                    </a:cubicBezTo>
                    <a:lnTo>
                      <a:pt x="362903" y="239078"/>
                    </a:lnTo>
                    <a:cubicBezTo>
                      <a:pt x="348615" y="328613"/>
                      <a:pt x="276225" y="382905"/>
                      <a:pt x="184785" y="382905"/>
                    </a:cubicBezTo>
                    <a:cubicBezTo>
                      <a:pt x="79057" y="382905"/>
                      <a:pt x="0" y="306705"/>
                      <a:pt x="0" y="192405"/>
                    </a:cubicBezTo>
                    <a:cubicBezTo>
                      <a:pt x="0" y="78105"/>
                      <a:pt x="80010" y="0"/>
                      <a:pt x="184785" y="0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82"/>
              <p:cNvSpPr/>
              <p:nvPr/>
            </p:nvSpPr>
            <p:spPr>
              <a:xfrm>
                <a:off x="9167040" y="2125440"/>
                <a:ext cx="414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67665" extrusionOk="0">
                    <a:moveTo>
                      <a:pt x="216218" y="366713"/>
                    </a:moveTo>
                    <a:lnTo>
                      <a:pt x="147638" y="227647"/>
                    </a:lnTo>
                    <a:lnTo>
                      <a:pt x="75247" y="227647"/>
                    </a:lnTo>
                    <a:lnTo>
                      <a:pt x="75247" y="366713"/>
                    </a:lnTo>
                    <a:lnTo>
                      <a:pt x="0" y="366713"/>
                    </a:lnTo>
                    <a:lnTo>
                      <a:pt x="0" y="0"/>
                    </a:lnTo>
                    <a:lnTo>
                      <a:pt x="166688" y="0"/>
                    </a:lnTo>
                    <a:cubicBezTo>
                      <a:pt x="246697" y="0"/>
                      <a:pt x="289560" y="47625"/>
                      <a:pt x="289560" y="115253"/>
                    </a:cubicBezTo>
                    <a:cubicBezTo>
                      <a:pt x="289560" y="163830"/>
                      <a:pt x="267653" y="202883"/>
                      <a:pt x="224790" y="220028"/>
                    </a:cubicBezTo>
                    <a:lnTo>
                      <a:pt x="304800" y="367665"/>
                    </a:lnTo>
                    <a:lnTo>
                      <a:pt x="216218" y="367665"/>
                    </a:lnTo>
                    <a:close/>
                    <a:moveTo>
                      <a:pt x="165735" y="68580"/>
                    </a:moveTo>
                    <a:lnTo>
                      <a:pt x="74295" y="68580"/>
                    </a:lnTo>
                    <a:lnTo>
                      <a:pt x="74295" y="158115"/>
                    </a:lnTo>
                    <a:lnTo>
                      <a:pt x="165735" y="158115"/>
                    </a:lnTo>
                    <a:cubicBezTo>
                      <a:pt x="197168" y="158115"/>
                      <a:pt x="212408" y="140970"/>
                      <a:pt x="212408" y="114300"/>
                    </a:cubicBezTo>
                    <a:cubicBezTo>
                      <a:pt x="213360" y="87630"/>
                      <a:pt x="198120" y="68580"/>
                      <a:pt x="165735" y="68580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82"/>
              <p:cNvSpPr/>
              <p:nvPr/>
            </p:nvSpPr>
            <p:spPr>
              <a:xfrm>
                <a:off x="9215640" y="2125440"/>
                <a:ext cx="360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264795" h="367665" extrusionOk="0">
                    <a:moveTo>
                      <a:pt x="264795" y="367665"/>
                    </a:moveTo>
                    <a:lnTo>
                      <a:pt x="0" y="367665"/>
                    </a:lnTo>
                    <a:lnTo>
                      <a:pt x="0" y="0"/>
                    </a:lnTo>
                    <a:lnTo>
                      <a:pt x="264795" y="0"/>
                    </a:lnTo>
                    <a:lnTo>
                      <a:pt x="264795" y="69533"/>
                    </a:lnTo>
                    <a:lnTo>
                      <a:pt x="76200" y="69533"/>
                    </a:lnTo>
                    <a:lnTo>
                      <a:pt x="76200" y="146685"/>
                    </a:lnTo>
                    <a:lnTo>
                      <a:pt x="257175" y="146685"/>
                    </a:lnTo>
                    <a:lnTo>
                      <a:pt x="257175" y="216218"/>
                    </a:lnTo>
                    <a:lnTo>
                      <a:pt x="76200" y="216218"/>
                    </a:lnTo>
                    <a:lnTo>
                      <a:pt x="76200" y="298133"/>
                    </a:lnTo>
                    <a:lnTo>
                      <a:pt x="264795" y="298133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67" name="Google Shape;767;p82"/>
              <p:cNvSpPr/>
              <p:nvPr/>
            </p:nvSpPr>
            <p:spPr>
              <a:xfrm>
                <a:off x="9262080" y="2125440"/>
                <a:ext cx="4392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324802" h="367665" extrusionOk="0">
                    <a:moveTo>
                      <a:pt x="0" y="366713"/>
                    </a:moveTo>
                    <a:lnTo>
                      <a:pt x="0" y="0"/>
                    </a:lnTo>
                    <a:lnTo>
                      <a:pt x="131445" y="0"/>
                    </a:lnTo>
                    <a:cubicBezTo>
                      <a:pt x="256222" y="0"/>
                      <a:pt x="324803" y="77153"/>
                      <a:pt x="324803" y="183833"/>
                    </a:cubicBezTo>
                    <a:cubicBezTo>
                      <a:pt x="324803" y="290513"/>
                      <a:pt x="256222" y="367665"/>
                      <a:pt x="131445" y="367665"/>
                    </a:cubicBezTo>
                    <a:lnTo>
                      <a:pt x="0" y="367665"/>
                    </a:lnTo>
                    <a:close/>
                    <a:moveTo>
                      <a:pt x="129540" y="68580"/>
                    </a:moveTo>
                    <a:lnTo>
                      <a:pt x="75247" y="68580"/>
                    </a:lnTo>
                    <a:lnTo>
                      <a:pt x="75247" y="297180"/>
                    </a:lnTo>
                    <a:lnTo>
                      <a:pt x="129540" y="297180"/>
                    </a:lnTo>
                    <a:cubicBezTo>
                      <a:pt x="209550" y="297180"/>
                      <a:pt x="245745" y="251460"/>
                      <a:pt x="245745" y="182880"/>
                    </a:cubicBezTo>
                    <a:cubicBezTo>
                      <a:pt x="245745" y="114300"/>
                      <a:pt x="210503" y="68580"/>
                      <a:pt x="129540" y="68580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82"/>
              <p:cNvSpPr/>
              <p:nvPr/>
            </p:nvSpPr>
            <p:spPr>
              <a:xfrm>
                <a:off x="9313200" y="2125440"/>
                <a:ext cx="10080" cy="49680"/>
              </a:xfrm>
              <a:custGeom>
                <a:avLst/>
                <a:gdLst/>
                <a:ahLst/>
                <a:cxnLst/>
                <a:rect l="l" t="t" r="r" b="b"/>
                <a:pathLst>
                  <a:path w="75247" h="366712" extrusionOk="0">
                    <a:moveTo>
                      <a:pt x="0" y="0"/>
                    </a:moveTo>
                    <a:lnTo>
                      <a:pt x="75247" y="0"/>
                    </a:lnTo>
                    <a:lnTo>
                      <a:pt x="75247" y="366712"/>
                    </a:lnTo>
                    <a:lnTo>
                      <a:pt x="0" y="366712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69" name="Google Shape;769;p82"/>
              <p:cNvSpPr/>
              <p:nvPr/>
            </p:nvSpPr>
            <p:spPr>
              <a:xfrm>
                <a:off x="9330120" y="2125440"/>
                <a:ext cx="3744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277177" h="367665" extrusionOk="0">
                    <a:moveTo>
                      <a:pt x="277178" y="71438"/>
                    </a:moveTo>
                    <a:lnTo>
                      <a:pt x="176213" y="71438"/>
                    </a:lnTo>
                    <a:lnTo>
                      <a:pt x="176213" y="367665"/>
                    </a:lnTo>
                    <a:lnTo>
                      <a:pt x="100965" y="367665"/>
                    </a:lnTo>
                    <a:lnTo>
                      <a:pt x="100965" y="71438"/>
                    </a:lnTo>
                    <a:lnTo>
                      <a:pt x="0" y="71438"/>
                    </a:lnTo>
                    <a:lnTo>
                      <a:pt x="0" y="0"/>
                    </a:lnTo>
                    <a:lnTo>
                      <a:pt x="277178" y="0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70" name="Google Shape;770;p82"/>
              <p:cNvSpPr/>
              <p:nvPr/>
            </p:nvSpPr>
            <p:spPr>
              <a:xfrm>
                <a:off x="9371880" y="2125440"/>
                <a:ext cx="3600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264795" h="367665" extrusionOk="0">
                    <a:moveTo>
                      <a:pt x="264795" y="367665"/>
                    </a:moveTo>
                    <a:lnTo>
                      <a:pt x="0" y="367665"/>
                    </a:lnTo>
                    <a:lnTo>
                      <a:pt x="0" y="0"/>
                    </a:lnTo>
                    <a:lnTo>
                      <a:pt x="264795" y="0"/>
                    </a:lnTo>
                    <a:lnTo>
                      <a:pt x="264795" y="69533"/>
                    </a:lnTo>
                    <a:lnTo>
                      <a:pt x="76200" y="69533"/>
                    </a:lnTo>
                    <a:lnTo>
                      <a:pt x="76200" y="146685"/>
                    </a:lnTo>
                    <a:lnTo>
                      <a:pt x="257175" y="146685"/>
                    </a:lnTo>
                    <a:lnTo>
                      <a:pt x="257175" y="216218"/>
                    </a:lnTo>
                    <a:lnTo>
                      <a:pt x="76200" y="216218"/>
                    </a:lnTo>
                    <a:lnTo>
                      <a:pt x="76200" y="298133"/>
                    </a:lnTo>
                    <a:lnTo>
                      <a:pt x="264795" y="298133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71" name="Google Shape;771;p82"/>
              <p:cNvSpPr/>
              <p:nvPr/>
            </p:nvSpPr>
            <p:spPr>
              <a:xfrm>
                <a:off x="9416160" y="2125440"/>
                <a:ext cx="43920" cy="50040"/>
              </a:xfrm>
              <a:custGeom>
                <a:avLst/>
                <a:gdLst/>
                <a:ahLst/>
                <a:cxnLst/>
                <a:rect l="l" t="t" r="r" b="b"/>
                <a:pathLst>
                  <a:path w="324802" h="367665" extrusionOk="0">
                    <a:moveTo>
                      <a:pt x="0" y="366713"/>
                    </a:moveTo>
                    <a:lnTo>
                      <a:pt x="0" y="0"/>
                    </a:lnTo>
                    <a:lnTo>
                      <a:pt x="131445" y="0"/>
                    </a:lnTo>
                    <a:cubicBezTo>
                      <a:pt x="256223" y="0"/>
                      <a:pt x="324803" y="77153"/>
                      <a:pt x="324803" y="183833"/>
                    </a:cubicBezTo>
                    <a:cubicBezTo>
                      <a:pt x="324803" y="290513"/>
                      <a:pt x="256223" y="367665"/>
                      <a:pt x="131445" y="367665"/>
                    </a:cubicBezTo>
                    <a:lnTo>
                      <a:pt x="0" y="367665"/>
                    </a:lnTo>
                    <a:close/>
                    <a:moveTo>
                      <a:pt x="129540" y="68580"/>
                    </a:moveTo>
                    <a:lnTo>
                      <a:pt x="75248" y="68580"/>
                    </a:lnTo>
                    <a:lnTo>
                      <a:pt x="75248" y="297180"/>
                    </a:lnTo>
                    <a:lnTo>
                      <a:pt x="129540" y="297180"/>
                    </a:lnTo>
                    <a:cubicBezTo>
                      <a:pt x="209550" y="297180"/>
                      <a:pt x="245745" y="251460"/>
                      <a:pt x="245745" y="182880"/>
                    </a:cubicBezTo>
                    <a:cubicBezTo>
                      <a:pt x="244793" y="114300"/>
                      <a:pt x="209550" y="68580"/>
                      <a:pt x="129540" y="68580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82"/>
              <p:cNvSpPr/>
              <p:nvPr/>
            </p:nvSpPr>
            <p:spPr>
              <a:xfrm>
                <a:off x="8865720" y="1999800"/>
                <a:ext cx="84600" cy="169920"/>
              </a:xfrm>
              <a:custGeom>
                <a:avLst/>
                <a:gdLst/>
                <a:ahLst/>
                <a:cxnLst/>
                <a:rect l="l" t="t" r="r" b="b"/>
                <a:pathLst>
                  <a:path w="621982" h="1244917" extrusionOk="0">
                    <a:moveTo>
                      <a:pt x="0" y="0"/>
                    </a:moveTo>
                    <a:lnTo>
                      <a:pt x="0" y="622935"/>
                    </a:lnTo>
                    <a:lnTo>
                      <a:pt x="621983" y="1244918"/>
                    </a:lnTo>
                    <a:lnTo>
                      <a:pt x="621983" y="0"/>
                    </a:lnTo>
                    <a:close/>
                  </a:path>
                </a:pathLst>
              </a:custGeom>
              <a:solidFill>
                <a:srgbClr val="6AC2B3"/>
              </a:solidFill>
              <a:ln>
                <a:noFill/>
              </a:ln>
            </p:spPr>
          </p:sp>
          <p:sp>
            <p:nvSpPr>
              <p:cNvPr id="773" name="Google Shape;773;p82"/>
              <p:cNvSpPr/>
              <p:nvPr/>
            </p:nvSpPr>
            <p:spPr>
              <a:xfrm>
                <a:off x="8695440" y="1914480"/>
                <a:ext cx="1699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1245870" h="622934" extrusionOk="0">
                    <a:moveTo>
                      <a:pt x="1245870" y="0"/>
                    </a:moveTo>
                    <a:lnTo>
                      <a:pt x="0" y="0"/>
                    </a:lnTo>
                    <a:lnTo>
                      <a:pt x="622935" y="622935"/>
                    </a:lnTo>
                    <a:lnTo>
                      <a:pt x="1245870" y="622935"/>
                    </a:lnTo>
                    <a:close/>
                  </a:path>
                </a:pathLst>
              </a:custGeom>
              <a:solidFill>
                <a:srgbClr val="AFD14C"/>
              </a:solidFill>
              <a:ln>
                <a:noFill/>
              </a:ln>
            </p:spPr>
          </p:sp>
          <p:sp>
            <p:nvSpPr>
              <p:cNvPr id="774" name="Google Shape;774;p82"/>
              <p:cNvSpPr/>
              <p:nvPr/>
            </p:nvSpPr>
            <p:spPr>
              <a:xfrm>
                <a:off x="8865720" y="1914480"/>
                <a:ext cx="8496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622935" extrusionOk="0">
                    <a:moveTo>
                      <a:pt x="0" y="0"/>
                    </a:moveTo>
                    <a:lnTo>
                      <a:pt x="622935" y="0"/>
                    </a:lnTo>
                    <a:lnTo>
                      <a:pt x="622935" y="622935"/>
                    </a:lnTo>
                    <a:lnTo>
                      <a:pt x="0" y="622935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75" name="Google Shape;775;p82"/>
              <p:cNvSpPr/>
              <p:nvPr/>
            </p:nvSpPr>
            <p:spPr>
              <a:xfrm>
                <a:off x="8686800" y="1923480"/>
                <a:ext cx="84600" cy="169920"/>
              </a:xfrm>
              <a:custGeom>
                <a:avLst/>
                <a:gdLst/>
                <a:ahLst/>
                <a:cxnLst/>
                <a:rect l="l" t="t" r="r" b="b"/>
                <a:pathLst>
                  <a:path w="621982" h="1244917" extrusionOk="0">
                    <a:moveTo>
                      <a:pt x="621983" y="1244918"/>
                    </a:moveTo>
                    <a:lnTo>
                      <a:pt x="621983" y="621983"/>
                    </a:lnTo>
                    <a:lnTo>
                      <a:pt x="0" y="0"/>
                    </a:lnTo>
                    <a:lnTo>
                      <a:pt x="0" y="1244918"/>
                    </a:lnTo>
                    <a:close/>
                  </a:path>
                </a:pathLst>
              </a:custGeom>
              <a:solidFill>
                <a:srgbClr val="6AC2B3"/>
              </a:solidFill>
              <a:ln>
                <a:noFill/>
              </a:ln>
            </p:spPr>
          </p:sp>
          <p:sp>
            <p:nvSpPr>
              <p:cNvPr id="776" name="Google Shape;776;p82"/>
              <p:cNvSpPr/>
              <p:nvPr/>
            </p:nvSpPr>
            <p:spPr>
              <a:xfrm>
                <a:off x="8771760" y="2093760"/>
                <a:ext cx="16992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1245869" h="622934" extrusionOk="0">
                    <a:moveTo>
                      <a:pt x="0" y="622935"/>
                    </a:moveTo>
                    <a:lnTo>
                      <a:pt x="1245870" y="622935"/>
                    </a:lnTo>
                    <a:lnTo>
                      <a:pt x="6229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14C"/>
              </a:solidFill>
              <a:ln>
                <a:noFill/>
              </a:ln>
            </p:spPr>
          </p:sp>
          <p:sp>
            <p:nvSpPr>
              <p:cNvPr id="777" name="Google Shape;777;p82"/>
              <p:cNvSpPr/>
              <p:nvPr/>
            </p:nvSpPr>
            <p:spPr>
              <a:xfrm>
                <a:off x="8686800" y="2093760"/>
                <a:ext cx="84960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622935" h="622934" extrusionOk="0">
                    <a:moveTo>
                      <a:pt x="0" y="0"/>
                    </a:moveTo>
                    <a:lnTo>
                      <a:pt x="622935" y="0"/>
                    </a:lnTo>
                    <a:lnTo>
                      <a:pt x="622935" y="622935"/>
                    </a:lnTo>
                    <a:lnTo>
                      <a:pt x="0" y="622935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78" name="Google Shape;778;p82"/>
              <p:cNvSpPr/>
              <p:nvPr/>
            </p:nvSpPr>
            <p:spPr>
              <a:xfrm>
                <a:off x="9000000" y="1999440"/>
                <a:ext cx="101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744854" h="768667" extrusionOk="0">
                    <a:moveTo>
                      <a:pt x="0" y="768668"/>
                    </a:moveTo>
                    <a:lnTo>
                      <a:pt x="288607" y="0"/>
                    </a:lnTo>
                    <a:lnTo>
                      <a:pt x="455295" y="0"/>
                    </a:lnTo>
                    <a:lnTo>
                      <a:pt x="744855" y="768668"/>
                    </a:lnTo>
                    <a:lnTo>
                      <a:pt x="574357" y="768668"/>
                    </a:lnTo>
                    <a:lnTo>
                      <a:pt x="527685" y="636270"/>
                    </a:lnTo>
                    <a:lnTo>
                      <a:pt x="211455" y="636270"/>
                    </a:lnTo>
                    <a:lnTo>
                      <a:pt x="164782" y="768668"/>
                    </a:lnTo>
                    <a:lnTo>
                      <a:pt x="0" y="768668"/>
                    </a:lnTo>
                    <a:close/>
                    <a:moveTo>
                      <a:pt x="368617" y="195263"/>
                    </a:moveTo>
                    <a:lnTo>
                      <a:pt x="262890" y="495300"/>
                    </a:lnTo>
                    <a:lnTo>
                      <a:pt x="477202" y="495300"/>
                    </a:lnTo>
                    <a:lnTo>
                      <a:pt x="371475" y="195263"/>
                    </a:lnTo>
                    <a:lnTo>
                      <a:pt x="368617" y="195263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79" name="Google Shape;779;p82"/>
              <p:cNvSpPr/>
              <p:nvPr/>
            </p:nvSpPr>
            <p:spPr>
              <a:xfrm>
                <a:off x="9097200" y="1999440"/>
                <a:ext cx="101520" cy="104760"/>
              </a:xfrm>
              <a:custGeom>
                <a:avLst/>
                <a:gdLst/>
                <a:ahLst/>
                <a:cxnLst/>
                <a:rect l="l" t="t" r="r" b="b"/>
                <a:pathLst>
                  <a:path w="745807" h="768667" extrusionOk="0">
                    <a:moveTo>
                      <a:pt x="0" y="768668"/>
                    </a:moveTo>
                    <a:lnTo>
                      <a:pt x="289560" y="0"/>
                    </a:lnTo>
                    <a:lnTo>
                      <a:pt x="456247" y="0"/>
                    </a:lnTo>
                    <a:lnTo>
                      <a:pt x="745808" y="768668"/>
                    </a:lnTo>
                    <a:lnTo>
                      <a:pt x="575310" y="768668"/>
                    </a:lnTo>
                    <a:lnTo>
                      <a:pt x="528638" y="636270"/>
                    </a:lnTo>
                    <a:lnTo>
                      <a:pt x="212408" y="636270"/>
                    </a:lnTo>
                    <a:lnTo>
                      <a:pt x="165735" y="768668"/>
                    </a:lnTo>
                    <a:lnTo>
                      <a:pt x="0" y="768668"/>
                    </a:lnTo>
                    <a:close/>
                    <a:moveTo>
                      <a:pt x="368618" y="195263"/>
                    </a:moveTo>
                    <a:lnTo>
                      <a:pt x="262890" y="495300"/>
                    </a:lnTo>
                    <a:lnTo>
                      <a:pt x="477203" y="495300"/>
                    </a:lnTo>
                    <a:lnTo>
                      <a:pt x="371475" y="195263"/>
                    </a:lnTo>
                    <a:lnTo>
                      <a:pt x="368618" y="195263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</p:sp>
          <p:sp>
            <p:nvSpPr>
              <p:cNvPr id="780" name="Google Shape;780;p82"/>
              <p:cNvSpPr/>
              <p:nvPr/>
            </p:nvSpPr>
            <p:spPr>
              <a:xfrm>
                <a:off x="9298080" y="1996920"/>
                <a:ext cx="82080" cy="109080"/>
              </a:xfrm>
              <a:custGeom>
                <a:avLst/>
                <a:gdLst/>
                <a:ahLst/>
                <a:cxnLst/>
                <a:rect l="l" t="t" r="r" b="b"/>
                <a:pathLst>
                  <a:path w="601980" h="801052" extrusionOk="0">
                    <a:moveTo>
                      <a:pt x="441960" y="570548"/>
                    </a:moveTo>
                    <a:cubicBezTo>
                      <a:pt x="441960" y="419100"/>
                      <a:pt x="30480" y="538163"/>
                      <a:pt x="30480" y="237173"/>
                    </a:cubicBezTo>
                    <a:cubicBezTo>
                      <a:pt x="30480" y="107633"/>
                      <a:pt x="133350" y="0"/>
                      <a:pt x="311468" y="0"/>
                    </a:cubicBezTo>
                    <a:cubicBezTo>
                      <a:pt x="491490" y="0"/>
                      <a:pt x="593407" y="118110"/>
                      <a:pt x="597218" y="257175"/>
                    </a:cubicBezTo>
                    <a:lnTo>
                      <a:pt x="441960" y="257175"/>
                    </a:lnTo>
                    <a:cubicBezTo>
                      <a:pt x="439102" y="189548"/>
                      <a:pt x="391477" y="140970"/>
                      <a:pt x="308610" y="140970"/>
                    </a:cubicBezTo>
                    <a:cubicBezTo>
                      <a:pt x="234315" y="140970"/>
                      <a:pt x="185738" y="178118"/>
                      <a:pt x="185738" y="227648"/>
                    </a:cubicBezTo>
                    <a:cubicBezTo>
                      <a:pt x="185738" y="381000"/>
                      <a:pt x="601980" y="260033"/>
                      <a:pt x="601980" y="565785"/>
                    </a:cubicBezTo>
                    <a:cubicBezTo>
                      <a:pt x="601980" y="702945"/>
                      <a:pt x="481013" y="801053"/>
                      <a:pt x="297180" y="801053"/>
                    </a:cubicBezTo>
                    <a:cubicBezTo>
                      <a:pt x="83820" y="801053"/>
                      <a:pt x="4763" y="668655"/>
                      <a:pt x="0" y="541973"/>
                    </a:cubicBezTo>
                    <a:lnTo>
                      <a:pt x="157163" y="541973"/>
                    </a:lnTo>
                    <a:cubicBezTo>
                      <a:pt x="161925" y="604838"/>
                      <a:pt x="206693" y="660083"/>
                      <a:pt x="306705" y="660083"/>
                    </a:cubicBezTo>
                    <a:cubicBezTo>
                      <a:pt x="391477" y="659130"/>
                      <a:pt x="441960" y="626745"/>
                      <a:pt x="441960" y="570548"/>
                    </a:cubicBezTo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82"/>
              <p:cNvSpPr/>
              <p:nvPr/>
            </p:nvSpPr>
            <p:spPr>
              <a:xfrm>
                <a:off x="9387360" y="1999440"/>
                <a:ext cx="80280" cy="105120"/>
              </a:xfrm>
              <a:custGeom>
                <a:avLst/>
                <a:gdLst/>
                <a:ahLst/>
                <a:cxnLst/>
                <a:rect l="l" t="t" r="r" b="b"/>
                <a:pathLst>
                  <a:path w="590550" h="770572" extrusionOk="0">
                    <a:moveTo>
                      <a:pt x="0" y="768668"/>
                    </a:moveTo>
                    <a:lnTo>
                      <a:pt x="0" y="0"/>
                    </a:lnTo>
                    <a:lnTo>
                      <a:pt x="324802" y="0"/>
                    </a:lnTo>
                    <a:cubicBezTo>
                      <a:pt x="501015" y="0"/>
                      <a:pt x="580072" y="94297"/>
                      <a:pt x="580072" y="211455"/>
                    </a:cubicBezTo>
                    <a:cubicBezTo>
                      <a:pt x="580072" y="291465"/>
                      <a:pt x="539115" y="352425"/>
                      <a:pt x="472440" y="381953"/>
                    </a:cubicBezTo>
                    <a:cubicBezTo>
                      <a:pt x="542925" y="408622"/>
                      <a:pt x="590550" y="469582"/>
                      <a:pt x="590550" y="552450"/>
                    </a:cubicBezTo>
                    <a:cubicBezTo>
                      <a:pt x="590550" y="684847"/>
                      <a:pt x="504825" y="770572"/>
                      <a:pt x="338138" y="770572"/>
                    </a:cubicBezTo>
                    <a:lnTo>
                      <a:pt x="0" y="770572"/>
                    </a:lnTo>
                    <a:close/>
                    <a:moveTo>
                      <a:pt x="153352" y="143828"/>
                    </a:moveTo>
                    <a:lnTo>
                      <a:pt x="153352" y="310515"/>
                    </a:lnTo>
                    <a:lnTo>
                      <a:pt x="323850" y="310515"/>
                    </a:lnTo>
                    <a:cubicBezTo>
                      <a:pt x="384810" y="310515"/>
                      <a:pt x="421005" y="281940"/>
                      <a:pt x="421005" y="226695"/>
                    </a:cubicBezTo>
                    <a:cubicBezTo>
                      <a:pt x="421005" y="180975"/>
                      <a:pt x="392430" y="142875"/>
                      <a:pt x="323850" y="142875"/>
                    </a:cubicBezTo>
                    <a:lnTo>
                      <a:pt x="153352" y="142875"/>
                    </a:lnTo>
                    <a:close/>
                    <a:moveTo>
                      <a:pt x="153352" y="451485"/>
                    </a:moveTo>
                    <a:lnTo>
                      <a:pt x="153352" y="626745"/>
                    </a:lnTo>
                    <a:lnTo>
                      <a:pt x="334327" y="626745"/>
                    </a:lnTo>
                    <a:cubicBezTo>
                      <a:pt x="401955" y="626745"/>
                      <a:pt x="431482" y="593407"/>
                      <a:pt x="431482" y="539115"/>
                    </a:cubicBezTo>
                    <a:cubicBezTo>
                      <a:pt x="431482" y="486728"/>
                      <a:pt x="401002" y="451485"/>
                      <a:pt x="334327" y="451485"/>
                    </a:cubicBezTo>
                    <a:lnTo>
                      <a:pt x="153352" y="451485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82"/>
              <p:cNvSpPr/>
              <p:nvPr/>
            </p:nvSpPr>
            <p:spPr>
              <a:xfrm>
                <a:off x="9192600" y="1996920"/>
                <a:ext cx="103320" cy="109080"/>
              </a:xfrm>
              <a:custGeom>
                <a:avLst/>
                <a:gdLst/>
                <a:ahLst/>
                <a:cxnLst/>
                <a:rect l="l" t="t" r="r" b="b"/>
                <a:pathLst>
                  <a:path w="759142" h="800100" extrusionOk="0">
                    <a:moveTo>
                      <a:pt x="575310" y="541973"/>
                    </a:moveTo>
                    <a:cubicBezTo>
                      <a:pt x="541972" y="611505"/>
                      <a:pt x="473392" y="649605"/>
                      <a:pt x="386715" y="649605"/>
                    </a:cubicBezTo>
                    <a:cubicBezTo>
                      <a:pt x="245745" y="649605"/>
                      <a:pt x="166688" y="552450"/>
                      <a:pt x="166688" y="400050"/>
                    </a:cubicBezTo>
                    <a:cubicBezTo>
                      <a:pt x="166688" y="247650"/>
                      <a:pt x="245745" y="150495"/>
                      <a:pt x="386715" y="150495"/>
                    </a:cubicBezTo>
                    <a:cubicBezTo>
                      <a:pt x="489585" y="150495"/>
                      <a:pt x="567690" y="204788"/>
                      <a:pt x="590550" y="300990"/>
                    </a:cubicBezTo>
                    <a:lnTo>
                      <a:pt x="759142" y="300990"/>
                    </a:lnTo>
                    <a:cubicBezTo>
                      <a:pt x="729615" y="113348"/>
                      <a:pt x="578167" y="0"/>
                      <a:pt x="386715" y="0"/>
                    </a:cubicBezTo>
                    <a:cubicBezTo>
                      <a:pt x="165735" y="0"/>
                      <a:pt x="0" y="159068"/>
                      <a:pt x="0" y="400050"/>
                    </a:cubicBezTo>
                    <a:cubicBezTo>
                      <a:pt x="0" y="640080"/>
                      <a:pt x="165735" y="800100"/>
                      <a:pt x="386715" y="800100"/>
                    </a:cubicBezTo>
                    <a:cubicBezTo>
                      <a:pt x="562927" y="800100"/>
                      <a:pt x="705802" y="703898"/>
                      <a:pt x="749617" y="541973"/>
                    </a:cubicBezTo>
                    <a:lnTo>
                      <a:pt x="575310" y="541973"/>
                    </a:lnTo>
                    <a:close/>
                  </a:path>
                </a:pathLst>
              </a:custGeom>
              <a:solidFill>
                <a:srgbClr val="00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3"/>
          <p:cNvSpPr txBox="1">
            <a:spLocks noGrp="1"/>
          </p:cNvSpPr>
          <p:nvPr>
            <p:ph type="title"/>
          </p:nvPr>
        </p:nvSpPr>
        <p:spPr>
          <a:xfrm>
            <a:off x="658813" y="290209"/>
            <a:ext cx="89712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000"/>
              <a:buFont typeface="Inter"/>
              <a:buNone/>
            </a:pPr>
            <a:r>
              <a:rPr lang="ru-RU" sz="2400" dirty="0"/>
              <a:t>GSOM SPBU OFFERS PROGRAMS FOR THE DEVELOPMENT</a:t>
            </a:r>
            <a:r>
              <a:rPr lang="ru-RU" sz="2400" dirty="0">
                <a:solidFill>
                  <a:schemeClr val="lt2"/>
                </a:solidFill>
              </a:rPr>
              <a:t/>
            </a:r>
            <a:br>
              <a:rPr lang="ru-RU" sz="2400" dirty="0">
                <a:solidFill>
                  <a:schemeClr val="lt2"/>
                </a:solidFill>
              </a:rPr>
            </a:br>
            <a:r>
              <a:rPr lang="ru-RU" sz="2400" dirty="0">
                <a:solidFill>
                  <a:schemeClr val="lt2"/>
                </a:solidFill>
              </a:rPr>
              <a:t>OF LEADERS AT ALL STAGES OF A CAREER</a:t>
            </a:r>
            <a:endParaRPr sz="2400" dirty="0">
              <a:solidFill>
                <a:schemeClr val="lt2"/>
              </a:solidFill>
            </a:endParaRPr>
          </a:p>
        </p:txBody>
      </p:sp>
      <p:sp>
        <p:nvSpPr>
          <p:cNvPr id="805" name="Google Shape;805;p83"/>
          <p:cNvSpPr txBox="1">
            <a:spLocks noGrp="1"/>
          </p:cNvSpPr>
          <p:nvPr>
            <p:ph type="sldNum" idx="12"/>
          </p:nvPr>
        </p:nvSpPr>
        <p:spPr>
          <a:xfrm>
            <a:off x="675980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5</a:t>
            </a:fld>
            <a:endParaRPr sz="1000"/>
          </a:p>
        </p:txBody>
      </p:sp>
      <p:pic>
        <p:nvPicPr>
          <p:cNvPr id="806" name="Google Shape;806;p83" descr="Изображение выглядит как текст, человек&#10;&#10;Автоматически созданное описание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5" b="15"/>
          <a:stretch/>
        </p:blipFill>
        <p:spPr>
          <a:xfrm>
            <a:off x="669664" y="4446768"/>
            <a:ext cx="2269387" cy="2243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07" name="Google Shape;807;p83" descr="Изображение выглядит как человек, стоит&#10;&#10;Автоматически созданное описание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2" r="13"/>
          <a:stretch/>
        </p:blipFill>
        <p:spPr>
          <a:xfrm>
            <a:off x="3256119" y="4425479"/>
            <a:ext cx="2268537" cy="22431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08" name="Google Shape;808;p83" descr="Изображение выглядит как текст, человек, стол, люди&#10;&#10;Автоматически созданное описание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22" b="23"/>
          <a:stretch/>
        </p:blipFill>
        <p:spPr>
          <a:xfrm>
            <a:off x="5829196" y="4425479"/>
            <a:ext cx="2270125" cy="22431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809" name="Google Shape;809;p83" descr="Изображение выглядит как человек, сидит, внутренний, ноутбук&#10;&#10;Автоматически созданное описание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15" b="15"/>
          <a:stretch/>
        </p:blipFill>
        <p:spPr>
          <a:xfrm>
            <a:off x="8398677" y="4425479"/>
            <a:ext cx="2270125" cy="224313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88" name="Google Shape;788;p83"/>
          <p:cNvSpPr/>
          <p:nvPr/>
        </p:nvSpPr>
        <p:spPr>
          <a:xfrm>
            <a:off x="3254784" y="1292662"/>
            <a:ext cx="2271209" cy="56596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Master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Doctoral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programs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English</a:t>
            </a:r>
            <a:r>
              <a:rPr lang="ru-RU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  <a:endParaRPr sz="1200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89" name="Google Shape;789;p83"/>
          <p:cNvSpPr/>
          <p:nvPr/>
        </p:nvSpPr>
        <p:spPr>
          <a:xfrm>
            <a:off x="5836059" y="1292662"/>
            <a:ext cx="2271209" cy="56596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МВА</a:t>
            </a:r>
            <a:br>
              <a:rPr lang="ru-RU" sz="12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2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Еxecutive МВА</a:t>
            </a:r>
            <a:endParaRPr sz="12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90" name="Google Shape;790;p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10477" y="1279419"/>
            <a:ext cx="661081" cy="66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26091" y="1272453"/>
            <a:ext cx="661082" cy="664796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83"/>
          <p:cNvSpPr/>
          <p:nvPr/>
        </p:nvSpPr>
        <p:spPr>
          <a:xfrm>
            <a:off x="3256295" y="1950529"/>
            <a:ext cx="2271209" cy="20594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93" name="Google Shape;793;p83"/>
          <p:cNvSpPr/>
          <p:nvPr/>
        </p:nvSpPr>
        <p:spPr>
          <a:xfrm>
            <a:off x="8411721" y="1292662"/>
            <a:ext cx="2271209" cy="56596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Corporate 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programs </a:t>
            </a:r>
            <a:endParaRPr sz="12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94" name="Google Shape;794;p83"/>
          <p:cNvSpPr/>
          <p:nvPr/>
        </p:nvSpPr>
        <p:spPr>
          <a:xfrm>
            <a:off x="5837259" y="1950529"/>
            <a:ext cx="2271209" cy="20594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795" name="Google Shape;795;p8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8677" y="1272453"/>
            <a:ext cx="661083" cy="664797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83"/>
          <p:cNvSpPr/>
          <p:nvPr/>
        </p:nvSpPr>
        <p:spPr>
          <a:xfrm>
            <a:off x="8418223" y="1950529"/>
            <a:ext cx="2271209" cy="20594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797" name="Google Shape;797;p83"/>
          <p:cNvSpPr/>
          <p:nvPr/>
        </p:nvSpPr>
        <p:spPr>
          <a:xfrm>
            <a:off x="675330" y="1292662"/>
            <a:ext cx="2271209" cy="56596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Bachelor programs</a:t>
            </a:r>
            <a:r>
              <a:rPr lang="ru-RU" sz="12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8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4618" y="1295025"/>
            <a:ext cx="632828" cy="636383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3"/>
          <p:cNvSpPr/>
          <p:nvPr/>
        </p:nvSpPr>
        <p:spPr>
          <a:xfrm>
            <a:off x="675331" y="1950529"/>
            <a:ext cx="2271209" cy="205949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dk2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0" name="Google Shape;800;p83"/>
          <p:cNvSpPr/>
          <p:nvPr/>
        </p:nvSpPr>
        <p:spPr>
          <a:xfrm>
            <a:off x="5102450" y="1530125"/>
            <a:ext cx="331800" cy="22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0" i="0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ENG</a:t>
            </a:r>
            <a:endParaRPr sz="800" b="0" i="0" u="none" strike="noStrike" cap="none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1" name="Google Shape;801;p83"/>
          <p:cNvSpPr txBox="1"/>
          <p:nvPr/>
        </p:nvSpPr>
        <p:spPr>
          <a:xfrm>
            <a:off x="675330" y="1950529"/>
            <a:ext cx="22695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216000" rIns="144000" bIns="216000" anchor="t" anchorCtr="0">
            <a:spAutoFit/>
          </a:bodyPr>
          <a:lstStyle/>
          <a:p>
            <a:pPr marL="10800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Public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Administration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/>
            </a:r>
            <a:b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</a:b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International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/>
            </a:r>
            <a:b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1000" b="0" i="0" u="none" strike="noStrike" cap="none" dirty="0" smtClean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ru-RU" sz="1000" dirty="0" err="1" smtClean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1000" dirty="0" smtClean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 smtClean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English</a:t>
            </a:r>
            <a:r>
              <a:rPr lang="ru-RU" sz="1000" b="0" i="0" u="none" strike="noStrike" cap="none" dirty="0" smtClean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  <a:endParaRPr sz="1000" b="0" i="0" u="none" strike="noStrike" cap="none" dirty="0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2" name="Google Shape;802;p83"/>
          <p:cNvSpPr txBox="1"/>
          <p:nvPr/>
        </p:nvSpPr>
        <p:spPr>
          <a:xfrm>
            <a:off x="3262217" y="1950529"/>
            <a:ext cx="23172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216000" rIns="144000" bIns="216000" anchor="t" anchorCtr="0">
            <a:spAutoFit/>
          </a:bodyPr>
          <a:lstStyle/>
          <a:p>
            <a:pPr marL="10800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Master in Management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Master in Corporate Finance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Master in Business Analytics &amp; Big Data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Master in Smart City Management</a:t>
            </a:r>
            <a:endParaRPr/>
          </a:p>
          <a:p>
            <a:pPr marL="107999" marR="0" lvl="0" indent="-10799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Doctoral program in management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08000" marR="0" lvl="0" indent="-5719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endParaRPr sz="1000" b="0" i="0" u="none" strike="noStrike" cap="none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08000" marR="0" lvl="0" indent="-5719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3" name="Google Shape;803;p83"/>
          <p:cNvSpPr txBox="1"/>
          <p:nvPr/>
        </p:nvSpPr>
        <p:spPr>
          <a:xfrm>
            <a:off x="5860549" y="1809468"/>
            <a:ext cx="22695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216000" rIns="144000" bIns="216000" anchor="t" anchorCtr="0">
            <a:spAutoFit/>
          </a:bodyPr>
          <a:lstStyle/>
          <a:p>
            <a:pPr marL="10800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GSOM SPbU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Business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School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XXI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Century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Consult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jointly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launched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an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MBA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program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Belarus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GSOM SPbU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GSB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AlmaU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Kazakhstan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)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jointly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implement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EMBA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double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degree</a:t>
            </a:r>
            <a:r>
              <a:rPr lang="ru-RU" sz="10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program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7999" marR="0" lvl="0" indent="-10799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Joint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program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with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Skillbox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"MBA -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Leaders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Change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" (</a:t>
            </a:r>
            <a:r>
              <a:rPr lang="ru-RU" sz="1000" b="0" i="0" u="none" strike="noStrike" cap="none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online</a:t>
            </a:r>
            <a:r>
              <a:rPr lang="ru-RU" sz="1000" b="0" i="0" u="none" strike="noStrike" cap="none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)</a:t>
            </a:r>
            <a:endParaRPr sz="1000" dirty="0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9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Active</a:t>
            </a:r>
            <a:r>
              <a:rPr lang="ru-RU" sz="9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9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recruitment</a:t>
            </a:r>
            <a:r>
              <a:rPr lang="ru-RU" sz="9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9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9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MBA </a:t>
            </a:r>
            <a:r>
              <a:rPr lang="ru-RU" sz="9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900" dirty="0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 EMBA </a:t>
            </a:r>
            <a:r>
              <a:rPr lang="ru-RU" sz="900" dirty="0" err="1">
                <a:solidFill>
                  <a:srgbClr val="3C4953"/>
                </a:solidFill>
                <a:latin typeface="Inter"/>
                <a:ea typeface="Inter"/>
                <a:cs typeface="Inter"/>
                <a:sym typeface="Inter"/>
              </a:rPr>
              <a:t>programs</a:t>
            </a:r>
            <a:endParaRPr sz="900" b="0" i="0" u="none" strike="noStrike" cap="none" dirty="0">
              <a:solidFill>
                <a:srgbClr val="3C495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4" name="Google Shape;804;p83"/>
          <p:cNvSpPr txBox="1"/>
          <p:nvPr/>
        </p:nvSpPr>
        <p:spPr>
          <a:xfrm>
            <a:off x="8412457" y="1809468"/>
            <a:ext cx="2269500" cy="25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216000" rIns="144000" bIns="216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1" dirty="0">
                <a:solidFill>
                  <a:srgbClr val="013C48"/>
                </a:solidFill>
                <a:ea typeface="Inter"/>
                <a:cs typeface="Inter"/>
                <a:sym typeface="Inter"/>
              </a:rPr>
              <a:t>ONLINE</a:t>
            </a:r>
            <a:r>
              <a:rPr lang="ru-RU" sz="800" b="1" i="0" u="none" strike="noStrike" cap="none" dirty="0">
                <a:solidFill>
                  <a:srgbClr val="013C48"/>
                </a:solidFill>
                <a:ea typeface="Inter"/>
                <a:cs typeface="Inter"/>
                <a:sym typeface="Inter"/>
              </a:rPr>
              <a:t>:</a:t>
            </a:r>
            <a:endParaRPr sz="800" b="0" i="0" u="none" strike="noStrike" cap="none" dirty="0">
              <a:solidFill>
                <a:srgbClr val="3C4953"/>
              </a:solidFill>
              <a:ea typeface="Inter"/>
              <a:cs typeface="Inter"/>
              <a:sym typeface="Inter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b="1" i="0" u="none" strike="noStrike" cap="none" dirty="0" err="1">
                <a:solidFill>
                  <a:schemeClr val="accent1"/>
                </a:solidFill>
                <a:ea typeface="Inter"/>
                <a:cs typeface="Inter"/>
                <a:sym typeface="Inter"/>
              </a:rPr>
              <a:t>Essentials</a:t>
            </a:r>
            <a:r>
              <a:rPr lang="ru-RU" sz="1000" b="1" i="0" u="none" strike="noStrike" cap="none" dirty="0">
                <a:solidFill>
                  <a:schemeClr val="accent1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b="1" i="0" u="none" strike="noStrike" cap="none" dirty="0" err="1">
                <a:solidFill>
                  <a:schemeClr val="accent1"/>
                </a:solidFill>
                <a:ea typeface="Inter"/>
                <a:cs typeface="Inter"/>
                <a:sym typeface="Inter"/>
              </a:rPr>
              <a:t>programs</a:t>
            </a:r>
            <a:r>
              <a:rPr lang="ru-RU" sz="1000" b="1" i="0" u="none" strike="noStrike" cap="none" dirty="0">
                <a:solidFill>
                  <a:schemeClr val="accent1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b="1" i="0" u="none" strike="noStrike" cap="none" dirty="0" err="1">
                <a:solidFill>
                  <a:schemeClr val="accent1"/>
                </a:solidFill>
                <a:ea typeface="Inter"/>
                <a:cs typeface="Inter"/>
                <a:sym typeface="Inter"/>
              </a:rPr>
              <a:t>for</a:t>
            </a:r>
            <a:r>
              <a:rPr lang="ru-RU" sz="1000" b="1" i="0" u="none" strike="noStrike" cap="none" dirty="0">
                <a:solidFill>
                  <a:schemeClr val="accent1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b="1" i="0" u="none" strike="noStrike" cap="none" dirty="0" err="1">
                <a:solidFill>
                  <a:schemeClr val="accent1"/>
                </a:solidFill>
                <a:ea typeface="Inter"/>
                <a:cs typeface="Inter"/>
                <a:sym typeface="Inter"/>
              </a:rPr>
              <a:t>line</a:t>
            </a:r>
            <a:r>
              <a:rPr lang="ru-RU" sz="1000" b="1" i="0" u="none" strike="noStrike" cap="none" dirty="0">
                <a:solidFill>
                  <a:schemeClr val="accent1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b="1" i="0" u="none" strike="noStrike" cap="none" dirty="0" err="1">
                <a:solidFill>
                  <a:schemeClr val="accent1"/>
                </a:solidFill>
                <a:ea typeface="Inter"/>
                <a:cs typeface="Inter"/>
                <a:sym typeface="Inter"/>
              </a:rPr>
              <a:t>managers</a:t>
            </a:r>
            <a:endParaRPr sz="1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Series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of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educational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webinars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and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trainings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on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various</a:t>
            </a:r>
            <a:r>
              <a:rPr lang="ru-RU" sz="900" dirty="0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 </a:t>
            </a:r>
            <a:r>
              <a:rPr lang="ru-RU" sz="900" dirty="0" err="1">
                <a:solidFill>
                  <a:srgbClr val="3C4953"/>
                </a:solidFill>
                <a:ea typeface="Raleway Medium"/>
                <a:cs typeface="Raleway Medium"/>
                <a:sym typeface="Raleway Medium"/>
              </a:rPr>
              <a:t>topics</a:t>
            </a:r>
            <a:endParaRPr sz="1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1080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dirty="0">
                <a:solidFill>
                  <a:srgbClr val="013C48"/>
                </a:solidFill>
                <a:ea typeface="Inter"/>
                <a:cs typeface="Inter"/>
                <a:sym typeface="Inter"/>
              </a:rPr>
              <a:t>OFFLINE</a:t>
            </a:r>
            <a:r>
              <a:rPr lang="ru-RU" sz="800" b="1" i="0" u="none" strike="noStrike" cap="none" dirty="0">
                <a:solidFill>
                  <a:srgbClr val="013C48"/>
                </a:solidFill>
                <a:ea typeface="Inter"/>
                <a:cs typeface="Inter"/>
                <a:sym typeface="Inter"/>
              </a:rPr>
              <a:t>:</a:t>
            </a:r>
            <a:endParaRPr dirty="0"/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Corporate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MBA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programs</a:t>
            </a:r>
            <a:endParaRPr sz="1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108000" marR="0" lvl="0" indent="-108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Leadership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programs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for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managers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of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different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levels</a:t>
            </a:r>
            <a:endParaRPr sz="1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107999" marR="0" lvl="0" indent="-10799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Char char="•"/>
            </a:pP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Talent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pool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development</a:t>
            </a:r>
            <a:r>
              <a:rPr lang="ru-RU" sz="1000" dirty="0">
                <a:solidFill>
                  <a:srgbClr val="3C4953"/>
                </a:solidFill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rgbClr val="3C4953"/>
                </a:solidFill>
                <a:ea typeface="Inter"/>
                <a:cs typeface="Inter"/>
                <a:sym typeface="Inter"/>
              </a:rPr>
              <a:t>programs</a:t>
            </a:r>
            <a:endParaRPr sz="800" b="1" i="0" u="none" strike="noStrike" cap="none" dirty="0">
              <a:solidFill>
                <a:srgbClr val="013C48"/>
              </a:solidFill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"/>
          <p:cNvSpPr/>
          <p:nvPr/>
        </p:nvSpPr>
        <p:spPr>
          <a:xfrm>
            <a:off x="6282949" y="3930523"/>
            <a:ext cx="5261102" cy="34220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Applicant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MBA/EMBA</a:t>
            </a:r>
            <a:r>
              <a:rPr lang="en-US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programs</a:t>
            </a:r>
            <a:endParaRPr sz="1200" b="0" i="0" u="none" strike="noStrike" cap="none" dirty="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5" name="Google Shape;815;p10"/>
          <p:cNvSpPr/>
          <p:nvPr/>
        </p:nvSpPr>
        <p:spPr>
          <a:xfrm>
            <a:off x="6305809" y="1292115"/>
            <a:ext cx="5238300" cy="342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Doctoral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program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applicant</a:t>
            </a:r>
            <a:endParaRPr dirty="0"/>
          </a:p>
        </p:txBody>
      </p:sp>
      <p:pic>
        <p:nvPicPr>
          <p:cNvPr id="816" name="Google Shape;8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2994" y="1244566"/>
            <a:ext cx="424139" cy="426522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10"/>
          <p:cNvSpPr/>
          <p:nvPr/>
        </p:nvSpPr>
        <p:spPr>
          <a:xfrm>
            <a:off x="664845" y="3933318"/>
            <a:ext cx="5230801" cy="34220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200" dirty="0" err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Master</a:t>
            </a:r>
            <a:r>
              <a:rPr lang="ru-RU" sz="1200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(graduate) </a:t>
            </a: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progra</a:t>
            </a:r>
            <a:r>
              <a:rPr lang="en-US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ms</a:t>
            </a:r>
            <a:endParaRPr dirty="0"/>
          </a:p>
        </p:txBody>
      </p:sp>
      <p:pic>
        <p:nvPicPr>
          <p:cNvPr id="818" name="Google Shape;81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57396" y="3841761"/>
            <a:ext cx="486655" cy="48938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"/>
          <p:cNvSpPr/>
          <p:nvPr/>
        </p:nvSpPr>
        <p:spPr>
          <a:xfrm>
            <a:off x="6282949" y="4338566"/>
            <a:ext cx="5261102" cy="214513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0" name="Google Shape;820;p10"/>
          <p:cNvSpPr/>
          <p:nvPr/>
        </p:nvSpPr>
        <p:spPr>
          <a:xfrm>
            <a:off x="664868" y="1292758"/>
            <a:ext cx="5230800" cy="342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flat" cmpd="sng">
            <a:solidFill>
              <a:srgbClr val="F5F7F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8000" tIns="0" rIns="7200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Bachelor</a:t>
            </a:r>
            <a:r>
              <a:rPr lang="en-US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(undergraduate)</a:t>
            </a:r>
            <a:r>
              <a:rPr lang="ru-RU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 dirty="0" err="1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program</a:t>
            </a:r>
            <a:r>
              <a:rPr lang="en-US" sz="1200" dirty="0" smtClean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endParaRPr dirty="0"/>
          </a:p>
        </p:txBody>
      </p:sp>
      <p:pic>
        <p:nvPicPr>
          <p:cNvPr id="821" name="Google Shape;82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9200" y="3846283"/>
            <a:ext cx="477434" cy="480116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0"/>
          <p:cNvSpPr/>
          <p:nvPr/>
        </p:nvSpPr>
        <p:spPr>
          <a:xfrm>
            <a:off x="664867" y="4334750"/>
            <a:ext cx="5230800" cy="21456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3" name="Google Shape;823;p10"/>
          <p:cNvSpPr/>
          <p:nvPr/>
        </p:nvSpPr>
        <p:spPr>
          <a:xfrm>
            <a:off x="2372486" y="5501618"/>
            <a:ext cx="1826658" cy="983356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4" name="Google Shape;824;p10"/>
          <p:cNvSpPr/>
          <p:nvPr/>
        </p:nvSpPr>
        <p:spPr>
          <a:xfrm>
            <a:off x="4312540" y="5505191"/>
            <a:ext cx="1452715" cy="983356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5" name="Google Shape;825;p10"/>
          <p:cNvSpPr/>
          <p:nvPr/>
        </p:nvSpPr>
        <p:spPr>
          <a:xfrm>
            <a:off x="6305809" y="1688381"/>
            <a:ext cx="5230800" cy="21516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6" name="Google Shape;826;p10"/>
          <p:cNvSpPr/>
          <p:nvPr/>
        </p:nvSpPr>
        <p:spPr>
          <a:xfrm>
            <a:off x="8091095" y="2600772"/>
            <a:ext cx="1487832" cy="1056834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7" name="Google Shape;827;p10"/>
          <p:cNvSpPr/>
          <p:nvPr/>
        </p:nvSpPr>
        <p:spPr>
          <a:xfrm>
            <a:off x="9686033" y="2604344"/>
            <a:ext cx="1755973" cy="1053261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28" name="Google Shape;82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62052" y="1244566"/>
            <a:ext cx="424140" cy="426522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0"/>
          <p:cNvSpPr/>
          <p:nvPr/>
        </p:nvSpPr>
        <p:spPr>
          <a:xfrm>
            <a:off x="664868" y="1688381"/>
            <a:ext cx="5230800" cy="21516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1" name="Google Shape;831;p10"/>
          <p:cNvSpPr txBox="1">
            <a:spLocks noGrp="1"/>
          </p:cNvSpPr>
          <p:nvPr>
            <p:ph type="sldNum" idx="12"/>
          </p:nvPr>
        </p:nvSpPr>
        <p:spPr>
          <a:xfrm>
            <a:off x="664869" y="6612971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6</a:t>
            </a:fld>
            <a:endParaRPr sz="1000"/>
          </a:p>
        </p:txBody>
      </p:sp>
      <p:sp>
        <p:nvSpPr>
          <p:cNvPr id="832" name="Google Shape;832;p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</a:pPr>
            <a:endParaRPr/>
          </a:p>
        </p:txBody>
      </p:sp>
      <p:sp>
        <p:nvSpPr>
          <p:cNvPr id="830" name="Google Shape;830;p10"/>
          <p:cNvSpPr txBox="1">
            <a:spLocks noGrp="1"/>
          </p:cNvSpPr>
          <p:nvPr>
            <p:ph type="title" idx="4294967295"/>
          </p:nvPr>
        </p:nvSpPr>
        <p:spPr>
          <a:xfrm>
            <a:off x="664845" y="300694"/>
            <a:ext cx="843121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"/>
              <a:buNone/>
            </a:pPr>
            <a:r>
              <a:rPr lang="ru-RU" dirty="0">
                <a:ea typeface="Inter"/>
                <a:cs typeface="Inter"/>
                <a:sym typeface="Inter"/>
              </a:rPr>
              <a:t>GSOM SPbU TODAY: </a:t>
            </a:r>
            <a:r>
              <a:rPr lang="ru-RU" dirty="0" smtClean="0">
                <a:ea typeface="Inter"/>
                <a:cs typeface="Inter"/>
                <a:sym typeface="Inter"/>
              </a:rPr>
              <a:t>PROFILE</a:t>
            </a:r>
            <a:r>
              <a:rPr lang="en-US" dirty="0" smtClean="0">
                <a:ea typeface="Inter"/>
                <a:cs typeface="Inter"/>
                <a:sym typeface="Inter"/>
              </a:rPr>
              <a:t> of an applicant </a:t>
            </a:r>
            <a:r>
              <a:rPr lang="en-US" dirty="0" smtClean="0">
                <a:solidFill>
                  <a:schemeClr val="lt2"/>
                </a:solidFill>
                <a:ea typeface="Inter"/>
                <a:cs typeface="Inter"/>
                <a:sym typeface="Inter"/>
              </a:rPr>
              <a:t/>
            </a:r>
            <a:br>
              <a:rPr lang="en-US" dirty="0" smtClean="0">
                <a:solidFill>
                  <a:schemeClr val="lt2"/>
                </a:solidFill>
                <a:ea typeface="Inter"/>
                <a:cs typeface="Inter"/>
                <a:sym typeface="Inter"/>
              </a:rPr>
            </a:br>
            <a:r>
              <a:rPr lang="en-US" dirty="0" smtClean="0">
                <a:solidFill>
                  <a:schemeClr val="lt2"/>
                </a:solidFill>
                <a:ea typeface="Inter"/>
                <a:cs typeface="Inter"/>
                <a:sym typeface="Inter"/>
              </a:rPr>
              <a:t>at different degree programs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833" name="Google Shape;833;p10"/>
          <p:cNvSpPr txBox="1"/>
          <p:nvPr/>
        </p:nvSpPr>
        <p:spPr>
          <a:xfrm>
            <a:off x="8091095" y="5131413"/>
            <a:ext cx="385229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r>
              <a:rPr lang="ru-RU" sz="12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r>
              <a:rPr lang="ru-RU" sz="1200" b="1" i="0" u="none" strike="noStrike" cap="none">
                <a:solidFill>
                  <a:srgbClr val="0A246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mostly</a:t>
            </a:r>
            <a:r>
              <a:rPr lang="ru-RU" sz="12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Russia</a:t>
            </a:r>
            <a:endParaRPr sz="14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4" name="Google Shape;834;p10" descr="Изображение выглядит как человек, мужчина, костюм, внутренний&#10;&#10;Автоматически созданное описание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6705" y="2110598"/>
            <a:ext cx="1480754" cy="113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0" descr="Изображение выглядит как человек, мужчина, носит, костюм&#10;&#10;Автоматически созданное описание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07892" y="2088327"/>
            <a:ext cx="1509753" cy="115949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0"/>
          <p:cNvSpPr/>
          <p:nvPr/>
        </p:nvSpPr>
        <p:spPr>
          <a:xfrm>
            <a:off x="2372486" y="2602651"/>
            <a:ext cx="1403783" cy="1049719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37" name="Google Shape;837;p10"/>
          <p:cNvSpPr/>
          <p:nvPr/>
        </p:nvSpPr>
        <p:spPr>
          <a:xfrm>
            <a:off x="3893416" y="2606224"/>
            <a:ext cx="1871839" cy="1049719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38" name="Google Shape;838;p10" descr="Изображение выглядит как человек&#10;&#10;Автоматически созданное описание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363" y="4787581"/>
            <a:ext cx="1509752" cy="115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10" descr="Изображение выглядит как человек&#10;&#10;Автоматически созданное описание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11916" y="4795512"/>
            <a:ext cx="1509753" cy="115949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10"/>
          <p:cNvSpPr txBox="1"/>
          <p:nvPr/>
        </p:nvSpPr>
        <p:spPr>
          <a:xfrm>
            <a:off x="2289296" y="1835893"/>
            <a:ext cx="3539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Motivation</a:t>
            </a:r>
            <a:r>
              <a:rPr lang="ru-RU" sz="11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10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education at a prestigious university, highly paid job, practical skills, in demand </a:t>
            </a:r>
            <a:r>
              <a:rPr lang="ru-RU" sz="11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profession</a:t>
            </a:r>
            <a:endParaRPr sz="1100" b="0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841" name="Google Shape;841;p10"/>
          <p:cNvGraphicFramePr/>
          <p:nvPr>
            <p:extLst>
              <p:ext uri="{D42A27DB-BD31-4B8C-83A1-F6EECF244321}">
                <p14:modId xmlns:p14="http://schemas.microsoft.com/office/powerpoint/2010/main" val="2457824845"/>
              </p:ext>
            </p:extLst>
          </p:nvPr>
        </p:nvGraphicFramePr>
        <p:xfrm>
          <a:off x="2330576" y="2716956"/>
          <a:ext cx="2633502" cy="118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42" name="Google Shape;842;p10"/>
          <p:cNvSpPr txBox="1"/>
          <p:nvPr/>
        </p:nvSpPr>
        <p:spPr>
          <a:xfrm>
            <a:off x="2575241" y="2950772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3" name="Google Shape;843;p10"/>
          <p:cNvSpPr txBox="1"/>
          <p:nvPr/>
        </p:nvSpPr>
        <p:spPr>
          <a:xfrm>
            <a:off x="2633644" y="3299943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844" name="Google Shape;844;p10"/>
          <p:cNvGraphicFramePr/>
          <p:nvPr>
            <p:extLst>
              <p:ext uri="{D42A27DB-BD31-4B8C-83A1-F6EECF244321}">
                <p14:modId xmlns:p14="http://schemas.microsoft.com/office/powerpoint/2010/main" val="577367913"/>
              </p:ext>
            </p:extLst>
          </p:nvPr>
        </p:nvGraphicFramePr>
        <p:xfrm>
          <a:off x="3863734" y="2709327"/>
          <a:ext cx="2633502" cy="118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45" name="Google Shape;845;p10"/>
          <p:cNvSpPr txBox="1"/>
          <p:nvPr/>
        </p:nvSpPr>
        <p:spPr>
          <a:xfrm>
            <a:off x="4115123" y="3304941"/>
            <a:ext cx="491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50%</a:t>
            </a:r>
            <a:endParaRPr sz="8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6" name="Google Shape;846;p10"/>
          <p:cNvSpPr txBox="1"/>
          <p:nvPr/>
        </p:nvSpPr>
        <p:spPr>
          <a:xfrm>
            <a:off x="4113766" y="2948379"/>
            <a:ext cx="49175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50%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7" name="Google Shape;847;p10"/>
          <p:cNvSpPr txBox="1"/>
          <p:nvPr/>
        </p:nvSpPr>
        <p:spPr>
          <a:xfrm>
            <a:off x="2406877" y="2625065"/>
            <a:ext cx="101075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8" name="Google Shape;848;p10"/>
          <p:cNvSpPr txBox="1"/>
          <p:nvPr/>
        </p:nvSpPr>
        <p:spPr>
          <a:xfrm>
            <a:off x="3917150" y="2626825"/>
            <a:ext cx="15099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Russian regions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9" name="Google Shape;849;p10"/>
          <p:cNvSpPr txBox="1"/>
          <p:nvPr/>
        </p:nvSpPr>
        <p:spPr>
          <a:xfrm>
            <a:off x="2288134" y="4472701"/>
            <a:ext cx="3334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Motivation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highly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paid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job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(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usually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large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companies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), </a:t>
            </a:r>
            <a:r>
              <a:rPr lang="en-US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applicable</a:t>
            </a:r>
            <a:r>
              <a:rPr lang="ru-RU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skills</a:t>
            </a:r>
            <a:endParaRPr sz="1100" b="0" i="0" u="none" strike="noStrike" cap="none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0" name="Google Shape;850;p10"/>
          <p:cNvSpPr txBox="1"/>
          <p:nvPr/>
        </p:nvSpPr>
        <p:spPr>
          <a:xfrm>
            <a:off x="2406898" y="5536127"/>
            <a:ext cx="1010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1" name="Google Shape;851;p10"/>
          <p:cNvSpPr txBox="1"/>
          <p:nvPr/>
        </p:nvSpPr>
        <p:spPr>
          <a:xfrm>
            <a:off x="4277113" y="5536127"/>
            <a:ext cx="127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Russian regions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852" name="Google Shape;852;p10"/>
          <p:cNvGraphicFramePr/>
          <p:nvPr>
            <p:extLst>
              <p:ext uri="{D42A27DB-BD31-4B8C-83A1-F6EECF244321}">
                <p14:modId xmlns:p14="http://schemas.microsoft.com/office/powerpoint/2010/main" val="2556687670"/>
              </p:ext>
            </p:extLst>
          </p:nvPr>
        </p:nvGraphicFramePr>
        <p:xfrm>
          <a:off x="2334011" y="5579788"/>
          <a:ext cx="2633400" cy="11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853" name="Google Shape;853;p10"/>
          <p:cNvSpPr txBox="1"/>
          <p:nvPr/>
        </p:nvSpPr>
        <p:spPr>
          <a:xfrm>
            <a:off x="2592783" y="5793499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60%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4" name="Google Shape;854;p10"/>
          <p:cNvSpPr txBox="1"/>
          <p:nvPr/>
        </p:nvSpPr>
        <p:spPr>
          <a:xfrm>
            <a:off x="2589608" y="6232832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5" name="Google Shape;855;p10"/>
          <p:cNvSpPr txBox="1"/>
          <p:nvPr/>
        </p:nvSpPr>
        <p:spPr>
          <a:xfrm>
            <a:off x="7992398" y="1792724"/>
            <a:ext cx="33345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Motivation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job at a</a:t>
            </a:r>
            <a:r>
              <a:rPr lang="ru-RU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business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school</a:t>
            </a:r>
            <a:r>
              <a:rPr lang="en-US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or business / economics university </a:t>
            </a:r>
            <a:r>
              <a:rPr lang="ru-RU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(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including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international)</a:t>
            </a:r>
            <a:endParaRPr sz="1100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856" name="Google Shape;856;p10"/>
          <p:cNvGraphicFramePr/>
          <p:nvPr>
            <p:extLst>
              <p:ext uri="{D42A27DB-BD31-4B8C-83A1-F6EECF244321}">
                <p14:modId xmlns:p14="http://schemas.microsoft.com/office/powerpoint/2010/main" val="2133310841"/>
              </p:ext>
            </p:extLst>
          </p:nvPr>
        </p:nvGraphicFramePr>
        <p:xfrm>
          <a:off x="4259275" y="5579859"/>
          <a:ext cx="2633400" cy="11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57" name="Google Shape;857;p10"/>
          <p:cNvSpPr txBox="1"/>
          <p:nvPr/>
        </p:nvSpPr>
        <p:spPr>
          <a:xfrm>
            <a:off x="4528444" y="6159269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60%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8" name="Google Shape;858;p10"/>
          <p:cNvSpPr txBox="1"/>
          <p:nvPr/>
        </p:nvSpPr>
        <p:spPr>
          <a:xfrm>
            <a:off x="4508498" y="5788443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40%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859" name="Google Shape;859;p10"/>
          <p:cNvGraphicFramePr/>
          <p:nvPr>
            <p:extLst>
              <p:ext uri="{D42A27DB-BD31-4B8C-83A1-F6EECF244321}">
                <p14:modId xmlns:p14="http://schemas.microsoft.com/office/powerpoint/2010/main" val="3661978582"/>
              </p:ext>
            </p:extLst>
          </p:nvPr>
        </p:nvGraphicFramePr>
        <p:xfrm>
          <a:off x="8036322" y="2729996"/>
          <a:ext cx="2633502" cy="118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860" name="Google Shape;860;p10"/>
          <p:cNvGraphicFramePr/>
          <p:nvPr>
            <p:extLst>
              <p:ext uri="{D42A27DB-BD31-4B8C-83A1-F6EECF244321}">
                <p14:modId xmlns:p14="http://schemas.microsoft.com/office/powerpoint/2010/main" val="3901852628"/>
              </p:ext>
            </p:extLst>
          </p:nvPr>
        </p:nvGraphicFramePr>
        <p:xfrm>
          <a:off x="9641610" y="2712703"/>
          <a:ext cx="2633502" cy="118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861" name="Google Shape;861;p10"/>
          <p:cNvSpPr txBox="1"/>
          <p:nvPr/>
        </p:nvSpPr>
        <p:spPr>
          <a:xfrm>
            <a:off x="7996630" y="2312199"/>
            <a:ext cx="333438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Regions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mostly</a:t>
            </a:r>
            <a:r>
              <a:rPr lang="ru-RU" sz="1100" b="0" i="0" u="none" strike="noStrike" cap="none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St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Petersburg</a:t>
            </a:r>
            <a:r>
              <a:rPr lang="ru-RU" sz="1100" b="0" i="0" u="none" strike="noStrike" cap="none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/>
            </a:r>
            <a:br>
              <a:rPr lang="ru-RU" sz="1100" b="0" i="0" u="none" strike="noStrike" cap="none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</a:br>
            <a:endParaRPr sz="1100" b="0" i="0" u="none" strike="noStrike" cap="none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2" name="Google Shape;862;p10"/>
          <p:cNvSpPr txBox="1"/>
          <p:nvPr/>
        </p:nvSpPr>
        <p:spPr>
          <a:xfrm>
            <a:off x="8103101" y="2624122"/>
            <a:ext cx="101075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3" name="Google Shape;863;p10"/>
          <p:cNvSpPr txBox="1"/>
          <p:nvPr/>
        </p:nvSpPr>
        <p:spPr>
          <a:xfrm>
            <a:off x="9704627" y="2626567"/>
            <a:ext cx="127536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Occupation</a:t>
            </a:r>
            <a:endParaRPr sz="1100" b="0" i="0" u="none" strike="noStrike" cap="none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4" name="Google Shape;864;p10"/>
          <p:cNvSpPr txBox="1"/>
          <p:nvPr/>
        </p:nvSpPr>
        <p:spPr>
          <a:xfrm>
            <a:off x="8283734" y="2961470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70%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5" name="Google Shape;865;p10"/>
          <p:cNvSpPr txBox="1"/>
          <p:nvPr/>
        </p:nvSpPr>
        <p:spPr>
          <a:xfrm>
            <a:off x="8283734" y="3325141"/>
            <a:ext cx="72553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6" name="Google Shape;866;p10"/>
          <p:cNvSpPr txBox="1"/>
          <p:nvPr/>
        </p:nvSpPr>
        <p:spPr>
          <a:xfrm>
            <a:off x="9902833" y="3304546"/>
            <a:ext cx="49176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7" name="Google Shape;867;p10"/>
          <p:cNvSpPr txBox="1"/>
          <p:nvPr/>
        </p:nvSpPr>
        <p:spPr>
          <a:xfrm>
            <a:off x="9899658" y="2941247"/>
            <a:ext cx="49175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70%</a:t>
            </a:r>
            <a:endParaRPr sz="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8" name="Google Shape;868;p10"/>
          <p:cNvSpPr txBox="1"/>
          <p:nvPr/>
        </p:nvSpPr>
        <p:spPr>
          <a:xfrm>
            <a:off x="7998339" y="4465664"/>
            <a:ext cx="375972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Motivation</a:t>
            </a:r>
            <a:r>
              <a:rPr lang="ru-RU" sz="11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r>
              <a:rPr lang="ru-RU" sz="1100" b="1" i="0" u="none" strike="noStrike" cap="none">
                <a:solidFill>
                  <a:srgbClr val="0A246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structuring managerial experience, reaching a new stage in career development, </a:t>
            </a:r>
            <a:endParaRPr sz="11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bringing business to a new level</a:t>
            </a:r>
            <a:endParaRPr sz="11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9" name="Google Shape;869;p10"/>
          <p:cNvSpPr txBox="1"/>
          <p:nvPr/>
        </p:nvSpPr>
        <p:spPr>
          <a:xfrm>
            <a:off x="8091095" y="5424503"/>
            <a:ext cx="385229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Regions</a:t>
            </a:r>
            <a:r>
              <a:rPr lang="ru-RU" sz="12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mostly St Petersburg</a:t>
            </a:r>
            <a:endParaRPr sz="14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0" name="Google Shape;870;p10"/>
          <p:cNvSpPr txBox="1"/>
          <p:nvPr/>
        </p:nvSpPr>
        <p:spPr>
          <a:xfrm>
            <a:off x="8067713" y="5706047"/>
            <a:ext cx="33003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Occupation</a:t>
            </a:r>
            <a:r>
              <a:rPr lang="ru-RU" sz="12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top managers of medium-sized businesses, line managers of large companies, business owners</a:t>
            </a:r>
            <a:endParaRPr sz="14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1" name="Google Shape;871;p10"/>
          <p:cNvSpPr txBox="1"/>
          <p:nvPr/>
        </p:nvSpPr>
        <p:spPr>
          <a:xfrm>
            <a:off x="2288119" y="4937529"/>
            <a:ext cx="3334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Occupation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Bachelor</a:t>
            </a:r>
            <a:r>
              <a:rPr lang="ru-RU" sz="11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programs</a:t>
            </a:r>
            <a:r>
              <a:rPr lang="en-US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’</a:t>
            </a:r>
            <a:r>
              <a:rPr lang="ru-RU" sz="11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alumni</a:t>
            </a:r>
            <a:endParaRPr sz="1100" b="0" i="0" u="none" strike="noStrike" cap="none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872" name="Google Shape;872;p10"/>
          <p:cNvGrpSpPr/>
          <p:nvPr/>
        </p:nvGrpSpPr>
        <p:grpSpPr>
          <a:xfrm>
            <a:off x="1381083" y="3134199"/>
            <a:ext cx="944266" cy="181538"/>
            <a:chOff x="10469272" y="2436019"/>
            <a:chExt cx="944266" cy="181538"/>
          </a:xfrm>
        </p:grpSpPr>
        <p:sp>
          <p:nvSpPr>
            <p:cNvPr id="873" name="Google Shape;873;p10"/>
            <p:cNvSpPr/>
            <p:nvPr/>
          </p:nvSpPr>
          <p:spPr>
            <a:xfrm>
              <a:off x="10469272" y="2436019"/>
              <a:ext cx="617576" cy="181538"/>
            </a:xfrm>
            <a:prstGeom prst="roundRect">
              <a:avLst>
                <a:gd name="adj" fmla="val 0"/>
              </a:avLst>
            </a:prstGeom>
            <a:solidFill>
              <a:srgbClr val="C31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74" name="Google Shape;874;p10"/>
            <p:cNvSpPr txBox="1"/>
            <p:nvPr/>
          </p:nvSpPr>
          <p:spPr>
            <a:xfrm>
              <a:off x="10515441" y="2469527"/>
              <a:ext cx="898097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18-20 </a:t>
              </a:r>
              <a:r>
                <a:rPr lang="ru-RU" sz="800" b="1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y.o.</a:t>
              </a:r>
              <a:endParaRPr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75" name="Google Shape;875;p10"/>
          <p:cNvGrpSpPr/>
          <p:nvPr/>
        </p:nvGrpSpPr>
        <p:grpSpPr>
          <a:xfrm>
            <a:off x="1406656" y="5849550"/>
            <a:ext cx="944511" cy="181538"/>
            <a:chOff x="10544175" y="2436019"/>
            <a:chExt cx="944511" cy="181538"/>
          </a:xfrm>
        </p:grpSpPr>
        <p:sp>
          <p:nvSpPr>
            <p:cNvPr id="876" name="Google Shape;876;p10"/>
            <p:cNvSpPr/>
            <p:nvPr/>
          </p:nvSpPr>
          <p:spPr>
            <a:xfrm>
              <a:off x="10544175" y="2436019"/>
              <a:ext cx="617576" cy="18153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77" name="Google Shape;877;p10"/>
            <p:cNvSpPr txBox="1"/>
            <p:nvPr/>
          </p:nvSpPr>
          <p:spPr>
            <a:xfrm>
              <a:off x="10590589" y="2468281"/>
              <a:ext cx="898097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22-25 </a:t>
              </a:r>
              <a:r>
                <a:rPr lang="ru-RU" sz="800" b="1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y.o.</a:t>
              </a:r>
              <a:endParaRPr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78" name="Google Shape;878;p10"/>
          <p:cNvSpPr/>
          <p:nvPr/>
        </p:nvSpPr>
        <p:spPr>
          <a:xfrm>
            <a:off x="7083607" y="3127750"/>
            <a:ext cx="617576" cy="18153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9" name="Google Shape;879;p10"/>
          <p:cNvSpPr txBox="1"/>
          <p:nvPr/>
        </p:nvSpPr>
        <p:spPr>
          <a:xfrm>
            <a:off x="7126162" y="3158632"/>
            <a:ext cx="89809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25-35 </a:t>
            </a:r>
            <a:r>
              <a:rPr lang="ru-RU"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y.o.</a:t>
            </a:r>
            <a:endParaRPr sz="800" b="1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80" name="Google Shape;880;p10"/>
          <p:cNvSpPr/>
          <p:nvPr/>
        </p:nvSpPr>
        <p:spPr>
          <a:xfrm>
            <a:off x="7086701" y="5849777"/>
            <a:ext cx="617576" cy="18153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81" name="Google Shape;881;p10"/>
          <p:cNvSpPr txBox="1"/>
          <p:nvPr/>
        </p:nvSpPr>
        <p:spPr>
          <a:xfrm>
            <a:off x="7124493" y="5880564"/>
            <a:ext cx="89809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-RU"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35-55 </a:t>
            </a:r>
            <a:r>
              <a:rPr lang="ru-RU" sz="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y.o.</a:t>
            </a:r>
            <a:endParaRPr sz="800" b="1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1"/>
          <p:cNvSpPr txBox="1">
            <a:spLocks noGrp="1"/>
          </p:cNvSpPr>
          <p:nvPr>
            <p:ph type="title"/>
          </p:nvPr>
        </p:nvSpPr>
        <p:spPr>
          <a:xfrm>
            <a:off x="658813" y="290209"/>
            <a:ext cx="94554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000"/>
              <a:buFont typeface="Inter"/>
              <a:buNone/>
            </a:pPr>
            <a:r>
              <a:rPr lang="ru-RU" sz="2400" dirty="0">
                <a:ea typeface="Inter"/>
                <a:cs typeface="Inter"/>
                <a:sym typeface="Inter"/>
              </a:rPr>
              <a:t>GSOM SPbU TODAY</a:t>
            </a:r>
            <a:r>
              <a:rPr lang="ru-RU" sz="2400" b="1" dirty="0">
                <a:ea typeface="Inter"/>
                <a:cs typeface="Inter"/>
                <a:sym typeface="Inter"/>
              </a:rPr>
              <a:t>: </a:t>
            </a:r>
            <a:r>
              <a:rPr lang="ru-RU" sz="2400" dirty="0">
                <a:solidFill>
                  <a:schemeClr val="lt2"/>
                </a:solidFill>
                <a:ea typeface="Inter"/>
                <a:cs typeface="Inter"/>
                <a:sym typeface="Inter"/>
              </a:rPr>
              <a:t>GRADUATE PROFILE OF MAIN EDUCATIONAL PROGRAMS</a:t>
            </a:r>
            <a:endParaRPr sz="2400" b="1" dirty="0">
              <a:solidFill>
                <a:schemeClr val="lt2"/>
              </a:solidFill>
              <a:ea typeface="Inter"/>
              <a:cs typeface="Inter"/>
              <a:sym typeface="Inter"/>
            </a:endParaRPr>
          </a:p>
        </p:txBody>
      </p:sp>
      <p:sp>
        <p:nvSpPr>
          <p:cNvPr id="944" name="Google Shape;944;p11"/>
          <p:cNvSpPr txBox="1">
            <a:spLocks noGrp="1"/>
          </p:cNvSpPr>
          <p:nvPr>
            <p:ph type="sldNum" idx="12"/>
          </p:nvPr>
        </p:nvSpPr>
        <p:spPr>
          <a:xfrm>
            <a:off x="461785" y="6613386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7</a:t>
            </a:fld>
            <a:endParaRPr sz="1000"/>
          </a:p>
        </p:txBody>
      </p:sp>
      <p:sp>
        <p:nvSpPr>
          <p:cNvPr id="887" name="Google Shape;887;p11"/>
          <p:cNvSpPr txBox="1">
            <a:spLocks noGrp="1"/>
          </p:cNvSpPr>
          <p:nvPr>
            <p:ph type="body" idx="1"/>
          </p:nvPr>
        </p:nvSpPr>
        <p:spPr>
          <a:xfrm>
            <a:off x="1281570" y="6613386"/>
            <a:ext cx="9710420" cy="1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</a:pPr>
            <a:r>
              <a:rPr lang="ru-RU" i="0" dirty="0">
                <a:latin typeface="Inter"/>
                <a:ea typeface="Inter"/>
                <a:cs typeface="Inter"/>
                <a:sym typeface="Inter"/>
              </a:rPr>
              <a:t>*</a:t>
            </a:r>
            <a:r>
              <a:rPr lang="ru-RU" dirty="0" err="1"/>
              <a:t>based</a:t>
            </a:r>
            <a:r>
              <a:rPr lang="ru-RU" dirty="0"/>
              <a:t> </a:t>
            </a:r>
            <a:r>
              <a:rPr lang="ru-RU" dirty="0" err="1"/>
              <a:t>on</a:t>
            </a:r>
            <a:r>
              <a:rPr lang="ru-RU" dirty="0"/>
              <a:t> </a:t>
            </a:r>
            <a:r>
              <a:rPr lang="ru-RU" dirty="0" err="1"/>
              <a:t>surveys</a:t>
            </a:r>
            <a:r>
              <a:rPr lang="ru-RU" dirty="0"/>
              <a:t> </a:t>
            </a:r>
            <a:r>
              <a:rPr lang="ru-RU" dirty="0" err="1"/>
              <a:t>by</a:t>
            </a:r>
            <a:r>
              <a:rPr lang="ru-RU" dirty="0"/>
              <a:t> GSOM </a:t>
            </a:r>
            <a:r>
              <a:rPr lang="ru-RU" dirty="0" err="1"/>
              <a:t>Career</a:t>
            </a:r>
            <a:r>
              <a:rPr lang="ru-RU" dirty="0"/>
              <a:t> </a:t>
            </a:r>
            <a:r>
              <a:rPr lang="ru-RU" dirty="0" err="1"/>
              <a:t>Center</a:t>
            </a:r>
            <a:r>
              <a:rPr lang="ru-RU" dirty="0"/>
              <a:t>. </a:t>
            </a:r>
            <a:r>
              <a:rPr lang="ru-RU" dirty="0" err="1"/>
              <a:t>Graduates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Bachelor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programs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2017, 2019, 2021 </a:t>
            </a:r>
            <a:r>
              <a:rPr lang="ru-RU" dirty="0" err="1"/>
              <a:t>and</a:t>
            </a:r>
            <a:r>
              <a:rPr lang="ru-RU" dirty="0"/>
              <a:t> 2022, n=294, 2022.</a:t>
            </a:r>
            <a:endParaRPr dirty="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88" name="Google Shape;888;p11"/>
          <p:cNvSpPr txBox="1"/>
          <p:nvPr/>
        </p:nvSpPr>
        <p:spPr>
          <a:xfrm>
            <a:off x="655480" y="2330872"/>
            <a:ext cx="16599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600"/>
              <a:buFont typeface="Inter"/>
              <a:buNone/>
            </a:pPr>
            <a:r>
              <a:rPr lang="ru-RU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LOCATION</a:t>
            </a:r>
            <a:endParaRPr/>
          </a:p>
        </p:txBody>
      </p:sp>
      <p:grpSp>
        <p:nvGrpSpPr>
          <p:cNvPr id="889" name="Google Shape;889;p11"/>
          <p:cNvGrpSpPr/>
          <p:nvPr/>
        </p:nvGrpSpPr>
        <p:grpSpPr>
          <a:xfrm>
            <a:off x="1689191" y="2621254"/>
            <a:ext cx="1888174" cy="347652"/>
            <a:chOff x="1975814" y="2314161"/>
            <a:chExt cx="1888174" cy="347652"/>
          </a:xfrm>
        </p:grpSpPr>
        <p:sp>
          <p:nvSpPr>
            <p:cNvPr id="890" name="Google Shape;890;p11"/>
            <p:cNvSpPr txBox="1"/>
            <p:nvPr/>
          </p:nvSpPr>
          <p:spPr>
            <a:xfrm>
              <a:off x="1975814" y="2314161"/>
              <a:ext cx="6962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BE1E2D"/>
                  </a:solidFill>
                  <a:latin typeface="Inter"/>
                  <a:ea typeface="Inter"/>
                  <a:cs typeface="Inter"/>
                  <a:sym typeface="Inter"/>
                </a:rPr>
                <a:t>71%</a:t>
              </a:r>
              <a:endParaRPr sz="22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1" name="Google Shape;891;p11"/>
            <p:cNvSpPr txBox="1"/>
            <p:nvPr/>
          </p:nvSpPr>
          <p:spPr>
            <a:xfrm>
              <a:off x="2739288" y="2338713"/>
              <a:ext cx="11247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Russia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 (64% 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SPb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, 31% 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Moscow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)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92" name="Google Shape;892;p11"/>
          <p:cNvGrpSpPr/>
          <p:nvPr/>
        </p:nvGrpSpPr>
        <p:grpSpPr>
          <a:xfrm>
            <a:off x="1689191" y="3004304"/>
            <a:ext cx="1888161" cy="351438"/>
            <a:chOff x="1975814" y="2717519"/>
            <a:chExt cx="1888161" cy="351438"/>
          </a:xfrm>
        </p:grpSpPr>
        <p:sp>
          <p:nvSpPr>
            <p:cNvPr id="893" name="Google Shape;893;p11"/>
            <p:cNvSpPr txBox="1"/>
            <p:nvPr/>
          </p:nvSpPr>
          <p:spPr>
            <a:xfrm>
              <a:off x="1975814" y="2730403"/>
              <a:ext cx="66889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ED6077"/>
                  </a:solidFill>
                  <a:latin typeface="Inter"/>
                  <a:ea typeface="Inter"/>
                  <a:cs typeface="Inter"/>
                  <a:sym typeface="Inter"/>
                </a:rPr>
                <a:t>17%</a:t>
              </a:r>
              <a:endParaRPr sz="2200" b="0" i="0" u="none" strike="noStrike" cap="none">
                <a:solidFill>
                  <a:srgbClr val="ED607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4" name="Google Shape;894;p11"/>
            <p:cNvSpPr txBox="1"/>
            <p:nvPr/>
          </p:nvSpPr>
          <p:spPr>
            <a:xfrm>
              <a:off x="2739288" y="2717519"/>
              <a:ext cx="1124687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7200" anchor="b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E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U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95" name="Google Shape;895;p11"/>
          <p:cNvGrpSpPr/>
          <p:nvPr/>
        </p:nvGrpSpPr>
        <p:grpSpPr>
          <a:xfrm>
            <a:off x="1689191" y="3405002"/>
            <a:ext cx="1869186" cy="351438"/>
            <a:chOff x="1975814" y="3374021"/>
            <a:chExt cx="1869186" cy="351438"/>
          </a:xfrm>
        </p:grpSpPr>
        <p:sp>
          <p:nvSpPr>
            <p:cNvPr id="896" name="Google Shape;896;p11"/>
            <p:cNvSpPr txBox="1"/>
            <p:nvPr/>
          </p:nvSpPr>
          <p:spPr>
            <a:xfrm>
              <a:off x="1975814" y="3386905"/>
              <a:ext cx="78500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F493A4"/>
                  </a:solidFill>
                  <a:latin typeface="Inter"/>
                  <a:ea typeface="Inter"/>
                  <a:cs typeface="Inter"/>
                  <a:sym typeface="Inter"/>
                </a:rPr>
                <a:t>12%</a:t>
              </a:r>
              <a:endParaRPr sz="2200" b="0" i="0" u="none" strike="noStrike" cap="none">
                <a:solidFill>
                  <a:srgbClr val="F493A4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97" name="Google Shape;897;p11"/>
            <p:cNvSpPr txBox="1"/>
            <p:nvPr/>
          </p:nvSpPr>
          <p:spPr>
            <a:xfrm>
              <a:off x="2720313" y="3374021"/>
              <a:ext cx="1124687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7200" anchor="b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Other countries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98" name="Google Shape;898;p11"/>
          <p:cNvSpPr txBox="1"/>
          <p:nvPr/>
        </p:nvSpPr>
        <p:spPr>
          <a:xfrm>
            <a:off x="4221260" y="2330872"/>
            <a:ext cx="16599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EMPLOYMENT</a:t>
            </a:r>
            <a:endParaRPr/>
          </a:p>
        </p:txBody>
      </p:sp>
      <p:grpSp>
        <p:nvGrpSpPr>
          <p:cNvPr id="899" name="Google Shape;899;p11"/>
          <p:cNvGrpSpPr/>
          <p:nvPr/>
        </p:nvGrpSpPr>
        <p:grpSpPr>
          <a:xfrm>
            <a:off x="5269881" y="2626926"/>
            <a:ext cx="1834498" cy="338554"/>
            <a:chOff x="5615002" y="2800650"/>
            <a:chExt cx="1834498" cy="338554"/>
          </a:xfrm>
        </p:grpSpPr>
        <p:sp>
          <p:nvSpPr>
            <p:cNvPr id="900" name="Google Shape;900;p11"/>
            <p:cNvSpPr txBox="1"/>
            <p:nvPr/>
          </p:nvSpPr>
          <p:spPr>
            <a:xfrm>
              <a:off x="5615002" y="2800650"/>
              <a:ext cx="8136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BE1E2D"/>
                  </a:solidFill>
                  <a:latin typeface="Inter"/>
                  <a:ea typeface="Inter"/>
                  <a:cs typeface="Inter"/>
                  <a:sym typeface="Inter"/>
                </a:rPr>
                <a:t>92%</a:t>
              </a:r>
              <a:endParaRPr sz="22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01" name="Google Shape;901;p11"/>
            <p:cNvSpPr txBox="1"/>
            <p:nvPr/>
          </p:nvSpPr>
          <p:spPr>
            <a:xfrm>
              <a:off x="6359000" y="2806816"/>
              <a:ext cx="10905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company employees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02" name="Google Shape;902;p11"/>
          <p:cNvGrpSpPr/>
          <p:nvPr/>
        </p:nvGrpSpPr>
        <p:grpSpPr>
          <a:xfrm>
            <a:off x="5457403" y="2947870"/>
            <a:ext cx="1817994" cy="376838"/>
            <a:chOff x="5827713" y="3157440"/>
            <a:chExt cx="1817994" cy="376838"/>
          </a:xfrm>
        </p:grpSpPr>
        <p:sp>
          <p:nvSpPr>
            <p:cNvPr id="903" name="Google Shape;903;p11"/>
            <p:cNvSpPr txBox="1"/>
            <p:nvPr/>
          </p:nvSpPr>
          <p:spPr>
            <a:xfrm>
              <a:off x="5827713" y="3195724"/>
              <a:ext cx="5374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ED6077"/>
                  </a:solidFill>
                  <a:latin typeface="Inter"/>
                  <a:ea typeface="Inter"/>
                  <a:cs typeface="Inter"/>
                  <a:sym typeface="Inter"/>
                </a:rPr>
                <a:t>6%</a:t>
              </a:r>
              <a:endParaRPr sz="2200" b="0" i="0" u="none" strike="noStrike" cap="none">
                <a:solidFill>
                  <a:srgbClr val="ED607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04" name="Google Shape;904;p11"/>
            <p:cNvSpPr txBox="1"/>
            <p:nvPr/>
          </p:nvSpPr>
          <p:spPr>
            <a:xfrm>
              <a:off x="6384189" y="3157440"/>
              <a:ext cx="1261518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7200" anchor="b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Entrepreneurs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05" name="Google Shape;905;p11"/>
          <p:cNvGrpSpPr/>
          <p:nvPr/>
        </p:nvGrpSpPr>
        <p:grpSpPr>
          <a:xfrm>
            <a:off x="5477316" y="3377970"/>
            <a:ext cx="1855637" cy="364138"/>
            <a:chOff x="5822437" y="3379788"/>
            <a:chExt cx="1855637" cy="364138"/>
          </a:xfrm>
        </p:grpSpPr>
        <p:sp>
          <p:nvSpPr>
            <p:cNvPr id="906" name="Google Shape;906;p11"/>
            <p:cNvSpPr txBox="1"/>
            <p:nvPr/>
          </p:nvSpPr>
          <p:spPr>
            <a:xfrm>
              <a:off x="5822437" y="3405372"/>
              <a:ext cx="5374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F493A4"/>
                  </a:solidFill>
                  <a:latin typeface="Inter"/>
                  <a:ea typeface="Inter"/>
                  <a:cs typeface="Inter"/>
                  <a:sym typeface="Inter"/>
                </a:rPr>
                <a:t>2%</a:t>
              </a:r>
              <a:endParaRPr sz="2200" b="0" i="0" u="none" strike="noStrike" cap="none">
                <a:solidFill>
                  <a:srgbClr val="F493A4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07" name="Google Shape;907;p11"/>
            <p:cNvSpPr txBox="1"/>
            <p:nvPr/>
          </p:nvSpPr>
          <p:spPr>
            <a:xfrm>
              <a:off x="6359000" y="3379788"/>
              <a:ext cx="1319074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7200" anchor="b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dirty="0" err="1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Freelancers</a:t>
              </a:r>
              <a:endParaRPr sz="1000" b="0" i="0" u="none" strike="noStrike" cap="none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08" name="Google Shape;908;p11"/>
          <p:cNvSpPr txBox="1"/>
          <p:nvPr/>
        </p:nvSpPr>
        <p:spPr>
          <a:xfrm>
            <a:off x="656677" y="4088048"/>
            <a:ext cx="2146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600"/>
              <a:buFont typeface="Inter"/>
              <a:buNone/>
            </a:pPr>
            <a:r>
              <a:rPr lang="en-US" b="1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MONTHLY INCOME</a:t>
            </a:r>
            <a:endParaRPr dirty="0"/>
          </a:p>
        </p:txBody>
      </p:sp>
      <p:grpSp>
        <p:nvGrpSpPr>
          <p:cNvPr id="909" name="Google Shape;909;p11"/>
          <p:cNvGrpSpPr/>
          <p:nvPr/>
        </p:nvGrpSpPr>
        <p:grpSpPr>
          <a:xfrm>
            <a:off x="1687077" y="4470398"/>
            <a:ext cx="1688579" cy="338554"/>
            <a:chOff x="1975814" y="4476876"/>
            <a:chExt cx="1688579" cy="338554"/>
          </a:xfrm>
        </p:grpSpPr>
        <p:sp>
          <p:nvSpPr>
            <p:cNvPr id="910" name="Google Shape;910;p11"/>
            <p:cNvSpPr txBox="1"/>
            <p:nvPr/>
          </p:nvSpPr>
          <p:spPr>
            <a:xfrm>
              <a:off x="1975814" y="4476876"/>
              <a:ext cx="78500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BE1E2D"/>
                  </a:solidFill>
                  <a:latin typeface="Inter"/>
                  <a:ea typeface="Inter"/>
                  <a:cs typeface="Inter"/>
                  <a:sym typeface="Inter"/>
                </a:rPr>
                <a:t>29%</a:t>
              </a:r>
              <a:endParaRPr sz="22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11" name="Google Shape;911;p11"/>
            <p:cNvSpPr txBox="1"/>
            <p:nvPr/>
          </p:nvSpPr>
          <p:spPr>
            <a:xfrm>
              <a:off x="2739288" y="4486638"/>
              <a:ext cx="925105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90 000 —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149 000 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rub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12" name="Google Shape;912;p11"/>
          <p:cNvGrpSpPr/>
          <p:nvPr/>
        </p:nvGrpSpPr>
        <p:grpSpPr>
          <a:xfrm>
            <a:off x="1687077" y="4882150"/>
            <a:ext cx="1688579" cy="338554"/>
            <a:chOff x="1975814" y="4862690"/>
            <a:chExt cx="1688579" cy="338554"/>
          </a:xfrm>
        </p:grpSpPr>
        <p:sp>
          <p:nvSpPr>
            <p:cNvPr id="913" name="Google Shape;913;p11"/>
            <p:cNvSpPr txBox="1"/>
            <p:nvPr/>
          </p:nvSpPr>
          <p:spPr>
            <a:xfrm>
              <a:off x="1975814" y="4862690"/>
              <a:ext cx="78500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ED6077"/>
                  </a:solidFill>
                  <a:latin typeface="Inter"/>
                  <a:ea typeface="Inter"/>
                  <a:cs typeface="Inter"/>
                  <a:sym typeface="Inter"/>
                </a:rPr>
                <a:t>25%</a:t>
              </a:r>
              <a:endParaRPr sz="2200" b="0" i="0" u="none" strike="noStrike" cap="none">
                <a:solidFill>
                  <a:srgbClr val="ED607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14" name="Google Shape;914;p11"/>
            <p:cNvSpPr txBox="1"/>
            <p:nvPr/>
          </p:nvSpPr>
          <p:spPr>
            <a:xfrm>
              <a:off x="2739288" y="4863826"/>
              <a:ext cx="925105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150 000 —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299 999 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rub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15" name="Google Shape;915;p11"/>
          <p:cNvGrpSpPr/>
          <p:nvPr/>
        </p:nvGrpSpPr>
        <p:grpSpPr>
          <a:xfrm>
            <a:off x="1687077" y="5260530"/>
            <a:ext cx="1678063" cy="346048"/>
            <a:chOff x="1975814" y="5129606"/>
            <a:chExt cx="1678063" cy="346048"/>
          </a:xfrm>
        </p:grpSpPr>
        <p:sp>
          <p:nvSpPr>
            <p:cNvPr id="916" name="Google Shape;916;p11"/>
            <p:cNvSpPr txBox="1"/>
            <p:nvPr/>
          </p:nvSpPr>
          <p:spPr>
            <a:xfrm>
              <a:off x="1975814" y="5137100"/>
              <a:ext cx="9021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F493A4"/>
                  </a:solidFill>
                  <a:latin typeface="Inter"/>
                  <a:ea typeface="Inter"/>
                  <a:cs typeface="Inter"/>
                  <a:sym typeface="Inter"/>
                </a:rPr>
                <a:t>17%</a:t>
              </a:r>
              <a:endParaRPr sz="2200" b="0" i="0" u="none" strike="noStrike" cap="none">
                <a:solidFill>
                  <a:srgbClr val="F493A4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17" name="Google Shape;917;p11"/>
            <p:cNvSpPr txBox="1"/>
            <p:nvPr/>
          </p:nvSpPr>
          <p:spPr>
            <a:xfrm>
              <a:off x="2739288" y="5129606"/>
              <a:ext cx="914589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More than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300 000 </a:t>
              </a: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rub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.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18" name="Google Shape;918;p11"/>
          <p:cNvSpPr txBox="1"/>
          <p:nvPr/>
        </p:nvSpPr>
        <p:spPr>
          <a:xfrm>
            <a:off x="4213552" y="4112673"/>
            <a:ext cx="356255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E1E2D"/>
              </a:buClr>
              <a:buSzPts val="1600"/>
              <a:buFont typeface="Inter"/>
              <a:buNone/>
            </a:pPr>
            <a:r>
              <a:rPr lang="ru-RU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COMPANY SIZE</a:t>
            </a:r>
            <a:endParaRPr/>
          </a:p>
        </p:txBody>
      </p:sp>
      <p:grpSp>
        <p:nvGrpSpPr>
          <p:cNvPr id="919" name="Google Shape;919;p11"/>
          <p:cNvGrpSpPr/>
          <p:nvPr/>
        </p:nvGrpSpPr>
        <p:grpSpPr>
          <a:xfrm>
            <a:off x="5262173" y="4463940"/>
            <a:ext cx="1738741" cy="338554"/>
            <a:chOff x="5570552" y="4614288"/>
            <a:chExt cx="1738741" cy="338554"/>
          </a:xfrm>
        </p:grpSpPr>
        <p:sp>
          <p:nvSpPr>
            <p:cNvPr id="920" name="Google Shape;920;p11"/>
            <p:cNvSpPr txBox="1"/>
            <p:nvPr/>
          </p:nvSpPr>
          <p:spPr>
            <a:xfrm>
              <a:off x="5570552" y="4614288"/>
              <a:ext cx="7227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BE1E2D"/>
                  </a:solidFill>
                  <a:latin typeface="Inter"/>
                  <a:ea typeface="Inter"/>
                  <a:cs typeface="Inter"/>
                  <a:sym typeface="Inter"/>
                </a:rPr>
                <a:t>24%</a:t>
              </a:r>
              <a:endParaRPr sz="22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21" name="Google Shape;921;p11"/>
            <p:cNvSpPr txBox="1"/>
            <p:nvPr/>
          </p:nvSpPr>
          <p:spPr>
            <a:xfrm>
              <a:off x="6384188" y="4624050"/>
              <a:ext cx="925105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500 — 4999 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employees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22" name="Google Shape;922;p11"/>
          <p:cNvGrpSpPr/>
          <p:nvPr/>
        </p:nvGrpSpPr>
        <p:grpSpPr>
          <a:xfrm>
            <a:off x="5262173" y="4875183"/>
            <a:ext cx="1928745" cy="338554"/>
            <a:chOff x="5570552" y="4929902"/>
            <a:chExt cx="1928745" cy="338554"/>
          </a:xfrm>
        </p:grpSpPr>
        <p:sp>
          <p:nvSpPr>
            <p:cNvPr id="923" name="Google Shape;923;p11"/>
            <p:cNvSpPr txBox="1"/>
            <p:nvPr/>
          </p:nvSpPr>
          <p:spPr>
            <a:xfrm>
              <a:off x="5570552" y="4929902"/>
              <a:ext cx="66512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ED6077"/>
                  </a:solidFill>
                  <a:latin typeface="Inter"/>
                  <a:ea typeface="Inter"/>
                  <a:cs typeface="Inter"/>
                  <a:sym typeface="Inter"/>
                </a:rPr>
                <a:t>22%</a:t>
              </a:r>
              <a:endParaRPr sz="2200" b="0" i="0" u="none" strike="noStrike" cap="none">
                <a:solidFill>
                  <a:srgbClr val="ED607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24" name="Google Shape;924;p11"/>
            <p:cNvSpPr txBox="1"/>
            <p:nvPr/>
          </p:nvSpPr>
          <p:spPr>
            <a:xfrm>
              <a:off x="6384197" y="4940134"/>
              <a:ext cx="11151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More than</a:t>
              </a: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 50 000 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employees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25" name="Google Shape;925;p11"/>
          <p:cNvGrpSpPr/>
          <p:nvPr/>
        </p:nvGrpSpPr>
        <p:grpSpPr>
          <a:xfrm>
            <a:off x="5262173" y="5252808"/>
            <a:ext cx="1965311" cy="338554"/>
            <a:chOff x="5570552" y="5307190"/>
            <a:chExt cx="1965311" cy="338554"/>
          </a:xfrm>
        </p:grpSpPr>
        <p:sp>
          <p:nvSpPr>
            <p:cNvPr id="926" name="Google Shape;926;p11"/>
            <p:cNvSpPr txBox="1"/>
            <p:nvPr/>
          </p:nvSpPr>
          <p:spPr>
            <a:xfrm>
              <a:off x="5570552" y="5307190"/>
              <a:ext cx="7122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2400"/>
                <a:buFont typeface="Inter"/>
                <a:buNone/>
              </a:pPr>
              <a:r>
                <a:rPr lang="ru-RU" sz="2200" b="1" i="0" u="none" strike="noStrike" cap="none">
                  <a:solidFill>
                    <a:srgbClr val="F493A4"/>
                  </a:solidFill>
                  <a:latin typeface="Inter"/>
                  <a:ea typeface="Inter"/>
                  <a:cs typeface="Inter"/>
                  <a:sym typeface="Inter"/>
                </a:rPr>
                <a:t>21%</a:t>
              </a:r>
              <a:endParaRPr sz="2200" b="0" i="0" u="none" strike="noStrike" cap="none">
                <a:solidFill>
                  <a:srgbClr val="F493A4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27" name="Google Shape;927;p11"/>
            <p:cNvSpPr txBox="1"/>
            <p:nvPr/>
          </p:nvSpPr>
          <p:spPr>
            <a:xfrm>
              <a:off x="6384188" y="5333967"/>
              <a:ext cx="1151675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1E2D"/>
                </a:buClr>
                <a:buSzPts val="1000"/>
                <a:buFont typeface="Inter"/>
                <a:buNone/>
              </a:pPr>
              <a: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5000 — 49 999 </a:t>
              </a:r>
              <a:br>
                <a:rPr lang="ru-RU" sz="1000" b="0" i="0" u="none" strike="noStrike" cap="none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ru-RU" sz="1000">
                  <a:solidFill>
                    <a:srgbClr val="51626F"/>
                  </a:solidFill>
                  <a:latin typeface="Inter"/>
                  <a:ea typeface="Inter"/>
                  <a:cs typeface="Inter"/>
                  <a:sym typeface="Inter"/>
                </a:rPr>
                <a:t>employees</a:t>
              </a:r>
              <a:endParaRPr sz="1000" b="0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28" name="Google Shape;928;p11"/>
          <p:cNvGrpSpPr/>
          <p:nvPr/>
        </p:nvGrpSpPr>
        <p:grpSpPr>
          <a:xfrm>
            <a:off x="4261116" y="2850636"/>
            <a:ext cx="751628" cy="751628"/>
            <a:chOff x="4213231" y="2958654"/>
            <a:chExt cx="1040400" cy="1040400"/>
          </a:xfrm>
        </p:grpSpPr>
        <p:pic>
          <p:nvPicPr>
            <p:cNvPr id="929" name="Google Shape;929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13231" y="2958654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0" name="Google Shape;930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47370" y="3395778"/>
              <a:ext cx="166246" cy="1539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1" name="Google Shape;931;p11"/>
            <p:cNvSpPr/>
            <p:nvPr/>
          </p:nvSpPr>
          <p:spPr>
            <a:xfrm rot="10800000">
              <a:off x="4569234" y="3314657"/>
              <a:ext cx="328870" cy="328873"/>
            </a:xfrm>
            <a:custGeom>
              <a:avLst/>
              <a:gdLst/>
              <a:ahLst/>
              <a:cxnLst/>
              <a:rect l="l" t="t" r="r" b="b"/>
              <a:pathLst>
                <a:path w="328870" h="328873" extrusionOk="0">
                  <a:moveTo>
                    <a:pt x="237060" y="312227"/>
                  </a:moveTo>
                  <a:lnTo>
                    <a:pt x="229524" y="294365"/>
                  </a:lnTo>
                  <a:lnTo>
                    <a:pt x="220685" y="298150"/>
                  </a:lnTo>
                  <a:cubicBezTo>
                    <a:pt x="146848" y="329235"/>
                    <a:pt x="61794" y="294578"/>
                    <a:pt x="30709" y="220741"/>
                  </a:cubicBezTo>
                  <a:cubicBezTo>
                    <a:pt x="-372" y="146905"/>
                    <a:pt x="34281" y="61851"/>
                    <a:pt x="108118" y="30766"/>
                  </a:cubicBezTo>
                  <a:cubicBezTo>
                    <a:pt x="181954" y="-315"/>
                    <a:pt x="267008" y="34343"/>
                    <a:pt x="298094" y="108175"/>
                  </a:cubicBezTo>
                  <a:cubicBezTo>
                    <a:pt x="320727" y="161945"/>
                    <a:pt x="308952" y="224040"/>
                    <a:pt x="268202" y="265781"/>
                  </a:cubicBezTo>
                  <a:lnTo>
                    <a:pt x="261421" y="272704"/>
                  </a:lnTo>
                  <a:lnTo>
                    <a:pt x="275281" y="286263"/>
                  </a:lnTo>
                  <a:lnTo>
                    <a:pt x="282058" y="279339"/>
                  </a:lnTo>
                  <a:cubicBezTo>
                    <a:pt x="345521" y="214380"/>
                    <a:pt x="344304" y="110275"/>
                    <a:pt x="279339" y="46811"/>
                  </a:cubicBezTo>
                  <a:cubicBezTo>
                    <a:pt x="214380" y="-16648"/>
                    <a:pt x="110275" y="-15435"/>
                    <a:pt x="46811" y="49529"/>
                  </a:cubicBezTo>
                  <a:cubicBezTo>
                    <a:pt x="-16648" y="114489"/>
                    <a:pt x="-15435" y="218599"/>
                    <a:pt x="49529" y="282058"/>
                  </a:cubicBezTo>
                  <a:cubicBezTo>
                    <a:pt x="96844" y="328282"/>
                    <a:pt x="167254" y="341652"/>
                    <a:pt x="228221" y="315993"/>
                  </a:cubicBezTo>
                  <a:lnTo>
                    <a:pt x="237060" y="312227"/>
                  </a:lnTo>
                  <a:close/>
                </a:path>
              </a:pathLst>
            </a:custGeom>
            <a:solidFill>
              <a:srgbClr val="C31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932" name="Google Shape;932;p11"/>
          <p:cNvGrpSpPr/>
          <p:nvPr/>
        </p:nvGrpSpPr>
        <p:grpSpPr>
          <a:xfrm>
            <a:off x="668769" y="2850636"/>
            <a:ext cx="751628" cy="751628"/>
            <a:chOff x="592981" y="2958654"/>
            <a:chExt cx="1040400" cy="1040400"/>
          </a:xfrm>
        </p:grpSpPr>
        <p:pic>
          <p:nvPicPr>
            <p:cNvPr id="933" name="Google Shape;933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2981" y="2958654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4" name="Google Shape;934;p11"/>
            <p:cNvSpPr/>
            <p:nvPr/>
          </p:nvSpPr>
          <p:spPr>
            <a:xfrm>
              <a:off x="947035" y="3314659"/>
              <a:ext cx="328870" cy="328873"/>
            </a:xfrm>
            <a:custGeom>
              <a:avLst/>
              <a:gdLst/>
              <a:ahLst/>
              <a:cxnLst/>
              <a:rect l="l" t="t" r="r" b="b"/>
              <a:pathLst>
                <a:path w="328870" h="328873" extrusionOk="0">
                  <a:moveTo>
                    <a:pt x="237060" y="312227"/>
                  </a:moveTo>
                  <a:lnTo>
                    <a:pt x="229524" y="294365"/>
                  </a:lnTo>
                  <a:lnTo>
                    <a:pt x="220685" y="298150"/>
                  </a:lnTo>
                  <a:cubicBezTo>
                    <a:pt x="146848" y="329235"/>
                    <a:pt x="61794" y="294578"/>
                    <a:pt x="30709" y="220741"/>
                  </a:cubicBezTo>
                  <a:cubicBezTo>
                    <a:pt x="-372" y="146905"/>
                    <a:pt x="34281" y="61851"/>
                    <a:pt x="108118" y="30766"/>
                  </a:cubicBezTo>
                  <a:cubicBezTo>
                    <a:pt x="181954" y="-315"/>
                    <a:pt x="267008" y="34343"/>
                    <a:pt x="298094" y="108175"/>
                  </a:cubicBezTo>
                  <a:cubicBezTo>
                    <a:pt x="320727" y="161945"/>
                    <a:pt x="308952" y="224040"/>
                    <a:pt x="268202" y="265781"/>
                  </a:cubicBezTo>
                  <a:lnTo>
                    <a:pt x="261421" y="272704"/>
                  </a:lnTo>
                  <a:lnTo>
                    <a:pt x="275281" y="286263"/>
                  </a:lnTo>
                  <a:lnTo>
                    <a:pt x="282058" y="279339"/>
                  </a:lnTo>
                  <a:cubicBezTo>
                    <a:pt x="345521" y="214380"/>
                    <a:pt x="344304" y="110275"/>
                    <a:pt x="279339" y="46811"/>
                  </a:cubicBezTo>
                  <a:cubicBezTo>
                    <a:pt x="214380" y="-16648"/>
                    <a:pt x="110275" y="-15435"/>
                    <a:pt x="46811" y="49529"/>
                  </a:cubicBezTo>
                  <a:cubicBezTo>
                    <a:pt x="-16648" y="114489"/>
                    <a:pt x="-15435" y="218599"/>
                    <a:pt x="49529" y="282058"/>
                  </a:cubicBezTo>
                  <a:cubicBezTo>
                    <a:pt x="96844" y="328282"/>
                    <a:pt x="167254" y="341652"/>
                    <a:pt x="228221" y="315993"/>
                  </a:cubicBezTo>
                  <a:lnTo>
                    <a:pt x="237060" y="312227"/>
                  </a:lnTo>
                  <a:close/>
                </a:path>
              </a:pathLst>
            </a:custGeom>
            <a:solidFill>
              <a:srgbClr val="C31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935" name="Google Shape;935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42491" y="3387774"/>
              <a:ext cx="137958" cy="1826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6" name="Google Shape;936;p11"/>
          <p:cNvGrpSpPr/>
          <p:nvPr/>
        </p:nvGrpSpPr>
        <p:grpSpPr>
          <a:xfrm>
            <a:off x="671917" y="4722715"/>
            <a:ext cx="751628" cy="751628"/>
            <a:chOff x="594932" y="4852012"/>
            <a:chExt cx="1040400" cy="1040400"/>
          </a:xfrm>
        </p:grpSpPr>
        <p:pic>
          <p:nvPicPr>
            <p:cNvPr id="937" name="Google Shape;937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4932" y="4852012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8" name="Google Shape;938;p11"/>
            <p:cNvSpPr/>
            <p:nvPr/>
          </p:nvSpPr>
          <p:spPr>
            <a:xfrm rot="10800000">
              <a:off x="948984" y="5208015"/>
              <a:ext cx="328870" cy="328873"/>
            </a:xfrm>
            <a:custGeom>
              <a:avLst/>
              <a:gdLst/>
              <a:ahLst/>
              <a:cxnLst/>
              <a:rect l="l" t="t" r="r" b="b"/>
              <a:pathLst>
                <a:path w="328870" h="328873" extrusionOk="0">
                  <a:moveTo>
                    <a:pt x="237060" y="312227"/>
                  </a:moveTo>
                  <a:lnTo>
                    <a:pt x="229524" y="294365"/>
                  </a:lnTo>
                  <a:lnTo>
                    <a:pt x="220685" y="298150"/>
                  </a:lnTo>
                  <a:cubicBezTo>
                    <a:pt x="146848" y="329235"/>
                    <a:pt x="61794" y="294578"/>
                    <a:pt x="30709" y="220741"/>
                  </a:cubicBezTo>
                  <a:cubicBezTo>
                    <a:pt x="-372" y="146905"/>
                    <a:pt x="34281" y="61851"/>
                    <a:pt x="108118" y="30766"/>
                  </a:cubicBezTo>
                  <a:cubicBezTo>
                    <a:pt x="181954" y="-315"/>
                    <a:pt x="267008" y="34343"/>
                    <a:pt x="298094" y="108175"/>
                  </a:cubicBezTo>
                  <a:cubicBezTo>
                    <a:pt x="320727" y="161945"/>
                    <a:pt x="308952" y="224040"/>
                    <a:pt x="268202" y="265781"/>
                  </a:cubicBezTo>
                  <a:lnTo>
                    <a:pt x="261421" y="272704"/>
                  </a:lnTo>
                  <a:lnTo>
                    <a:pt x="275281" y="286263"/>
                  </a:lnTo>
                  <a:lnTo>
                    <a:pt x="282058" y="279339"/>
                  </a:lnTo>
                  <a:cubicBezTo>
                    <a:pt x="345521" y="214380"/>
                    <a:pt x="344304" y="110275"/>
                    <a:pt x="279339" y="46811"/>
                  </a:cubicBezTo>
                  <a:cubicBezTo>
                    <a:pt x="214380" y="-16648"/>
                    <a:pt x="110275" y="-15435"/>
                    <a:pt x="46811" y="49529"/>
                  </a:cubicBezTo>
                  <a:cubicBezTo>
                    <a:pt x="-16648" y="114489"/>
                    <a:pt x="-15435" y="218599"/>
                    <a:pt x="49529" y="282058"/>
                  </a:cubicBezTo>
                  <a:cubicBezTo>
                    <a:pt x="96844" y="328282"/>
                    <a:pt x="167254" y="341652"/>
                    <a:pt x="228221" y="315993"/>
                  </a:cubicBezTo>
                  <a:lnTo>
                    <a:pt x="237060" y="312227"/>
                  </a:lnTo>
                  <a:close/>
                </a:path>
              </a:pathLst>
            </a:custGeom>
            <a:solidFill>
              <a:srgbClr val="C31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939" name="Google Shape;939;p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28932" y="5293515"/>
              <a:ext cx="170450" cy="1498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0" name="Google Shape;940;p11"/>
          <p:cNvGrpSpPr/>
          <p:nvPr/>
        </p:nvGrpSpPr>
        <p:grpSpPr>
          <a:xfrm>
            <a:off x="4225270" y="4716541"/>
            <a:ext cx="751628" cy="751628"/>
            <a:chOff x="4215182" y="4852012"/>
            <a:chExt cx="1040400" cy="1040400"/>
          </a:xfrm>
        </p:grpSpPr>
        <p:pic>
          <p:nvPicPr>
            <p:cNvPr id="941" name="Google Shape;941;p1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215182" y="4852012"/>
              <a:ext cx="1040400" cy="104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2" name="Google Shape;942;p11"/>
            <p:cNvSpPr/>
            <p:nvPr/>
          </p:nvSpPr>
          <p:spPr>
            <a:xfrm rot="-5400000">
              <a:off x="4569236" y="5208015"/>
              <a:ext cx="328870" cy="328873"/>
            </a:xfrm>
            <a:custGeom>
              <a:avLst/>
              <a:gdLst/>
              <a:ahLst/>
              <a:cxnLst/>
              <a:rect l="l" t="t" r="r" b="b"/>
              <a:pathLst>
                <a:path w="328870" h="328873" extrusionOk="0">
                  <a:moveTo>
                    <a:pt x="237060" y="312227"/>
                  </a:moveTo>
                  <a:lnTo>
                    <a:pt x="229524" y="294365"/>
                  </a:lnTo>
                  <a:lnTo>
                    <a:pt x="220685" y="298150"/>
                  </a:lnTo>
                  <a:cubicBezTo>
                    <a:pt x="146848" y="329235"/>
                    <a:pt x="61794" y="294578"/>
                    <a:pt x="30709" y="220741"/>
                  </a:cubicBezTo>
                  <a:cubicBezTo>
                    <a:pt x="-372" y="146905"/>
                    <a:pt x="34281" y="61851"/>
                    <a:pt x="108118" y="30766"/>
                  </a:cubicBezTo>
                  <a:cubicBezTo>
                    <a:pt x="181954" y="-315"/>
                    <a:pt x="267008" y="34343"/>
                    <a:pt x="298094" y="108175"/>
                  </a:cubicBezTo>
                  <a:cubicBezTo>
                    <a:pt x="320727" y="161945"/>
                    <a:pt x="308952" y="224040"/>
                    <a:pt x="268202" y="265781"/>
                  </a:cubicBezTo>
                  <a:lnTo>
                    <a:pt x="261421" y="272704"/>
                  </a:lnTo>
                  <a:lnTo>
                    <a:pt x="275281" y="286263"/>
                  </a:lnTo>
                  <a:lnTo>
                    <a:pt x="282058" y="279339"/>
                  </a:lnTo>
                  <a:cubicBezTo>
                    <a:pt x="345521" y="214380"/>
                    <a:pt x="344304" y="110275"/>
                    <a:pt x="279339" y="46811"/>
                  </a:cubicBezTo>
                  <a:cubicBezTo>
                    <a:pt x="214380" y="-16648"/>
                    <a:pt x="110275" y="-15435"/>
                    <a:pt x="46811" y="49529"/>
                  </a:cubicBezTo>
                  <a:cubicBezTo>
                    <a:pt x="-16648" y="114489"/>
                    <a:pt x="-15435" y="218599"/>
                    <a:pt x="49529" y="282058"/>
                  </a:cubicBezTo>
                  <a:cubicBezTo>
                    <a:pt x="96844" y="328282"/>
                    <a:pt x="167254" y="341652"/>
                    <a:pt x="228221" y="315993"/>
                  </a:cubicBezTo>
                  <a:lnTo>
                    <a:pt x="237060" y="312227"/>
                  </a:lnTo>
                  <a:close/>
                </a:path>
              </a:pathLst>
            </a:custGeom>
            <a:solidFill>
              <a:srgbClr val="C316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943" name="Google Shape;943;p1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633599" y="5299598"/>
              <a:ext cx="201614" cy="1471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5" name="Google Shape;945;p11"/>
          <p:cNvPicPr preferRelativeResize="0"/>
          <p:nvPr/>
        </p:nvPicPr>
        <p:blipFill rotWithShape="1">
          <a:blip r:embed="rId11">
            <a:alphaModFix/>
          </a:blip>
          <a:srcRect l="1" r="23520" b="35217"/>
          <a:stretch/>
        </p:blipFill>
        <p:spPr>
          <a:xfrm>
            <a:off x="10827835" y="1320929"/>
            <a:ext cx="691488" cy="1130487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"/>
          <p:cNvSpPr txBox="1"/>
          <p:nvPr/>
        </p:nvSpPr>
        <p:spPr>
          <a:xfrm>
            <a:off x="655480" y="1240073"/>
            <a:ext cx="109626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626F"/>
              </a:buClr>
              <a:buSzPts val="2000"/>
              <a:buFont typeface="Arial"/>
              <a:buNone/>
            </a:pPr>
            <a:r>
              <a:rPr lang="ru-RU" sz="1800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GSOM SPbU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Bachelor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and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Master</a:t>
            </a:r>
            <a:r>
              <a:rPr lang="ru-RU" sz="1800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programs</a:t>
            </a:r>
            <a:r>
              <a:rPr lang="ru-RU" sz="1800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'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graduate</a:t>
            </a:r>
            <a:r>
              <a:rPr lang="ru-RU" sz="1800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is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highly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paid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specialist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working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in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a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large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company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in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the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Russian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</a:t>
            </a:r>
            <a:r>
              <a:rPr lang="ru-RU" sz="1800" b="0" i="0" u="none" strike="noStrike" cap="none" dirty="0" err="1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Federation</a:t>
            </a:r>
            <a:r>
              <a:rPr lang="ru-RU" sz="1800" b="0" i="0" u="none" strike="noStrike" cap="none" dirty="0">
                <a:solidFill>
                  <a:schemeClr val="lt2"/>
                </a:solidFill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  <a:sym typeface="Inter"/>
              </a:rPr>
              <a:t> *</a:t>
            </a:r>
            <a:endParaRPr sz="1200" b="0" i="0" u="none" strike="noStrike" cap="none" dirty="0">
              <a:solidFill>
                <a:schemeClr val="lt2"/>
              </a:solidFill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  <a:sym typeface="Arial"/>
            </a:endParaRPr>
          </a:p>
        </p:txBody>
      </p:sp>
      <p:sp>
        <p:nvSpPr>
          <p:cNvPr id="947" name="Google Shape;947;p11"/>
          <p:cNvSpPr txBox="1"/>
          <p:nvPr/>
        </p:nvSpPr>
        <p:spPr>
          <a:xfrm>
            <a:off x="8085677" y="2135081"/>
            <a:ext cx="3846318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THE MOST IMPORTANT COMPETENCES</a:t>
            </a:r>
            <a:r>
              <a:rPr lang="ru-RU" sz="1200" b="1" i="0" u="none" strike="noStrike" cap="none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ru-RU" sz="1600" b="1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WHICH </a:t>
            </a:r>
            <a:r>
              <a:rPr lang="ru-RU" sz="16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GRADUATES HAVE ACQUIRED DURING THE YEARS OF STUDY AT </a:t>
            </a:r>
            <a:r>
              <a:rPr lang="ru-RU" sz="1600" b="1" dirty="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GSOM SPbU</a:t>
            </a:r>
            <a:endParaRPr sz="1200" b="1" i="0" u="none" strike="noStrike" cap="none" dirty="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72144" y="3107827"/>
            <a:ext cx="3949640" cy="24987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085677" y="3162288"/>
            <a:ext cx="926536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400" dirty="0" smtClean="0">
                <a:solidFill>
                  <a:schemeClr val="accent1"/>
                </a:solidFill>
                <a:latin typeface="Inter "/>
                <a:ea typeface="Inter" panose="02000503000000020004" pitchFamily="50" charset="0"/>
                <a:cs typeface="Inter" panose="02000503000000020004" pitchFamily="50" charset="0"/>
              </a:rPr>
              <a:t>Adaptability</a:t>
            </a:r>
            <a:endParaRPr lang="ru-RU" sz="1400" dirty="0">
              <a:solidFill>
                <a:schemeClr val="accent1"/>
              </a:solidFill>
              <a:latin typeface="Inter 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85677" y="3392515"/>
            <a:ext cx="726161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  <a:latin typeface="Inter "/>
                <a:ea typeface="Inter" panose="02000503000000020004" pitchFamily="50" charset="0"/>
                <a:cs typeface="Inter" panose="02000503000000020004" pitchFamily="50" charset="0"/>
              </a:rPr>
              <a:t>Think big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Inter 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26765" y="3582486"/>
            <a:ext cx="12891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Inter "/>
              </a:rPr>
              <a:t>F</a:t>
            </a:r>
            <a:r>
              <a:rPr lang="ru-RU" sz="1400" dirty="0" err="1" smtClean="0">
                <a:solidFill>
                  <a:schemeClr val="bg2"/>
                </a:solidFill>
                <a:latin typeface="Inter "/>
              </a:rPr>
              <a:t>ind</a:t>
            </a:r>
            <a:r>
              <a:rPr lang="ru-RU" sz="1400" dirty="0" smtClean="0">
                <a:solidFill>
                  <a:schemeClr val="bg2"/>
                </a:solidFill>
                <a:latin typeface="Inter "/>
              </a:rPr>
              <a:t> </a:t>
            </a:r>
            <a:r>
              <a:rPr lang="ru-RU" sz="1400" dirty="0" err="1">
                <a:solidFill>
                  <a:schemeClr val="bg2"/>
                </a:solidFill>
                <a:latin typeface="Inter "/>
              </a:rPr>
              <a:t>solutions</a:t>
            </a:r>
            <a:endParaRPr lang="ru-RU" sz="1400" dirty="0">
              <a:solidFill>
                <a:schemeClr val="bg2"/>
              </a:solidFill>
              <a:latin typeface="Inter 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23781" y="5151413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400" dirty="0">
                <a:solidFill>
                  <a:schemeClr val="bg2">
                    <a:lumMod val="75000"/>
                  </a:schemeClr>
                </a:solidFill>
                <a:latin typeface="Inter "/>
              </a:rPr>
              <a:t>S</a:t>
            </a:r>
            <a:r>
              <a:rPr lang="ru-RU" altLang="ru-RU" sz="1400" dirty="0" err="1" smtClean="0">
                <a:solidFill>
                  <a:schemeClr val="bg2">
                    <a:lumMod val="75000"/>
                  </a:schemeClr>
                </a:solidFill>
                <a:latin typeface="Inter "/>
              </a:rPr>
              <a:t>tress</a:t>
            </a:r>
            <a:r>
              <a:rPr lang="ru-RU" altLang="ru-RU" sz="1400" dirty="0" smtClean="0">
                <a:solidFill>
                  <a:schemeClr val="bg2">
                    <a:lumMod val="75000"/>
                  </a:schemeClr>
                </a:solidFill>
                <a:latin typeface="Inter "/>
              </a:rPr>
              <a:t> </a:t>
            </a:r>
            <a:r>
              <a:rPr lang="ru-RU" altLang="ru-RU" sz="1400" dirty="0" err="1">
                <a:solidFill>
                  <a:schemeClr val="bg2">
                    <a:lumMod val="75000"/>
                  </a:schemeClr>
                </a:solidFill>
                <a:latin typeface="Inter "/>
              </a:rPr>
              <a:t>tolerance</a:t>
            </a:r>
            <a:r>
              <a:rPr lang="ru-RU" altLang="ru-RU" sz="1400" dirty="0">
                <a:solidFill>
                  <a:schemeClr val="bg2">
                    <a:lumMod val="75000"/>
                  </a:schemeClr>
                </a:solidFill>
                <a:latin typeface="Inter "/>
              </a:rPr>
              <a:t> </a:t>
            </a:r>
            <a:endParaRPr lang="ru-RU" altLang="ru-RU" sz="1400" dirty="0">
              <a:solidFill>
                <a:schemeClr val="bg2">
                  <a:lumMod val="75000"/>
                </a:schemeClr>
              </a:solidFill>
              <a:latin typeface="Inter 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79864"/>
            <a:ext cx="28854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33523" y="3382374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dirty="0" smtClean="0">
                <a:solidFill>
                  <a:schemeClr val="accent1"/>
                </a:solidFill>
                <a:latin typeface="Inter "/>
              </a:rPr>
              <a:t>S</a:t>
            </a:r>
            <a:r>
              <a:rPr lang="ru-RU" altLang="ru-RU" sz="2400" dirty="0" err="1" smtClean="0">
                <a:solidFill>
                  <a:schemeClr val="accent1"/>
                </a:solidFill>
                <a:latin typeface="Inter "/>
              </a:rPr>
              <a:t>ociability</a:t>
            </a:r>
            <a:endParaRPr lang="ru-RU" sz="2400" dirty="0">
              <a:solidFill>
                <a:schemeClr val="accent1"/>
              </a:solidFill>
              <a:latin typeface="Inter 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40540" y="3131981"/>
            <a:ext cx="2536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U</a:t>
            </a:r>
            <a:r>
              <a:rPr lang="ru-RU" sz="11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nderstanding</a:t>
            </a:r>
            <a:r>
              <a:rPr lang="ru-RU" sz="11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 </a:t>
            </a:r>
            <a:r>
              <a:rPr lang="ru-RU" sz="11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of</a:t>
            </a:r>
            <a:r>
              <a:rPr lang="ru-RU" sz="1100" dirty="0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 </a:t>
            </a:r>
            <a:r>
              <a:rPr lang="ru-RU" sz="11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business</a:t>
            </a:r>
            <a:r>
              <a:rPr lang="ru-RU" sz="1100" dirty="0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 </a:t>
            </a:r>
            <a:r>
              <a:rPr lang="ru-RU" sz="11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Inter "/>
              </a:rPr>
              <a:t>processes</a:t>
            </a:r>
            <a:endParaRPr lang="ru-RU" sz="1100" dirty="0">
              <a:solidFill>
                <a:schemeClr val="bg2">
                  <a:lumMod val="60000"/>
                  <a:lumOff val="40000"/>
                </a:schemeClr>
              </a:solidFill>
              <a:latin typeface="Inter 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21239" y="3816535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Inter "/>
              </a:rPr>
              <a:t>A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Inter "/>
              </a:rPr>
              <a:t>bility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Inter 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Inter "/>
              </a:rPr>
              <a:t>to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Inter "/>
              </a:rPr>
              <a:t>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Inter "/>
              </a:rPr>
              <a:t>learn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Inter 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13408" y="4191089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  <a:latin typeface="Inter "/>
              </a:rPr>
              <a:t>P</a:t>
            </a:r>
            <a:r>
              <a:rPr lang="ru-RU" sz="1400" dirty="0" err="1" smtClean="0">
                <a:solidFill>
                  <a:schemeClr val="accent1"/>
                </a:solidFill>
                <a:latin typeface="Inter "/>
              </a:rPr>
              <a:t>ublic</a:t>
            </a:r>
            <a:r>
              <a:rPr lang="ru-RU" sz="1400" dirty="0" smtClean="0">
                <a:solidFill>
                  <a:schemeClr val="accent1"/>
                </a:solidFill>
                <a:latin typeface="Inter "/>
              </a:rPr>
              <a:t> </a:t>
            </a:r>
            <a:r>
              <a:rPr lang="ru-RU" sz="1400" dirty="0" err="1">
                <a:solidFill>
                  <a:schemeClr val="accent1"/>
                </a:solidFill>
                <a:latin typeface="Inter "/>
              </a:rPr>
              <a:t>performance</a:t>
            </a:r>
            <a:endParaRPr lang="ru-RU" sz="1400" dirty="0">
              <a:solidFill>
                <a:schemeClr val="accent1"/>
              </a:solidFill>
              <a:latin typeface="Inter 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08107" y="4144762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atin typeface="Inter "/>
              </a:rPr>
              <a:t>strategic</a:t>
            </a:r>
            <a:r>
              <a:rPr lang="ru-RU" sz="1400" dirty="0">
                <a:latin typeface="Inter "/>
              </a:rPr>
              <a:t> </a:t>
            </a:r>
            <a:r>
              <a:rPr lang="ru-RU" sz="1400" dirty="0" err="1">
                <a:latin typeface="Inter "/>
              </a:rPr>
              <a:t>thinking</a:t>
            </a:r>
            <a:endParaRPr lang="ru-RU" sz="1400" dirty="0">
              <a:latin typeface="Inter 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808107" y="4377948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latin typeface="Inter "/>
              </a:rPr>
              <a:t>critical</a:t>
            </a:r>
            <a:r>
              <a:rPr lang="ru-RU" sz="1400" dirty="0">
                <a:latin typeface="Inter "/>
              </a:rPr>
              <a:t> </a:t>
            </a:r>
            <a:r>
              <a:rPr lang="ru-RU" sz="1400" dirty="0" err="1">
                <a:latin typeface="Inter "/>
              </a:rPr>
              <a:t>thinking</a:t>
            </a:r>
            <a:endParaRPr lang="ru-RU" sz="1400" dirty="0">
              <a:latin typeface="Inter 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9809822" y="4616953"/>
            <a:ext cx="1598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Inter "/>
              </a:rPr>
              <a:t>analytical</a:t>
            </a:r>
            <a:r>
              <a:rPr lang="ru-RU" sz="1400" dirty="0" smtClean="0">
                <a:latin typeface="Inter "/>
              </a:rPr>
              <a:t> </a:t>
            </a:r>
            <a:r>
              <a:rPr lang="ru-RU" sz="1400" dirty="0" err="1">
                <a:latin typeface="Inter "/>
              </a:rPr>
              <a:t>thinking</a:t>
            </a:r>
            <a:endParaRPr lang="ru-RU" sz="1400" dirty="0">
              <a:latin typeface="Inter 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82355" y="4399150"/>
            <a:ext cx="158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Inter "/>
              </a:rPr>
              <a:t>T</a:t>
            </a:r>
            <a:r>
              <a:rPr lang="ru-RU" sz="2400" dirty="0" err="1" smtClean="0">
                <a:solidFill>
                  <a:schemeClr val="tx2"/>
                </a:solidFill>
                <a:latin typeface="Inter "/>
              </a:rPr>
              <a:t>eamwork</a:t>
            </a:r>
            <a:endParaRPr lang="ru-RU" sz="2400" dirty="0">
              <a:solidFill>
                <a:schemeClr val="tx2"/>
              </a:solidFill>
              <a:latin typeface="Inter 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26052" y="4843244"/>
            <a:ext cx="1458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  <a:latin typeface="Inter "/>
              </a:rPr>
              <a:t>Time management</a:t>
            </a:r>
            <a:endParaRPr lang="ru-RU" sz="1200" dirty="0">
              <a:solidFill>
                <a:schemeClr val="bg2"/>
              </a:solidFill>
              <a:latin typeface="Inter 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029988" y="5023686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Inter "/>
              </a:rPr>
              <a:t>Networking </a:t>
            </a:r>
            <a:endParaRPr lang="ru-RU" sz="2800" dirty="0">
              <a:solidFill>
                <a:schemeClr val="accent1"/>
              </a:solidFill>
              <a:latin typeface="Inter 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73695" y="3821626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tx2"/>
                </a:solidFill>
                <a:latin typeface="Inter "/>
              </a:rPr>
              <a:t>multitasking</a:t>
            </a:r>
            <a:endParaRPr lang="ru-RU" dirty="0">
              <a:solidFill>
                <a:schemeClr val="tx2"/>
              </a:solidFill>
              <a:latin typeface="Inter 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17072" y="4928358"/>
            <a:ext cx="1090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Inter "/>
              </a:rPr>
              <a:t>C</a:t>
            </a:r>
            <a:r>
              <a:rPr lang="ru-RU" sz="1400" dirty="0" err="1" smtClean="0">
                <a:solidFill>
                  <a:schemeClr val="tx2"/>
                </a:solidFill>
                <a:latin typeface="Inter "/>
              </a:rPr>
              <a:t>onfidence</a:t>
            </a:r>
            <a:endParaRPr lang="ru-RU" sz="1400" dirty="0">
              <a:solidFill>
                <a:schemeClr val="tx2"/>
              </a:solidFill>
              <a:latin typeface="Inter 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84"/>
          <p:cNvSpPr txBox="1">
            <a:spLocks noGrp="1"/>
          </p:cNvSpPr>
          <p:nvPr>
            <p:ph type="sldNum" idx="12"/>
          </p:nvPr>
        </p:nvSpPr>
        <p:spPr>
          <a:xfrm>
            <a:off x="666346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8</a:t>
            </a:fld>
            <a:endParaRPr sz="1000"/>
          </a:p>
        </p:txBody>
      </p:sp>
      <p:sp>
        <p:nvSpPr>
          <p:cNvPr id="955" name="Google Shape;955;p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</a:pPr>
            <a:endParaRPr/>
          </a:p>
        </p:txBody>
      </p:sp>
      <p:sp>
        <p:nvSpPr>
          <p:cNvPr id="1117" name="Google Shape;1117;p84"/>
          <p:cNvSpPr txBox="1">
            <a:spLocks noGrp="1"/>
          </p:cNvSpPr>
          <p:nvPr>
            <p:ph type="title" idx="4294967295"/>
          </p:nvPr>
        </p:nvSpPr>
        <p:spPr>
          <a:xfrm>
            <a:off x="663765" y="315994"/>
            <a:ext cx="8431213" cy="66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Inter"/>
              <a:buNone/>
            </a:pPr>
            <a:r>
              <a:rPr lang="ru-RU" dirty="0"/>
              <a:t>GSOM SPBU CREATES KNOWLEDGE </a:t>
            </a:r>
            <a:br>
              <a:rPr lang="ru-RU" dirty="0"/>
            </a:br>
            <a:r>
              <a:rPr lang="ru-RU" dirty="0">
                <a:solidFill>
                  <a:schemeClr val="lt2"/>
                </a:solidFill>
              </a:rPr>
              <a:t>AND CONTRIBUTES TO ITS DISSEMINATION</a:t>
            </a:r>
            <a:endParaRPr dirty="0"/>
          </a:p>
        </p:txBody>
      </p:sp>
      <p:grpSp>
        <p:nvGrpSpPr>
          <p:cNvPr id="956" name="Google Shape;956;p84"/>
          <p:cNvGrpSpPr/>
          <p:nvPr/>
        </p:nvGrpSpPr>
        <p:grpSpPr>
          <a:xfrm>
            <a:off x="3176870" y="954041"/>
            <a:ext cx="5837468" cy="5837466"/>
            <a:chOff x="2425827" y="-9525"/>
            <a:chExt cx="7340348" cy="7340346"/>
          </a:xfrm>
        </p:grpSpPr>
        <p:grpSp>
          <p:nvGrpSpPr>
            <p:cNvPr id="957" name="Google Shape;957;p84"/>
            <p:cNvGrpSpPr/>
            <p:nvPr/>
          </p:nvGrpSpPr>
          <p:grpSpPr>
            <a:xfrm>
              <a:off x="3718559" y="1251488"/>
              <a:ext cx="4813145" cy="4813142"/>
              <a:chOff x="3718559" y="1251488"/>
              <a:chExt cx="4813145" cy="4813142"/>
            </a:xfrm>
          </p:grpSpPr>
          <p:sp>
            <p:nvSpPr>
              <p:cNvPr id="958" name="Google Shape;958;p84"/>
              <p:cNvSpPr/>
              <p:nvPr/>
            </p:nvSpPr>
            <p:spPr>
              <a:xfrm>
                <a:off x="3718559" y="1251488"/>
                <a:ext cx="4813145" cy="4813142"/>
              </a:xfrm>
              <a:prstGeom prst="ellipse">
                <a:avLst/>
              </a:prstGeom>
              <a:solidFill>
                <a:srgbClr val="F9FAFB"/>
              </a:solidFill>
              <a:ln w="38100" cap="flat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72000" tIns="71425" rIns="72000" bIns="71425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>
                  <a:solidFill>
                    <a:srgbClr val="BE1E2D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959" name="Google Shape;959;p84"/>
              <p:cNvSpPr/>
              <p:nvPr/>
            </p:nvSpPr>
            <p:spPr>
              <a:xfrm flipH="1">
                <a:off x="5111156" y="2675803"/>
                <a:ext cx="1969689" cy="1969690"/>
              </a:xfrm>
              <a:prstGeom prst="ellipse">
                <a:avLst/>
              </a:prstGeom>
              <a:solidFill>
                <a:srgbClr val="C31632"/>
              </a:solidFill>
              <a:ln w="38100" cap="flat" cmpd="sng">
                <a:solidFill>
                  <a:schemeClr val="lt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endParaRPr sz="12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  <p:sp>
          <p:nvSpPr>
            <p:cNvPr id="960" name="Google Shape;960;p84"/>
            <p:cNvSpPr/>
            <p:nvPr/>
          </p:nvSpPr>
          <p:spPr>
            <a:xfrm>
              <a:off x="2425827" y="-9525"/>
              <a:ext cx="7340348" cy="7340346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1" name="Google Shape;961;p84"/>
          <p:cNvGrpSpPr/>
          <p:nvPr/>
        </p:nvGrpSpPr>
        <p:grpSpPr>
          <a:xfrm>
            <a:off x="5515505" y="3547144"/>
            <a:ext cx="265333" cy="976665"/>
            <a:chOff x="5321227" y="3247641"/>
            <a:chExt cx="347052" cy="1277470"/>
          </a:xfrm>
        </p:grpSpPr>
        <p:sp>
          <p:nvSpPr>
            <p:cNvPr id="962" name="Google Shape;962;p84"/>
            <p:cNvSpPr/>
            <p:nvPr/>
          </p:nvSpPr>
          <p:spPr>
            <a:xfrm>
              <a:off x="5321227" y="4508218"/>
              <a:ext cx="16892" cy="16893"/>
            </a:xfrm>
            <a:custGeom>
              <a:avLst/>
              <a:gdLst/>
              <a:ahLst/>
              <a:cxnLst/>
              <a:rect l="l" t="t" r="r" b="b"/>
              <a:pathLst>
                <a:path w="16892" h="16893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63" name="Google Shape;963;p84"/>
            <p:cNvSpPr/>
            <p:nvPr/>
          </p:nvSpPr>
          <p:spPr>
            <a:xfrm>
              <a:off x="5667529" y="3247641"/>
              <a:ext cx="750" cy="1545"/>
            </a:xfrm>
            <a:custGeom>
              <a:avLst/>
              <a:gdLst/>
              <a:ahLst/>
              <a:cxnLst/>
              <a:rect l="l" t="t" r="r" b="b"/>
              <a:pathLst>
                <a:path w="750" h="1545" extrusionOk="0">
                  <a:moveTo>
                    <a:pt x="0" y="355"/>
                  </a:moveTo>
                  <a:cubicBezTo>
                    <a:pt x="0" y="3734"/>
                    <a:pt x="1689" y="-1334"/>
                    <a:pt x="0" y="355"/>
                  </a:cubicBezTo>
                  <a:lnTo>
                    <a:pt x="0" y="355"/>
                  </a:lnTo>
                  <a:close/>
                </a:path>
              </a:pathLst>
            </a:custGeom>
            <a:solidFill>
              <a:srgbClr val="FFFFFF">
                <a:alpha val="54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64" name="Google Shape;964;p84"/>
          <p:cNvSpPr txBox="1"/>
          <p:nvPr/>
        </p:nvSpPr>
        <p:spPr>
          <a:xfrm>
            <a:off x="2118668" y="2879517"/>
            <a:ext cx="1793012" cy="35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of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Digital </a:t>
            </a:r>
            <a:r>
              <a:rPr lang="ru-RU" sz="12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Education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Technologies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84"/>
          <p:cNvSpPr txBox="1"/>
          <p:nvPr/>
        </p:nvSpPr>
        <p:spPr>
          <a:xfrm>
            <a:off x="2258370" y="1970392"/>
            <a:ext cx="2487093" cy="169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Teaching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Excellence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Lab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(TEL)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84"/>
          <p:cNvSpPr txBox="1"/>
          <p:nvPr/>
        </p:nvSpPr>
        <p:spPr>
          <a:xfrm>
            <a:off x="8359789" y="2919073"/>
            <a:ext cx="178318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Public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Private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Partnership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Studies</a:t>
            </a:r>
            <a:endParaRPr sz="1100" b="1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7" name="Google Shape;967;p84"/>
          <p:cNvSpPr txBox="1"/>
          <p:nvPr/>
        </p:nvSpPr>
        <p:spPr>
          <a:xfrm>
            <a:off x="8531585" y="4007205"/>
            <a:ext cx="197612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Corporate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Social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Responsibility</a:t>
            </a:r>
            <a:endParaRPr sz="1100" b="1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8" name="Google Shape;968;p84"/>
          <p:cNvSpPr txBox="1"/>
          <p:nvPr/>
        </p:nvSpPr>
        <p:spPr>
          <a:xfrm>
            <a:off x="8009682" y="5115643"/>
            <a:ext cx="244380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Russian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Multinationals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Global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Business</a:t>
            </a:r>
            <a:endParaRPr sz="1100" b="1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9" name="Google Shape;969;p84"/>
          <p:cNvSpPr txBox="1"/>
          <p:nvPr/>
        </p:nvSpPr>
        <p:spPr>
          <a:xfrm>
            <a:off x="7284467" y="1812701"/>
            <a:ext cx="129896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Entrepreneurship</a:t>
            </a:r>
            <a:endParaRPr sz="1100" b="1" dirty="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3" name="Google Shape;973;p84"/>
          <p:cNvSpPr txBox="1"/>
          <p:nvPr/>
        </p:nvSpPr>
        <p:spPr>
          <a:xfrm>
            <a:off x="2082824" y="3973942"/>
            <a:ext cx="1710061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Executive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Education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Online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programs</a:t>
            </a:r>
            <a:r>
              <a:rPr lang="ru-RU" sz="1100" b="1" i="0" u="none" strike="noStrike" cap="none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84"/>
          <p:cNvSpPr/>
          <p:nvPr/>
        </p:nvSpPr>
        <p:spPr>
          <a:xfrm>
            <a:off x="7590295" y="2775013"/>
            <a:ext cx="612038" cy="61203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53" name="Google Shape;1053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5533" y="2901630"/>
            <a:ext cx="224149" cy="319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4875714" y="1713312"/>
            <a:ext cx="615423" cy="615423"/>
            <a:chOff x="4054466" y="1221957"/>
            <a:chExt cx="615423" cy="615423"/>
          </a:xfrm>
        </p:grpSpPr>
        <p:sp>
          <p:nvSpPr>
            <p:cNvPr id="972" name="Google Shape;972;p84"/>
            <p:cNvSpPr/>
            <p:nvPr/>
          </p:nvSpPr>
          <p:spPr>
            <a:xfrm>
              <a:off x="4058124" y="1223284"/>
              <a:ext cx="606260" cy="60626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976" name="Google Shape;976;p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29831" y="1392519"/>
              <a:ext cx="266700" cy="276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561783">
              <a:off x="4054466" y="1221957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6544374" y="1674268"/>
            <a:ext cx="628493" cy="617281"/>
            <a:chOff x="6895152" y="1999666"/>
            <a:chExt cx="628493" cy="617281"/>
          </a:xfrm>
        </p:grpSpPr>
        <p:sp>
          <p:nvSpPr>
            <p:cNvPr id="971" name="Google Shape;971;p84"/>
            <p:cNvSpPr/>
            <p:nvPr/>
          </p:nvSpPr>
          <p:spPr>
            <a:xfrm>
              <a:off x="6895152" y="2004909"/>
              <a:ext cx="612038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54" name="Google Shape;1054;p8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80062" y="2157910"/>
              <a:ext cx="264199" cy="264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1" name="Google Shape;1061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400000">
              <a:off x="6908222" y="1999666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2" name="Google Shape;1062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74867">
            <a:off x="7596704" y="2780639"/>
            <a:ext cx="615423" cy="615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7731694" y="3901272"/>
            <a:ext cx="623894" cy="620536"/>
            <a:chOff x="8563275" y="4345021"/>
            <a:chExt cx="623894" cy="620536"/>
          </a:xfrm>
        </p:grpSpPr>
        <p:sp>
          <p:nvSpPr>
            <p:cNvPr id="1048" name="Google Shape;1048;p84"/>
            <p:cNvSpPr/>
            <p:nvPr/>
          </p:nvSpPr>
          <p:spPr>
            <a:xfrm>
              <a:off x="8563275" y="4345021"/>
              <a:ext cx="612038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056" name="Google Shape;1056;p84"/>
            <p:cNvGrpSpPr/>
            <p:nvPr/>
          </p:nvGrpSpPr>
          <p:grpSpPr>
            <a:xfrm>
              <a:off x="8738128" y="4499482"/>
              <a:ext cx="285750" cy="302633"/>
              <a:chOff x="7527295" y="4331485"/>
              <a:chExt cx="285750" cy="302633"/>
            </a:xfrm>
          </p:grpSpPr>
          <p:pic>
            <p:nvPicPr>
              <p:cNvPr id="1057" name="Google Shape;1057;p8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7527295" y="4348368"/>
                <a:ext cx="285750" cy="285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58" name="Google Shape;1058;p8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613960" y="4331485"/>
                <a:ext cx="180546" cy="1805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63" name="Google Shape;1063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508123">
              <a:off x="8571746" y="4350134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Группа 2"/>
          <p:cNvGrpSpPr/>
          <p:nvPr/>
        </p:nvGrpSpPr>
        <p:grpSpPr>
          <a:xfrm>
            <a:off x="7224145" y="4977208"/>
            <a:ext cx="615601" cy="615423"/>
            <a:chOff x="6462565" y="5066025"/>
            <a:chExt cx="615601" cy="615423"/>
          </a:xfrm>
        </p:grpSpPr>
        <p:sp>
          <p:nvSpPr>
            <p:cNvPr id="1047" name="Google Shape;1047;p84"/>
            <p:cNvSpPr/>
            <p:nvPr/>
          </p:nvSpPr>
          <p:spPr>
            <a:xfrm>
              <a:off x="6470007" y="5068736"/>
              <a:ext cx="608159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51" name="Google Shape;1051;p8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32182" y="5245764"/>
              <a:ext cx="285868" cy="296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4" name="Google Shape;1064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889135">
              <a:off x="6462565" y="5066025"/>
              <a:ext cx="6115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Группа 6"/>
          <p:cNvGrpSpPr/>
          <p:nvPr/>
        </p:nvGrpSpPr>
        <p:grpSpPr>
          <a:xfrm>
            <a:off x="4658126" y="4997132"/>
            <a:ext cx="621351" cy="619860"/>
            <a:chOff x="5068301" y="5044696"/>
            <a:chExt cx="621351" cy="619860"/>
          </a:xfrm>
        </p:grpSpPr>
        <p:sp>
          <p:nvSpPr>
            <p:cNvPr id="1046" name="Google Shape;1046;p84"/>
            <p:cNvSpPr/>
            <p:nvPr/>
          </p:nvSpPr>
          <p:spPr>
            <a:xfrm>
              <a:off x="5077614" y="5052518"/>
              <a:ext cx="612038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49" name="Google Shape;1049;p8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44161" y="5216039"/>
              <a:ext cx="273382" cy="273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5" name="Google Shape;1065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4937032">
              <a:off x="5068301" y="5044696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Группа 5"/>
          <p:cNvGrpSpPr/>
          <p:nvPr/>
        </p:nvGrpSpPr>
        <p:grpSpPr>
          <a:xfrm>
            <a:off x="3921624" y="3908113"/>
            <a:ext cx="618777" cy="620598"/>
            <a:chOff x="4273639" y="4167091"/>
            <a:chExt cx="618777" cy="620598"/>
          </a:xfrm>
        </p:grpSpPr>
        <p:sp>
          <p:nvSpPr>
            <p:cNvPr id="1045" name="Google Shape;1045;p84"/>
            <p:cNvSpPr/>
            <p:nvPr/>
          </p:nvSpPr>
          <p:spPr>
            <a:xfrm>
              <a:off x="4273639" y="4175651"/>
              <a:ext cx="612038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50" name="Google Shape;1050;p8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442075" y="4326322"/>
              <a:ext cx="265145" cy="2969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6" name="Google Shape;1066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5996453">
              <a:off x="4276993" y="4167091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4019617" y="2778699"/>
            <a:ext cx="620484" cy="619301"/>
            <a:chOff x="3262807" y="2229740"/>
            <a:chExt cx="620484" cy="619301"/>
          </a:xfrm>
        </p:grpSpPr>
        <p:sp>
          <p:nvSpPr>
            <p:cNvPr id="1044" name="Google Shape;1044;p84"/>
            <p:cNvSpPr/>
            <p:nvPr/>
          </p:nvSpPr>
          <p:spPr>
            <a:xfrm>
              <a:off x="3271253" y="2237003"/>
              <a:ext cx="612038" cy="61203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052" name="Google Shape;1052;p8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426423" y="2435270"/>
              <a:ext cx="304955" cy="252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7" name="Google Shape;1067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8698948">
              <a:off x="3262807" y="2229740"/>
              <a:ext cx="615423" cy="6154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8" name="Google Shape;1068;p84"/>
          <p:cNvGrpSpPr/>
          <p:nvPr/>
        </p:nvGrpSpPr>
        <p:grpSpPr>
          <a:xfrm>
            <a:off x="2438554" y="2656891"/>
            <a:ext cx="4598437" cy="2486007"/>
            <a:chOff x="4413473" y="-1264285"/>
            <a:chExt cx="15035763" cy="8128635"/>
          </a:xfrm>
        </p:grpSpPr>
        <p:sp>
          <p:nvSpPr>
            <p:cNvPr id="1069" name="Google Shape;1069;p84"/>
            <p:cNvSpPr/>
            <p:nvPr/>
          </p:nvSpPr>
          <p:spPr>
            <a:xfrm>
              <a:off x="16445453" y="2072634"/>
              <a:ext cx="3003783" cy="149490"/>
            </a:xfrm>
            <a:custGeom>
              <a:avLst/>
              <a:gdLst/>
              <a:ahLst/>
              <a:cxnLst/>
              <a:rect l="l" t="t" r="r" b="b"/>
              <a:pathLst>
                <a:path w="4668520" h="6350" extrusionOk="0">
                  <a:moveTo>
                    <a:pt x="4668520" y="0"/>
                  </a:moveTo>
                  <a:lnTo>
                    <a:pt x="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0" name="Google Shape;1070;p84"/>
            <p:cNvSpPr/>
            <p:nvPr/>
          </p:nvSpPr>
          <p:spPr>
            <a:xfrm>
              <a:off x="18817176" y="3522980"/>
              <a:ext cx="185608" cy="294190"/>
            </a:xfrm>
            <a:custGeom>
              <a:avLst/>
              <a:gdLst/>
              <a:ahLst/>
              <a:cxnLst/>
              <a:rect l="l" t="t" r="r" b="b"/>
              <a:pathLst>
                <a:path w="881380" h="1414780" extrusionOk="0">
                  <a:moveTo>
                    <a:pt x="0" y="0"/>
                  </a:moveTo>
                  <a:lnTo>
                    <a:pt x="881380" y="141478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1" name="Google Shape;1071;p84"/>
            <p:cNvSpPr/>
            <p:nvPr/>
          </p:nvSpPr>
          <p:spPr>
            <a:xfrm>
              <a:off x="17856423" y="3522979"/>
              <a:ext cx="883919" cy="1417955"/>
            </a:xfrm>
            <a:custGeom>
              <a:avLst/>
              <a:gdLst/>
              <a:ahLst/>
              <a:cxnLst/>
              <a:rect l="l" t="t" r="r" b="b"/>
              <a:pathLst>
                <a:path w="883919" h="1417955" extrusionOk="0">
                  <a:moveTo>
                    <a:pt x="883921" y="0"/>
                  </a:moveTo>
                  <a:lnTo>
                    <a:pt x="0" y="1417955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2" name="Google Shape;1072;p84"/>
            <p:cNvSpPr/>
            <p:nvPr/>
          </p:nvSpPr>
          <p:spPr>
            <a:xfrm>
              <a:off x="16398463" y="2162810"/>
              <a:ext cx="855979" cy="1711960"/>
            </a:xfrm>
            <a:custGeom>
              <a:avLst/>
              <a:gdLst/>
              <a:ahLst/>
              <a:cxnLst/>
              <a:rect l="l" t="t" r="r" b="b"/>
              <a:pathLst>
                <a:path w="855979" h="1711960" extrusionOk="0">
                  <a:moveTo>
                    <a:pt x="855980" y="1711960"/>
                  </a:moveTo>
                  <a:lnTo>
                    <a:pt x="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3" name="Google Shape;1073;p84"/>
            <p:cNvSpPr/>
            <p:nvPr/>
          </p:nvSpPr>
          <p:spPr>
            <a:xfrm>
              <a:off x="17327468" y="4020185"/>
              <a:ext cx="458470" cy="917575"/>
            </a:xfrm>
            <a:custGeom>
              <a:avLst/>
              <a:gdLst/>
              <a:ahLst/>
              <a:cxnLst/>
              <a:rect l="l" t="t" r="r" b="b"/>
              <a:pathLst>
                <a:path w="458470" h="917575" extrusionOk="0">
                  <a:moveTo>
                    <a:pt x="458470" y="917575"/>
                  </a:moveTo>
                  <a:lnTo>
                    <a:pt x="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4" name="Google Shape;1074;p84"/>
            <p:cNvSpPr/>
            <p:nvPr/>
          </p:nvSpPr>
          <p:spPr>
            <a:xfrm>
              <a:off x="16437198" y="2120265"/>
              <a:ext cx="2303144" cy="1318895"/>
            </a:xfrm>
            <a:custGeom>
              <a:avLst/>
              <a:gdLst/>
              <a:ahLst/>
              <a:cxnLst/>
              <a:rect l="l" t="t" r="r" b="b"/>
              <a:pathLst>
                <a:path w="2303144" h="1318895" extrusionOk="0">
                  <a:moveTo>
                    <a:pt x="0" y="0"/>
                  </a:moveTo>
                  <a:lnTo>
                    <a:pt x="2303146" y="1318895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5" name="Google Shape;1075;p84"/>
            <p:cNvSpPr/>
            <p:nvPr/>
          </p:nvSpPr>
          <p:spPr>
            <a:xfrm rot="1936848">
              <a:off x="18957580" y="3037179"/>
              <a:ext cx="269081" cy="510994"/>
            </a:xfrm>
            <a:custGeom>
              <a:avLst/>
              <a:gdLst/>
              <a:ahLst/>
              <a:cxnLst/>
              <a:rect l="l" t="t" r="r" b="b"/>
              <a:pathLst>
                <a:path w="2296795" h="1315085" extrusionOk="0">
                  <a:moveTo>
                    <a:pt x="2296795" y="0"/>
                  </a:moveTo>
                  <a:lnTo>
                    <a:pt x="0" y="1315085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6" name="Google Shape;1076;p84"/>
            <p:cNvSpPr/>
            <p:nvPr/>
          </p:nvSpPr>
          <p:spPr>
            <a:xfrm>
              <a:off x="13152335" y="2069600"/>
              <a:ext cx="3133730" cy="152524"/>
            </a:xfrm>
            <a:custGeom>
              <a:avLst/>
              <a:gdLst/>
              <a:ahLst/>
              <a:cxnLst/>
              <a:rect l="l" t="t" r="r" b="b"/>
              <a:pathLst>
                <a:path w="4661534" h="6350" extrusionOk="0">
                  <a:moveTo>
                    <a:pt x="4661535" y="0"/>
                  </a:moveTo>
                  <a:lnTo>
                    <a:pt x="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7" name="Google Shape;1077;p84"/>
            <p:cNvSpPr/>
            <p:nvPr/>
          </p:nvSpPr>
          <p:spPr>
            <a:xfrm>
              <a:off x="13989908" y="3522979"/>
              <a:ext cx="881379" cy="1414780"/>
            </a:xfrm>
            <a:custGeom>
              <a:avLst/>
              <a:gdLst/>
              <a:ahLst/>
              <a:cxnLst/>
              <a:rect l="l" t="t" r="r" b="b"/>
              <a:pathLst>
                <a:path w="881379" h="1414780" extrusionOk="0">
                  <a:moveTo>
                    <a:pt x="0" y="0"/>
                  </a:moveTo>
                  <a:lnTo>
                    <a:pt x="881380" y="141478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8" name="Google Shape;1078;p84"/>
            <p:cNvSpPr/>
            <p:nvPr/>
          </p:nvSpPr>
          <p:spPr>
            <a:xfrm>
              <a:off x="15475173" y="2161540"/>
              <a:ext cx="857250" cy="1713230"/>
            </a:xfrm>
            <a:custGeom>
              <a:avLst/>
              <a:gdLst/>
              <a:ahLst/>
              <a:cxnLst/>
              <a:rect l="l" t="t" r="r" b="b"/>
              <a:pathLst>
                <a:path w="857250" h="1713230" extrusionOk="0">
                  <a:moveTo>
                    <a:pt x="0" y="1713230"/>
                  </a:moveTo>
                  <a:lnTo>
                    <a:pt x="85725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79" name="Google Shape;1079;p84"/>
            <p:cNvSpPr/>
            <p:nvPr/>
          </p:nvSpPr>
          <p:spPr>
            <a:xfrm>
              <a:off x="14944313" y="4020185"/>
              <a:ext cx="458470" cy="917575"/>
            </a:xfrm>
            <a:custGeom>
              <a:avLst/>
              <a:gdLst/>
              <a:ahLst/>
              <a:cxnLst/>
              <a:rect l="l" t="t" r="r" b="b"/>
              <a:pathLst>
                <a:path w="458470" h="917575" extrusionOk="0">
                  <a:moveTo>
                    <a:pt x="0" y="917575"/>
                  </a:moveTo>
                  <a:lnTo>
                    <a:pt x="45847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0" name="Google Shape;1080;p84"/>
            <p:cNvSpPr/>
            <p:nvPr/>
          </p:nvSpPr>
          <p:spPr>
            <a:xfrm rot="182520">
              <a:off x="13397998" y="3260268"/>
              <a:ext cx="506642" cy="165567"/>
            </a:xfrm>
            <a:custGeom>
              <a:avLst/>
              <a:gdLst/>
              <a:ahLst/>
              <a:cxnLst/>
              <a:rect l="l" t="t" r="r" b="b"/>
              <a:pathLst>
                <a:path w="2303145" h="1318895" extrusionOk="0">
                  <a:moveTo>
                    <a:pt x="0" y="0"/>
                  </a:moveTo>
                  <a:lnTo>
                    <a:pt x="2303145" y="1318895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1" name="Google Shape;1081;p84"/>
            <p:cNvSpPr/>
            <p:nvPr/>
          </p:nvSpPr>
          <p:spPr>
            <a:xfrm>
              <a:off x="13989908" y="2118995"/>
              <a:ext cx="2305684" cy="1320165"/>
            </a:xfrm>
            <a:custGeom>
              <a:avLst/>
              <a:gdLst/>
              <a:ahLst/>
              <a:cxnLst/>
              <a:rect l="l" t="t" r="r" b="b"/>
              <a:pathLst>
                <a:path w="2305684" h="1320165" extrusionOk="0">
                  <a:moveTo>
                    <a:pt x="2305685" y="0"/>
                  </a:moveTo>
                  <a:lnTo>
                    <a:pt x="0" y="1320165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2" name="Google Shape;1082;p84"/>
            <p:cNvSpPr/>
            <p:nvPr/>
          </p:nvSpPr>
          <p:spPr>
            <a:xfrm>
              <a:off x="15462473" y="4020820"/>
              <a:ext cx="864234" cy="1386839"/>
            </a:xfrm>
            <a:custGeom>
              <a:avLst/>
              <a:gdLst/>
              <a:ahLst/>
              <a:cxnLst/>
              <a:rect l="l" t="t" r="r" b="b"/>
              <a:pathLst>
                <a:path w="864234" h="1386839" extrusionOk="0">
                  <a:moveTo>
                    <a:pt x="864235" y="1386840"/>
                  </a:moveTo>
                  <a:lnTo>
                    <a:pt x="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3" name="Google Shape;1083;p84"/>
            <p:cNvSpPr/>
            <p:nvPr/>
          </p:nvSpPr>
          <p:spPr>
            <a:xfrm>
              <a:off x="15509463" y="3928110"/>
              <a:ext cx="1707515" cy="6350"/>
            </a:xfrm>
            <a:custGeom>
              <a:avLst/>
              <a:gdLst/>
              <a:ahLst/>
              <a:cxnLst/>
              <a:rect l="l" t="t" r="r" b="b"/>
              <a:pathLst>
                <a:path w="1707515" h="6350" extrusionOk="0">
                  <a:moveTo>
                    <a:pt x="0" y="0"/>
                  </a:moveTo>
                  <a:lnTo>
                    <a:pt x="1707515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4" name="Google Shape;1084;p84"/>
            <p:cNvSpPr/>
            <p:nvPr/>
          </p:nvSpPr>
          <p:spPr>
            <a:xfrm>
              <a:off x="16403543" y="4020185"/>
              <a:ext cx="864870" cy="1387475"/>
            </a:xfrm>
            <a:custGeom>
              <a:avLst/>
              <a:gdLst/>
              <a:ahLst/>
              <a:cxnLst/>
              <a:rect l="l" t="t" r="r" b="b"/>
              <a:pathLst>
                <a:path w="864870" h="1387475" extrusionOk="0">
                  <a:moveTo>
                    <a:pt x="0" y="1387475"/>
                  </a:moveTo>
                  <a:lnTo>
                    <a:pt x="86487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85" name="Google Shape;1085;p84"/>
            <p:cNvSpPr/>
            <p:nvPr/>
          </p:nvSpPr>
          <p:spPr>
            <a:xfrm>
              <a:off x="4413473" y="6858000"/>
              <a:ext cx="4585970" cy="6350"/>
            </a:xfrm>
            <a:custGeom>
              <a:avLst/>
              <a:gdLst/>
              <a:ahLst/>
              <a:cxnLst/>
              <a:rect l="l" t="t" r="r" b="b"/>
              <a:pathLst>
                <a:path w="4585970" h="6350" extrusionOk="0">
                  <a:moveTo>
                    <a:pt x="0" y="0"/>
                  </a:moveTo>
                  <a:lnTo>
                    <a:pt x="4585970" y="0"/>
                  </a:lnTo>
                </a:path>
              </a:pathLst>
            </a:custGeom>
            <a:noFill/>
            <a:ln w="16700" cap="flat" cmpd="sng">
              <a:solidFill>
                <a:schemeClr val="lt1">
                  <a:alpha val="10588"/>
                </a:schemeClr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086" name="Google Shape;1086;p84"/>
            <p:cNvGrpSpPr/>
            <p:nvPr/>
          </p:nvGrpSpPr>
          <p:grpSpPr>
            <a:xfrm>
              <a:off x="13342096" y="-1264285"/>
              <a:ext cx="5971047" cy="3288665"/>
              <a:chOff x="13342096" y="-1264285"/>
              <a:chExt cx="5971047" cy="3288665"/>
            </a:xfrm>
          </p:grpSpPr>
          <p:grpSp>
            <p:nvGrpSpPr>
              <p:cNvPr id="1087" name="Google Shape;1087;p84"/>
              <p:cNvGrpSpPr/>
              <p:nvPr/>
            </p:nvGrpSpPr>
            <p:grpSpPr>
              <a:xfrm>
                <a:off x="14944313" y="-1264285"/>
                <a:ext cx="2841625" cy="3246754"/>
                <a:chOff x="14944313" y="-1264285"/>
                <a:chExt cx="2841625" cy="3246754"/>
              </a:xfrm>
            </p:grpSpPr>
            <p:sp>
              <p:nvSpPr>
                <p:cNvPr id="1088" name="Google Shape;1088;p84"/>
                <p:cNvSpPr/>
                <p:nvPr/>
              </p:nvSpPr>
              <p:spPr>
                <a:xfrm>
                  <a:off x="15475808" y="268604"/>
                  <a:ext cx="855979" cy="17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979" h="1712595" extrusionOk="0">
                      <a:moveTo>
                        <a:pt x="0" y="0"/>
                      </a:moveTo>
                      <a:lnTo>
                        <a:pt x="855980" y="1712595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89" name="Google Shape;1089;p84"/>
                <p:cNvSpPr/>
                <p:nvPr/>
              </p:nvSpPr>
              <p:spPr>
                <a:xfrm>
                  <a:off x="14944313" y="-793750"/>
                  <a:ext cx="458470" cy="916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470" h="916939" extrusionOk="0">
                      <a:moveTo>
                        <a:pt x="0" y="0"/>
                      </a:moveTo>
                      <a:lnTo>
                        <a:pt x="458470" y="916940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90" name="Google Shape;1090;p84"/>
                <p:cNvSpPr/>
                <p:nvPr/>
              </p:nvSpPr>
              <p:spPr>
                <a:xfrm>
                  <a:off x="16397828" y="268605"/>
                  <a:ext cx="857250" cy="1713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250" h="1713864" extrusionOk="0">
                      <a:moveTo>
                        <a:pt x="857250" y="0"/>
                      </a:moveTo>
                      <a:lnTo>
                        <a:pt x="0" y="1713865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91" name="Google Shape;1091;p84"/>
                <p:cNvSpPr/>
                <p:nvPr/>
              </p:nvSpPr>
              <p:spPr>
                <a:xfrm>
                  <a:off x="17327468" y="-793750"/>
                  <a:ext cx="458470" cy="916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470" h="916939" extrusionOk="0">
                      <a:moveTo>
                        <a:pt x="458470" y="0"/>
                      </a:moveTo>
                      <a:lnTo>
                        <a:pt x="0" y="916940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92" name="Google Shape;1092;p84"/>
                <p:cNvSpPr/>
                <p:nvPr/>
              </p:nvSpPr>
              <p:spPr>
                <a:xfrm>
                  <a:off x="16403543" y="-1264285"/>
                  <a:ext cx="864235" cy="138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5" h="1386839" extrusionOk="0">
                      <a:moveTo>
                        <a:pt x="0" y="0"/>
                      </a:moveTo>
                      <a:lnTo>
                        <a:pt x="864235" y="1386840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93" name="Google Shape;1093;p84"/>
                <p:cNvSpPr/>
                <p:nvPr/>
              </p:nvSpPr>
              <p:spPr>
                <a:xfrm>
                  <a:off x="15513273" y="215265"/>
                  <a:ext cx="1707514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514" h="6350" extrusionOk="0">
                      <a:moveTo>
                        <a:pt x="170751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  <p:sp>
              <p:nvSpPr>
                <p:cNvPr id="1094" name="Google Shape;1094;p84"/>
                <p:cNvSpPr/>
                <p:nvPr/>
              </p:nvSpPr>
              <p:spPr>
                <a:xfrm>
                  <a:off x="15461838" y="-1264285"/>
                  <a:ext cx="865504" cy="1388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504" h="1388110" extrusionOk="0">
                      <a:moveTo>
                        <a:pt x="865505" y="0"/>
                      </a:moveTo>
                      <a:lnTo>
                        <a:pt x="0" y="1388110"/>
                      </a:lnTo>
                    </a:path>
                  </a:pathLst>
                </a:custGeom>
                <a:noFill/>
                <a:ln w="16700" cap="flat" cmpd="sng">
                  <a:solidFill>
                    <a:schemeClr val="lt1">
                      <a:alpha val="10588"/>
                    </a:scheme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sp>
            <p:nvSpPr>
              <p:cNvPr id="1095" name="Google Shape;1095;p84"/>
              <p:cNvSpPr/>
              <p:nvPr/>
            </p:nvSpPr>
            <p:spPr>
              <a:xfrm>
                <a:off x="13702596" y="339043"/>
                <a:ext cx="212380" cy="281987"/>
              </a:xfrm>
              <a:custGeom>
                <a:avLst/>
                <a:gdLst/>
                <a:ahLst/>
                <a:cxnLst/>
                <a:rect l="l" t="t" r="r" b="b"/>
                <a:pathLst>
                  <a:path w="882015" h="1414780" extrusionOk="0">
                    <a:moveTo>
                      <a:pt x="882015" y="1414780"/>
                    </a:moveTo>
                    <a:lnTo>
                      <a:pt x="0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096" name="Google Shape;1096;p84"/>
              <p:cNvSpPr/>
              <p:nvPr/>
            </p:nvSpPr>
            <p:spPr>
              <a:xfrm>
                <a:off x="13991178" y="-796925"/>
                <a:ext cx="883920" cy="1417955"/>
              </a:xfrm>
              <a:custGeom>
                <a:avLst/>
                <a:gdLst/>
                <a:ahLst/>
                <a:cxnLst/>
                <a:rect l="l" t="t" r="r" b="b"/>
                <a:pathLst>
                  <a:path w="883920" h="1417955" extrusionOk="0">
                    <a:moveTo>
                      <a:pt x="0" y="1417955"/>
                    </a:moveTo>
                    <a:lnTo>
                      <a:pt x="883920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097" name="Google Shape;1097;p84"/>
              <p:cNvSpPr/>
              <p:nvPr/>
            </p:nvSpPr>
            <p:spPr>
              <a:xfrm>
                <a:off x="13991178" y="704215"/>
                <a:ext cx="2302509" cy="1318260"/>
              </a:xfrm>
              <a:custGeom>
                <a:avLst/>
                <a:gdLst/>
                <a:ahLst/>
                <a:cxnLst/>
                <a:rect l="l" t="t" r="r" b="b"/>
                <a:pathLst>
                  <a:path w="2302509" h="1318260" extrusionOk="0">
                    <a:moveTo>
                      <a:pt x="2302510" y="1318260"/>
                    </a:moveTo>
                    <a:lnTo>
                      <a:pt x="0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098" name="Google Shape;1098;p84"/>
              <p:cNvSpPr/>
              <p:nvPr/>
            </p:nvSpPr>
            <p:spPr>
              <a:xfrm>
                <a:off x="13342096" y="704216"/>
                <a:ext cx="572881" cy="410129"/>
              </a:xfrm>
              <a:custGeom>
                <a:avLst/>
                <a:gdLst/>
                <a:ahLst/>
                <a:cxnLst/>
                <a:rect l="l" t="t" r="r" b="b"/>
                <a:pathLst>
                  <a:path w="2305685" h="1320165" extrusionOk="0">
                    <a:moveTo>
                      <a:pt x="0" y="1320165"/>
                    </a:moveTo>
                    <a:lnTo>
                      <a:pt x="2305685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099" name="Google Shape;1099;p84"/>
              <p:cNvSpPr/>
              <p:nvPr/>
            </p:nvSpPr>
            <p:spPr>
              <a:xfrm>
                <a:off x="17858328" y="-793750"/>
                <a:ext cx="882014" cy="1414780"/>
              </a:xfrm>
              <a:custGeom>
                <a:avLst/>
                <a:gdLst/>
                <a:ahLst/>
                <a:cxnLst/>
                <a:rect l="l" t="t" r="r" b="b"/>
                <a:pathLst>
                  <a:path w="882014" h="1414780" extrusionOk="0">
                    <a:moveTo>
                      <a:pt x="882016" y="1414780"/>
                    </a:moveTo>
                    <a:lnTo>
                      <a:pt x="0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100" name="Google Shape;1100;p84"/>
              <p:cNvSpPr/>
              <p:nvPr/>
            </p:nvSpPr>
            <p:spPr>
              <a:xfrm>
                <a:off x="18816544" y="440042"/>
                <a:ext cx="186239" cy="180988"/>
              </a:xfrm>
              <a:custGeom>
                <a:avLst/>
                <a:gdLst/>
                <a:ahLst/>
                <a:cxnLst/>
                <a:rect l="l" t="t" r="r" b="b"/>
                <a:pathLst>
                  <a:path w="883920" h="1417955" extrusionOk="0">
                    <a:moveTo>
                      <a:pt x="1" y="1417955"/>
                    </a:moveTo>
                    <a:lnTo>
                      <a:pt x="883920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101" name="Google Shape;1101;p84"/>
              <p:cNvSpPr/>
              <p:nvPr/>
            </p:nvSpPr>
            <p:spPr>
              <a:xfrm>
                <a:off x="18816542" y="704219"/>
                <a:ext cx="496601" cy="286208"/>
              </a:xfrm>
              <a:custGeom>
                <a:avLst/>
                <a:gdLst/>
                <a:ahLst/>
                <a:cxnLst/>
                <a:rect l="l" t="t" r="r" b="b"/>
                <a:pathLst>
                  <a:path w="2297430" h="1315720" extrusionOk="0">
                    <a:moveTo>
                      <a:pt x="2297430" y="1315720"/>
                    </a:moveTo>
                    <a:lnTo>
                      <a:pt x="1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sp>
            <p:nvSpPr>
              <p:cNvPr id="1102" name="Google Shape;1102;p84"/>
              <p:cNvSpPr/>
              <p:nvPr/>
            </p:nvSpPr>
            <p:spPr>
              <a:xfrm>
                <a:off x="16435293" y="704215"/>
                <a:ext cx="2305050" cy="1320165"/>
              </a:xfrm>
              <a:custGeom>
                <a:avLst/>
                <a:gdLst/>
                <a:ahLst/>
                <a:cxnLst/>
                <a:rect l="l" t="t" r="r" b="b"/>
                <a:pathLst>
                  <a:path w="2305050" h="1320165" extrusionOk="0">
                    <a:moveTo>
                      <a:pt x="0" y="1320165"/>
                    </a:moveTo>
                    <a:lnTo>
                      <a:pt x="2305051" y="0"/>
                    </a:lnTo>
                  </a:path>
                </a:pathLst>
              </a:custGeom>
              <a:noFill/>
              <a:ln w="16700" cap="flat" cmpd="sng">
                <a:solidFill>
                  <a:schemeClr val="lt1">
                    <a:alpha val="10588"/>
                  </a:schemeClr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</p:grpSp>
      </p:grpSp>
      <p:pic>
        <p:nvPicPr>
          <p:cNvPr id="1103" name="Google Shape;1103;p84"/>
          <p:cNvPicPr preferRelativeResize="0"/>
          <p:nvPr/>
        </p:nvPicPr>
        <p:blipFill rotWithShape="1">
          <a:blip r:embed="rId13">
            <a:alphaModFix/>
          </a:blip>
          <a:srcRect r="74344" b="76276"/>
          <a:stretch/>
        </p:blipFill>
        <p:spPr>
          <a:xfrm>
            <a:off x="5726988" y="3452694"/>
            <a:ext cx="787727" cy="1082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4" name="Google Shape;1104;p84"/>
          <p:cNvGrpSpPr/>
          <p:nvPr/>
        </p:nvGrpSpPr>
        <p:grpSpPr>
          <a:xfrm rot="-669367">
            <a:off x="2180474" y="1951114"/>
            <a:ext cx="362200" cy="242610"/>
            <a:chOff x="10529763" y="2405483"/>
            <a:chExt cx="362200" cy="242610"/>
          </a:xfrm>
        </p:grpSpPr>
        <p:sp>
          <p:nvSpPr>
            <p:cNvPr id="1105" name="Google Shape;1105;p84"/>
            <p:cNvSpPr/>
            <p:nvPr/>
          </p:nvSpPr>
          <p:spPr>
            <a:xfrm rot="669367">
              <a:off x="10544175" y="2436019"/>
              <a:ext cx="333375" cy="18153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06" name="Google Shape;1106;p84"/>
            <p:cNvSpPr txBox="1"/>
            <p:nvPr/>
          </p:nvSpPr>
          <p:spPr>
            <a:xfrm rot="669367">
              <a:off x="10595570" y="2469937"/>
              <a:ext cx="26062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NEW</a:t>
              </a:r>
              <a:endParaRPr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" name="Стрелка вправо 10"/>
          <p:cNvSpPr/>
          <p:nvPr/>
        </p:nvSpPr>
        <p:spPr>
          <a:xfrm rot="10800000">
            <a:off x="529890" y="4704493"/>
            <a:ext cx="4003771" cy="1391883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4" name="Google Shape;974;p84"/>
          <p:cNvSpPr txBox="1"/>
          <p:nvPr/>
        </p:nvSpPr>
        <p:spPr>
          <a:xfrm>
            <a:off x="551712" y="5161910"/>
            <a:ext cx="236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b="1" dirty="0" err="1">
                <a:solidFill>
                  <a:schemeClr val="lt2"/>
                </a:solidFill>
              </a:rPr>
              <a:t>Case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of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Russian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Central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Bank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endParaRPr sz="1000" b="1" dirty="0">
              <a:solidFill>
                <a:schemeClr val="lt2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b="1" dirty="0" err="1">
                <a:solidFill>
                  <a:schemeClr val="lt2"/>
                </a:solidFill>
              </a:rPr>
              <a:t>and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the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National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Card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endParaRPr sz="1000" b="1" dirty="0">
              <a:solidFill>
                <a:schemeClr val="lt2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b="1" dirty="0" err="1">
                <a:solidFill>
                  <a:schemeClr val="lt2"/>
                </a:solidFill>
              </a:rPr>
              <a:t>Payment</a:t>
            </a:r>
            <a:r>
              <a:rPr lang="ru-RU" sz="1000" b="1" dirty="0">
                <a:solidFill>
                  <a:schemeClr val="lt2"/>
                </a:solidFill>
              </a:rPr>
              <a:t> </a:t>
            </a:r>
            <a:r>
              <a:rPr lang="ru-RU" sz="1000" b="1" dirty="0" err="1">
                <a:solidFill>
                  <a:schemeClr val="lt2"/>
                </a:solidFill>
              </a:rPr>
              <a:t>System</a:t>
            </a:r>
            <a:r>
              <a:rPr lang="ru-RU" sz="1000" b="1" dirty="0">
                <a:solidFill>
                  <a:schemeClr val="lt2"/>
                </a:solidFill>
              </a:rPr>
              <a:t> "MIR"</a:t>
            </a:r>
            <a:endParaRPr sz="1000" i="0" u="none" strike="noStrike" cap="none" dirty="0">
              <a:solidFill>
                <a:srgbClr val="000000"/>
              </a:solidFill>
            </a:endParaRPr>
          </a:p>
        </p:txBody>
      </p:sp>
      <p:grpSp>
        <p:nvGrpSpPr>
          <p:cNvPr id="1107" name="Google Shape;1107;p84"/>
          <p:cNvGrpSpPr/>
          <p:nvPr/>
        </p:nvGrpSpPr>
        <p:grpSpPr>
          <a:xfrm rot="-669367">
            <a:off x="1643071" y="2862924"/>
            <a:ext cx="362200" cy="242610"/>
            <a:chOff x="10529763" y="2405483"/>
            <a:chExt cx="362200" cy="242610"/>
          </a:xfrm>
        </p:grpSpPr>
        <p:sp>
          <p:nvSpPr>
            <p:cNvPr id="1108" name="Google Shape;1108;p84"/>
            <p:cNvSpPr/>
            <p:nvPr/>
          </p:nvSpPr>
          <p:spPr>
            <a:xfrm rot="669367">
              <a:off x="10544175" y="2436019"/>
              <a:ext cx="333375" cy="18153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09" name="Google Shape;1109;p84"/>
            <p:cNvSpPr txBox="1"/>
            <p:nvPr/>
          </p:nvSpPr>
          <p:spPr>
            <a:xfrm rot="669367">
              <a:off x="10595570" y="2469937"/>
              <a:ext cx="26062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NEW</a:t>
              </a:r>
              <a:endParaRPr sz="8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10" name="Google Shape;1110;p84"/>
          <p:cNvGrpSpPr/>
          <p:nvPr/>
        </p:nvGrpSpPr>
        <p:grpSpPr>
          <a:xfrm rot="-669367">
            <a:off x="1910583" y="3936853"/>
            <a:ext cx="333375" cy="181538"/>
            <a:chOff x="10544175" y="2436019"/>
            <a:chExt cx="333375" cy="181538"/>
          </a:xfrm>
        </p:grpSpPr>
        <p:sp>
          <p:nvSpPr>
            <p:cNvPr id="1111" name="Google Shape;1111;p84"/>
            <p:cNvSpPr/>
            <p:nvPr/>
          </p:nvSpPr>
          <p:spPr>
            <a:xfrm rot="669367">
              <a:off x="10544175" y="2436019"/>
              <a:ext cx="333375" cy="18153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12" name="Google Shape;1112;p84"/>
            <p:cNvSpPr txBox="1"/>
            <p:nvPr/>
          </p:nvSpPr>
          <p:spPr>
            <a:xfrm rot="669367">
              <a:off x="10595569" y="2469937"/>
              <a:ext cx="26062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NEW</a:t>
              </a:r>
              <a:endParaRPr sz="800" b="1" i="0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1055" name="Google Shape;1055;p84"/>
          <p:cNvCxnSpPr/>
          <p:nvPr/>
        </p:nvCxnSpPr>
        <p:spPr>
          <a:xfrm>
            <a:off x="3027208" y="5156947"/>
            <a:ext cx="0" cy="466663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3" name="Google Shape;1113;p84"/>
          <p:cNvGrpSpPr/>
          <p:nvPr/>
        </p:nvGrpSpPr>
        <p:grpSpPr>
          <a:xfrm rot="-669367">
            <a:off x="549937" y="5086906"/>
            <a:ext cx="362200" cy="242610"/>
            <a:chOff x="10529763" y="2405483"/>
            <a:chExt cx="362200" cy="242610"/>
          </a:xfrm>
        </p:grpSpPr>
        <p:sp>
          <p:nvSpPr>
            <p:cNvPr id="1114" name="Google Shape;1114;p84"/>
            <p:cNvSpPr/>
            <p:nvPr/>
          </p:nvSpPr>
          <p:spPr>
            <a:xfrm rot="669367">
              <a:off x="10544175" y="2436019"/>
              <a:ext cx="333375" cy="181538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15" name="Google Shape;1115;p84"/>
            <p:cNvSpPr txBox="1"/>
            <p:nvPr/>
          </p:nvSpPr>
          <p:spPr>
            <a:xfrm rot="669367">
              <a:off x="10595570" y="2469937"/>
              <a:ext cx="260626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 dirty="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NEW</a:t>
              </a:r>
              <a:endParaRPr sz="800" b="1" i="0" u="none" strike="noStrike" cap="none" dirty="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16" name="Google Shape;1116;p84"/>
          <p:cNvSpPr txBox="1"/>
          <p:nvPr/>
        </p:nvSpPr>
        <p:spPr>
          <a:xfrm>
            <a:off x="3149163" y="5192987"/>
            <a:ext cx="13356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Case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Development</a:t>
            </a:r>
            <a:r>
              <a:rPr lang="ru-RU" sz="1100" b="1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100" b="1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Center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85" descr="Изображение выглядит как здание, внешний, правительственное здание&#10;&#10;Автоматически созданное описание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 flipH="1">
            <a:off x="-884258" y="3436302"/>
            <a:ext cx="11445888" cy="3498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85"/>
          <p:cNvSpPr/>
          <p:nvPr/>
        </p:nvSpPr>
        <p:spPr>
          <a:xfrm>
            <a:off x="2961443" y="1125874"/>
            <a:ext cx="4105481" cy="182934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4" name="Google Shape;1124;p85"/>
          <p:cNvSpPr/>
          <p:nvPr/>
        </p:nvSpPr>
        <p:spPr>
          <a:xfrm>
            <a:off x="2961443" y="2967644"/>
            <a:ext cx="4105481" cy="174457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6" name="Google Shape;1126;p85"/>
          <p:cNvSpPr/>
          <p:nvPr/>
        </p:nvSpPr>
        <p:spPr>
          <a:xfrm>
            <a:off x="7442543" y="4705492"/>
            <a:ext cx="4105481" cy="192522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9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7" name="Google Shape;1127;p85"/>
          <p:cNvSpPr/>
          <p:nvPr/>
        </p:nvSpPr>
        <p:spPr>
          <a:xfrm>
            <a:off x="2976279" y="4705286"/>
            <a:ext cx="4105481" cy="192522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8470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8" name="Google Shape;1128;p85"/>
          <p:cNvSpPr/>
          <p:nvPr/>
        </p:nvSpPr>
        <p:spPr>
          <a:xfrm>
            <a:off x="7427707" y="2967850"/>
            <a:ext cx="4105481" cy="174457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9294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29" name="Google Shape;1129;p85"/>
          <p:cNvSpPr/>
          <p:nvPr/>
        </p:nvSpPr>
        <p:spPr>
          <a:xfrm>
            <a:off x="7427707" y="1126080"/>
            <a:ext cx="4105481" cy="182934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3D9DF">
                  <a:alpha val="81960"/>
                </a:srgbClr>
              </a:gs>
              <a:gs pos="100000">
                <a:srgbClr val="FFFFFF">
                  <a:alpha val="4000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30" name="Google Shape;1130;p85"/>
          <p:cNvSpPr/>
          <p:nvPr/>
        </p:nvSpPr>
        <p:spPr>
          <a:xfrm>
            <a:off x="3272450" y="5103861"/>
            <a:ext cx="3575451" cy="100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dirty="0" err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Comfortable</a:t>
            </a:r>
            <a:r>
              <a:rPr lang="ru-RU" sz="1500" b="1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500" b="1" dirty="0" err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campuses</a:t>
            </a:r>
            <a:r>
              <a:rPr lang="ru-RU" sz="1500" b="1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500" b="1" dirty="0" err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500" b="1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500" b="1" dirty="0" err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study</a:t>
            </a:r>
            <a:r>
              <a:rPr lang="ru-RU" sz="1500" b="1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500" b="1" dirty="0" err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and</a:t>
            </a:r>
            <a:r>
              <a:rPr lang="ru-RU" sz="1500" b="1" dirty="0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500" b="1" dirty="0" err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development</a:t>
            </a:r>
            <a:endParaRPr dirty="0"/>
          </a:p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dirty="0"/>
          </a:p>
          <a:p>
            <a:pPr marL="171450" lvl="0" indent="-171450">
              <a:lnSpc>
                <a:spcPct val="89000"/>
              </a:lnSpc>
              <a:spcBef>
                <a:spcPts val="400"/>
              </a:spcBef>
              <a:buClr>
                <a:srgbClr val="C00000"/>
              </a:buClr>
              <a:buSzPts val="1120"/>
              <a:buFont typeface="Arial"/>
              <a:buChar char="•"/>
            </a:pPr>
            <a:r>
              <a:rPr lang="en-US" sz="10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Building in the historical center of St Petersburg </a:t>
            </a:r>
          </a:p>
          <a:p>
            <a:pPr marL="171450" lvl="0" indent="-171450">
              <a:lnSpc>
                <a:spcPct val="89000"/>
              </a:lnSpc>
              <a:spcBef>
                <a:spcPts val="400"/>
              </a:spcBef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 dirty="0" err="1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Unique</a:t>
            </a:r>
            <a:r>
              <a:rPr lang="ru-RU" sz="10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suburban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campus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"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Mikhailovskaya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Dacha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"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Peterhof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with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000" dirty="0">
                <a:solidFill>
                  <a:schemeClr val="lt2"/>
                </a:solidFill>
                <a:ea typeface="Inter"/>
                <a:cs typeface="Inter"/>
                <a:sym typeface="Inter"/>
              </a:rPr>
              <a:t>dormitories</a:t>
            </a:r>
            <a:r>
              <a:rPr lang="ru-RU" sz="1000" dirty="0" smtClean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for</a:t>
            </a:r>
            <a:r>
              <a:rPr lang="ru-RU" sz="1000" dirty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600 </a:t>
            </a:r>
            <a:r>
              <a:rPr lang="ru-RU" sz="1000" dirty="0" err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students</a:t>
            </a:r>
            <a:endParaRPr dirty="0"/>
          </a:p>
        </p:txBody>
      </p:sp>
      <p:grpSp>
        <p:nvGrpSpPr>
          <p:cNvPr id="1131" name="Google Shape;1131;p85"/>
          <p:cNvGrpSpPr/>
          <p:nvPr/>
        </p:nvGrpSpPr>
        <p:grpSpPr>
          <a:xfrm>
            <a:off x="2856402" y="4617944"/>
            <a:ext cx="383946" cy="383944"/>
            <a:chOff x="10482396" y="5661563"/>
            <a:chExt cx="557734" cy="557730"/>
          </a:xfrm>
        </p:grpSpPr>
        <p:sp>
          <p:nvSpPr>
            <p:cNvPr id="1132" name="Google Shape;1132;p85"/>
            <p:cNvSpPr/>
            <p:nvPr/>
          </p:nvSpPr>
          <p:spPr>
            <a:xfrm>
              <a:off x="10482396" y="5661563"/>
              <a:ext cx="557734" cy="5577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33" name="Google Shape;1133;p8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38736" y="5758117"/>
              <a:ext cx="248931" cy="3215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4" name="Google Shape;1134;p85"/>
          <p:cNvSpPr/>
          <p:nvPr/>
        </p:nvSpPr>
        <p:spPr>
          <a:xfrm>
            <a:off x="3269450" y="1277450"/>
            <a:ext cx="3690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World-class</a:t>
            </a:r>
            <a:r>
              <a:rPr lang="ru-RU" sz="15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 management education</a:t>
            </a:r>
            <a:endParaRPr/>
          </a:p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is in the top 1% of the best business schools in the world</a:t>
            </a:r>
            <a: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/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Has high positions in expert rankings</a:t>
            </a:r>
            <a:endParaRPr/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The only Russian business school with the "triple crown" of international accreditations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5" name="Google Shape;1135;p85"/>
          <p:cNvGrpSpPr/>
          <p:nvPr/>
        </p:nvGrpSpPr>
        <p:grpSpPr>
          <a:xfrm>
            <a:off x="2844920" y="970149"/>
            <a:ext cx="386584" cy="386581"/>
            <a:chOff x="10615091" y="2200964"/>
            <a:chExt cx="557734" cy="557730"/>
          </a:xfrm>
        </p:grpSpPr>
        <p:sp>
          <p:nvSpPr>
            <p:cNvPr id="1136" name="Google Shape;1136;p85"/>
            <p:cNvSpPr/>
            <p:nvPr/>
          </p:nvSpPr>
          <p:spPr>
            <a:xfrm>
              <a:off x="10615091" y="2200964"/>
              <a:ext cx="557734" cy="5577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37" name="Google Shape;1137;p8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732025" y="2340412"/>
              <a:ext cx="308105" cy="3081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9" name="Google Shape;1139;p85"/>
          <p:cNvSpPr txBox="1">
            <a:spLocks noGrp="1"/>
          </p:cNvSpPr>
          <p:nvPr>
            <p:ph type="sldNum" idx="12"/>
          </p:nvPr>
        </p:nvSpPr>
        <p:spPr>
          <a:xfrm>
            <a:off x="11389721" y="6620603"/>
            <a:ext cx="23653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9</a:t>
            </a:fld>
            <a:endParaRPr sz="1000"/>
          </a:p>
        </p:txBody>
      </p:sp>
      <p:sp>
        <p:nvSpPr>
          <p:cNvPr id="1138" name="Google Shape;1138;p85"/>
          <p:cNvSpPr txBox="1">
            <a:spLocks noGrp="1"/>
          </p:cNvSpPr>
          <p:nvPr>
            <p:ph type="title" idx="4294967295"/>
          </p:nvPr>
        </p:nvSpPr>
        <p:spPr>
          <a:xfrm>
            <a:off x="623079" y="279145"/>
            <a:ext cx="8431213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31632"/>
              </a:buClr>
              <a:buSzPts val="2400"/>
              <a:buFont typeface="Inter"/>
              <a:buNone/>
            </a:pPr>
            <a:r>
              <a:rPr lang="ru-RU">
                <a:solidFill>
                  <a:srgbClr val="C31632"/>
                </a:solidFill>
              </a:rPr>
              <a:t>KEY ADVANTAGES OF GSOM SPBU</a:t>
            </a:r>
            <a:endParaRPr>
              <a:solidFill>
                <a:srgbClr val="C31632"/>
              </a:solidFill>
            </a:endParaRPr>
          </a:p>
        </p:txBody>
      </p:sp>
      <p:grpSp>
        <p:nvGrpSpPr>
          <p:cNvPr id="1140" name="Google Shape;1140;p85"/>
          <p:cNvGrpSpPr/>
          <p:nvPr/>
        </p:nvGrpSpPr>
        <p:grpSpPr>
          <a:xfrm>
            <a:off x="2848376" y="2851045"/>
            <a:ext cx="383964" cy="383961"/>
            <a:chOff x="10632316" y="3666952"/>
            <a:chExt cx="557734" cy="557730"/>
          </a:xfrm>
        </p:grpSpPr>
        <p:sp>
          <p:nvSpPr>
            <p:cNvPr id="1141" name="Google Shape;1141;p85"/>
            <p:cNvSpPr/>
            <p:nvPr/>
          </p:nvSpPr>
          <p:spPr>
            <a:xfrm>
              <a:off x="10632316" y="3666952"/>
              <a:ext cx="557734" cy="5577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42" name="Google Shape;1142;p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54137" y="3841849"/>
              <a:ext cx="310262" cy="2567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3" name="Google Shape;1143;p85"/>
          <p:cNvSpPr/>
          <p:nvPr/>
        </p:nvSpPr>
        <p:spPr>
          <a:xfrm>
            <a:off x="3277125" y="3139675"/>
            <a:ext cx="37974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r>
              <a:rPr lang="ru-RU" sz="1500" b="1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odern teaching methods</a:t>
            </a:r>
            <a:r>
              <a:rPr lang="ru-RU" sz="1500" b="1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500" b="1" i="0" u="none" strike="noStrike" cap="none">
              <a:solidFill>
                <a:srgbClr val="C31632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500" b="1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in the digital environment </a:t>
            </a:r>
            <a:endParaRPr sz="1600" b="1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has its own methodology for teaching in a digital educational environment in a hybrid format</a:t>
            </a:r>
            <a:endParaRPr/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owns OWL LMS platform that provides convenient access to educational content</a:t>
            </a:r>
            <a:endParaRPr sz="10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44" name="Google Shape;1144;p85"/>
          <p:cNvSpPr/>
          <p:nvPr/>
        </p:nvSpPr>
        <p:spPr>
          <a:xfrm>
            <a:off x="7758913" y="4919366"/>
            <a:ext cx="3509370" cy="83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Multicultural </a:t>
            </a:r>
            <a:r>
              <a:rPr lang="ru-RU" sz="15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environment</a:t>
            </a:r>
            <a:endParaRPr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uses the best world practices and ensures intercultural interaction thanks to a partner network all around the world</a:t>
            </a:r>
            <a:endParaRPr/>
          </a:p>
        </p:txBody>
      </p:sp>
      <p:sp>
        <p:nvSpPr>
          <p:cNvPr id="1145" name="Google Shape;1145;p85"/>
          <p:cNvSpPr/>
          <p:nvPr/>
        </p:nvSpPr>
        <p:spPr>
          <a:xfrm>
            <a:off x="7741300" y="1326600"/>
            <a:ext cx="3797400" cy="11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Support in starting </a:t>
            </a:r>
            <a:r>
              <a:rPr lang="ru-RU" sz="15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 successful career</a:t>
            </a:r>
            <a:endParaRPr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guarantees its alumni the demand for the labor market</a:t>
            </a:r>
            <a:endParaRPr/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GSOM SPbU Career Center contributes to the careers' building in line with changing market needs</a:t>
            </a:r>
            <a:endParaRPr sz="1000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46" name="Google Shape;1146;p85"/>
          <p:cNvSpPr/>
          <p:nvPr/>
        </p:nvSpPr>
        <p:spPr>
          <a:xfrm>
            <a:off x="7741292" y="3003783"/>
            <a:ext cx="3360356" cy="154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51626F"/>
                </a:solidFill>
                <a:latin typeface="Inter"/>
                <a:ea typeface="Inter"/>
                <a:cs typeface="Inter"/>
                <a:sym typeface="Inter"/>
              </a:rPr>
              <a:t>Strong </a:t>
            </a:r>
            <a:r>
              <a:rPr lang="ru-RU" sz="1500" b="1" i="0" u="none" strike="noStrike" cap="none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co</a:t>
            </a:r>
            <a:r>
              <a:rPr lang="ru-RU" sz="1500" b="1">
                <a:solidFill>
                  <a:srgbClr val="C31632"/>
                </a:solidFill>
                <a:latin typeface="Inter"/>
                <a:ea typeface="Inter"/>
                <a:cs typeface="Inter"/>
                <a:sym typeface="Inter"/>
              </a:rPr>
              <a:t>mmunity</a:t>
            </a:r>
            <a:endParaRPr/>
          </a:p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51626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The community that will always support</a:t>
            </a:r>
            <a: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– </a:t>
            </a:r>
            <a:b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ore than 8</a:t>
            </a: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500</a:t>
            </a:r>
            <a: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alumni, </a:t>
            </a: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faculty, partners and students of GSOM SPbU</a:t>
            </a:r>
            <a:r>
              <a:rPr lang="ru-RU" sz="1000" b="0" i="0" u="none" strike="noStrike" cap="none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 around the world </a:t>
            </a: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are always in touch</a:t>
            </a:r>
            <a:endParaRPr/>
          </a:p>
          <a:p>
            <a:pPr marL="171450" marR="0" lvl="0" indent="-171450" algn="l" rtl="0">
              <a:lnSpc>
                <a:spcPct val="89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120"/>
              <a:buFont typeface="Arial"/>
              <a:buChar char="•"/>
            </a:pPr>
            <a:r>
              <a:rPr lang="ru-RU" sz="10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Mentoring programs, business clubs, alumni reunions and other useful events</a:t>
            </a:r>
            <a:endParaRPr/>
          </a:p>
        </p:txBody>
      </p:sp>
      <p:grpSp>
        <p:nvGrpSpPr>
          <p:cNvPr id="1147" name="Google Shape;1147;p85"/>
          <p:cNvGrpSpPr/>
          <p:nvPr/>
        </p:nvGrpSpPr>
        <p:grpSpPr>
          <a:xfrm>
            <a:off x="7287577" y="2846341"/>
            <a:ext cx="393761" cy="393758"/>
            <a:chOff x="11837591" y="7156849"/>
            <a:chExt cx="557734" cy="557730"/>
          </a:xfrm>
        </p:grpSpPr>
        <p:sp>
          <p:nvSpPr>
            <p:cNvPr id="1148" name="Google Shape;1148;p85"/>
            <p:cNvSpPr/>
            <p:nvPr/>
          </p:nvSpPr>
          <p:spPr>
            <a:xfrm>
              <a:off x="11837591" y="7156849"/>
              <a:ext cx="557734" cy="5577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pic>
          <p:nvPicPr>
            <p:cNvPr id="1149" name="Google Shape;1149;p8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954754" y="7273132"/>
              <a:ext cx="316341" cy="2929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0" name="Google Shape;1150;p85"/>
          <p:cNvGrpSpPr/>
          <p:nvPr/>
        </p:nvGrpSpPr>
        <p:grpSpPr>
          <a:xfrm>
            <a:off x="7218641" y="4522972"/>
            <a:ext cx="540271" cy="540272"/>
            <a:chOff x="11596911" y="8653835"/>
            <a:chExt cx="766203" cy="766204"/>
          </a:xfrm>
        </p:grpSpPr>
        <p:sp>
          <p:nvSpPr>
            <p:cNvPr id="1151" name="Google Shape;1151;p85"/>
            <p:cNvSpPr/>
            <p:nvPr/>
          </p:nvSpPr>
          <p:spPr>
            <a:xfrm rot="-7276012">
              <a:off x="11701145" y="8758072"/>
              <a:ext cx="557734" cy="55773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900" b="1" i="0" u="none" strike="noStrike" cap="non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grpSp>
          <p:nvGrpSpPr>
            <p:cNvPr id="1152" name="Google Shape;1152;p85"/>
            <p:cNvGrpSpPr/>
            <p:nvPr/>
          </p:nvGrpSpPr>
          <p:grpSpPr>
            <a:xfrm>
              <a:off x="11839701" y="8871178"/>
              <a:ext cx="285750" cy="302633"/>
              <a:chOff x="7527295" y="4331485"/>
              <a:chExt cx="285750" cy="302633"/>
            </a:xfrm>
          </p:grpSpPr>
          <p:pic>
            <p:nvPicPr>
              <p:cNvPr id="1153" name="Google Shape;1153;p85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527295" y="4348368"/>
                <a:ext cx="285750" cy="2857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4" name="Google Shape;1154;p8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613960" y="4331485"/>
                <a:ext cx="180546" cy="1805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155" name="Google Shape;1155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296176">
            <a:off x="7268698" y="4570019"/>
            <a:ext cx="446178" cy="44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246996">
            <a:off x="2827015" y="4585784"/>
            <a:ext cx="447411" cy="44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826868">
            <a:off x="7255208" y="2818862"/>
            <a:ext cx="446178" cy="44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397350">
            <a:off x="2815498" y="2816843"/>
            <a:ext cx="446178" cy="4461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9" name="Google Shape;1159;p85"/>
          <p:cNvGrpSpPr/>
          <p:nvPr/>
        </p:nvGrpSpPr>
        <p:grpSpPr>
          <a:xfrm>
            <a:off x="7225894" y="917872"/>
            <a:ext cx="504803" cy="504803"/>
            <a:chOff x="7225894" y="917872"/>
            <a:chExt cx="504803" cy="504803"/>
          </a:xfrm>
        </p:grpSpPr>
        <p:grpSp>
          <p:nvGrpSpPr>
            <p:cNvPr id="1160" name="Google Shape;1160;p85"/>
            <p:cNvGrpSpPr/>
            <p:nvPr/>
          </p:nvGrpSpPr>
          <p:grpSpPr>
            <a:xfrm>
              <a:off x="7282884" y="974860"/>
              <a:ext cx="390828" cy="390826"/>
              <a:chOff x="6862117" y="9211168"/>
              <a:chExt cx="557734" cy="557730"/>
            </a:xfrm>
          </p:grpSpPr>
          <p:sp>
            <p:nvSpPr>
              <p:cNvPr id="1161" name="Google Shape;1161;p85"/>
              <p:cNvSpPr/>
              <p:nvPr/>
            </p:nvSpPr>
            <p:spPr>
              <a:xfrm>
                <a:off x="6862117" y="9211168"/>
                <a:ext cx="557734" cy="55773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endParaRPr sz="900" b="1" i="0" u="none" strike="noStrike" cap="none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endParaRPr>
              </a:p>
            </p:txBody>
          </p:sp>
          <p:pic>
            <p:nvPicPr>
              <p:cNvPr id="1162" name="Google Shape;1162;p85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982945" y="9344522"/>
                <a:ext cx="316077" cy="2833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3" name="Google Shape;1163;p8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4912099">
              <a:off x="7255207" y="947185"/>
              <a:ext cx="446178" cy="4461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64" name="Google Shape;1164;p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3679">
            <a:off x="2811819" y="943030"/>
            <a:ext cx="446178" cy="44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85" descr="Изображение выглядит как здание, внешний, окно&#10;&#10;Автоматически созданное описание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-2766134" y="2298891"/>
            <a:ext cx="6210500" cy="4638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205323" y="846391"/>
            <a:ext cx="2342399" cy="2353465"/>
            <a:chOff x="205323" y="846391"/>
            <a:chExt cx="2342399" cy="235346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5323" y="846391"/>
              <a:ext cx="2342399" cy="2353465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8621" y="1827188"/>
              <a:ext cx="738949" cy="4724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Основной шаблон">
  <a:themeElements>
    <a:clrScheme name="Custom 88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Аспирантура">
  <a:themeElements>
    <a:clrScheme name="Custom 90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993EA6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Корпоративные программы">
  <a:themeElements>
    <a:clrScheme name="Custom 92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0A8796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version">
  <a:themeElements>
    <a:clrScheme name="Custom 93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Inter-GSOM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239F9E9ED9DE8499B0906EDD8B781D0" ma:contentTypeVersion="17" ma:contentTypeDescription="Создание документа." ma:contentTypeScope="" ma:versionID="0876f5e3d5ac7ac39b0b76ee85676554">
  <xsd:schema xmlns:xsd="http://www.w3.org/2001/XMLSchema" xmlns:xs="http://www.w3.org/2001/XMLSchema" xmlns:p="http://schemas.microsoft.com/office/2006/metadata/properties" xmlns:ns1="http://schemas.microsoft.com/sharepoint/v3" xmlns:ns3="2ecbf60a-7496-4dd6-9273-3e8d02c15ef4" xmlns:ns4="a0732603-c646-439d-80e2-a3240abb6e9f" targetNamespace="http://schemas.microsoft.com/office/2006/metadata/properties" ma:root="true" ma:fieldsID="de238bce4b8404bd546be22f021190a1" ns1:_="" ns3:_="" ns4:_="">
    <xsd:import namespace="http://schemas.microsoft.com/sharepoint/v3"/>
    <xsd:import namespace="2ecbf60a-7496-4dd6-9273-3e8d02c15ef4"/>
    <xsd:import namespace="a0732603-c646-439d-80e2-a3240abb6e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Свойства единой политики соответствия требованиям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Действие с пользовательским интерфейсом в рамках единой политики соответствия требованиям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bf60a-7496-4dd6-9273-3e8d02c15e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32603-c646-439d-80e2-a3240abb6e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2ecbf60a-7496-4dd6-9273-3e8d02c15ef4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20F38FA-CB80-4BF0-93D2-A55BE9D00C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ecbf60a-7496-4dd6-9273-3e8d02c15ef4"/>
    <ds:schemaRef ds:uri="a0732603-c646-439d-80e2-a3240abb6e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F9562A-BC88-40A3-8C6A-89DC5C4D40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F6F276-AD35-4B76-ABEC-56D36B04C27E}">
  <ds:schemaRefs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2ecbf60a-7496-4dd6-9273-3e8d02c15ef4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a0732603-c646-439d-80e2-a3240abb6e9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vshm_shablon_biblioteka_slajdov_eng_logo_short-2022</Template>
  <TotalTime>222</TotalTime>
  <Words>1617</Words>
  <Application>Microsoft Office PowerPoint</Application>
  <PresentationFormat>Широкоэкранный</PresentationFormat>
  <Paragraphs>328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10</vt:i4>
      </vt:variant>
    </vt:vector>
  </HeadingPairs>
  <TitlesOfParts>
    <vt:vector size="31" baseType="lpstr">
      <vt:lpstr>Inter </vt:lpstr>
      <vt:lpstr>Inter Light</vt:lpstr>
      <vt:lpstr>Montserrat</vt:lpstr>
      <vt:lpstr>Inter SemiBold</vt:lpstr>
      <vt:lpstr>Montserrat SemiBold</vt:lpstr>
      <vt:lpstr>Euclid Circular A Light</vt:lpstr>
      <vt:lpstr>Arial</vt:lpstr>
      <vt:lpstr>Calibri</vt:lpstr>
      <vt:lpstr>Inter</vt:lpstr>
      <vt:lpstr>Inter Extra Bold</vt:lpstr>
      <vt:lpstr>Euclid Circular A</vt:lpstr>
      <vt:lpstr>Raleway Medium</vt:lpstr>
      <vt:lpstr>Euclid Circular B Light</vt:lpstr>
      <vt:lpstr>Inter ExtraBold</vt:lpstr>
      <vt:lpstr>Raleway ExtraBold</vt:lpstr>
      <vt:lpstr>Основной шаблон</vt:lpstr>
      <vt:lpstr>Бакалавриат</vt:lpstr>
      <vt:lpstr>Аспирантура</vt:lpstr>
      <vt:lpstr>Executive MBA</vt:lpstr>
      <vt:lpstr>Корпоративные программы</vt:lpstr>
      <vt:lpstr>English version</vt:lpstr>
      <vt:lpstr>Graduate School of Management SPbU  leading Business school in Russia*</vt:lpstr>
      <vt:lpstr>GRADUATE SCHOOL OF MANAGEMENT IS THE STRUCTURAL UNIT OF  ST PETERSBURG UNIVERSITY    </vt:lpstr>
      <vt:lpstr>VISION OF GSOM SPBU 2025 —  BUSINESS SCHOOL №1 IN RUSSIA </vt:lpstr>
      <vt:lpstr>GSOM SPBU IS A SUCCESSFUL UNIVERSITY BUSINESS SCHOOL IN RUSSIA AND IN THE WORLD</vt:lpstr>
      <vt:lpstr>GSOM SPBU OFFERS PROGRAMS FOR THE DEVELOPMENT OF LEADERS AT ALL STAGES OF A CAREER</vt:lpstr>
      <vt:lpstr>GSOM SPbU TODAY: PROFILE of an applicant  at different degree programs</vt:lpstr>
      <vt:lpstr>GSOM SPbU TODAY: GRADUATE PROFILE OF MAIN EDUCATIONAL PROGRAMS</vt:lpstr>
      <vt:lpstr>GSOM SPBU CREATES KNOWLEDGE  AND CONTRIBUTES TO ITS DISSEMINATION</vt:lpstr>
      <vt:lpstr>KEY ADVANTAGES OF GSOM SPBU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Graduate School of Management SPbU  leading Business school in Russia*</dc:title>
  <dc:creator>Андрей Жандров</dc:creator>
  <cp:lastModifiedBy>Darya Andreevna Lebedeva</cp:lastModifiedBy>
  <cp:revision>15</cp:revision>
  <dcterms:created xsi:type="dcterms:W3CDTF">2019-08-08T16:07:44Z</dcterms:created>
  <dcterms:modified xsi:type="dcterms:W3CDTF">2023-01-31T13:37:55Z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0x010100D239F9E9ED9DE8499B0906EDD8B781D0</vt:lpwstr>
  </property>
</Properties>
</file>