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3" r:id="rId3"/>
  </p:sldMasterIdLst>
  <p:notesMasterIdLst>
    <p:notesMasterId r:id="rId12"/>
  </p:notesMasterIdLst>
  <p:handoutMasterIdLst>
    <p:handoutMasterId r:id="rId13"/>
  </p:handoutMasterIdLst>
  <p:sldIdLst>
    <p:sldId id="341" r:id="rId4"/>
    <p:sldId id="278" r:id="rId5"/>
    <p:sldId id="289" r:id="rId6"/>
    <p:sldId id="285" r:id="rId7"/>
    <p:sldId id="333" r:id="rId8"/>
    <p:sldId id="338" r:id="rId9"/>
    <p:sldId id="331" r:id="rId10"/>
    <p:sldId id="284" r:id="rId11"/>
  </p:sldIdLst>
  <p:sldSz cx="9906000" cy="6858000" type="A4"/>
  <p:notesSz cx="6734175" cy="9853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D200"/>
    <a:srgbClr val="E2E2E2"/>
    <a:srgbClr val="6B6B6B"/>
    <a:srgbClr val="BCBCBC"/>
    <a:srgbClr val="3D464A"/>
    <a:srgbClr val="FED208"/>
    <a:srgbClr val="606060"/>
    <a:srgbClr val="95A0B2"/>
    <a:srgbClr val="698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02" autoAdjust="0"/>
    <p:restoredTop sz="94934" autoAdjust="0"/>
  </p:normalViewPr>
  <p:slideViewPr>
    <p:cSldViewPr>
      <p:cViewPr>
        <p:scale>
          <a:sx n="66" d="100"/>
          <a:sy n="66" d="100"/>
        </p:scale>
        <p:origin x="-1998" y="-9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5072" y="-104"/>
      </p:cViewPr>
      <p:guideLst>
        <p:guide orient="horz" pos="3104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143" cy="4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474" y="0"/>
            <a:ext cx="2918143" cy="4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9222"/>
            <a:ext cx="2918143" cy="4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474" y="9359222"/>
            <a:ext cx="2918143" cy="4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A180FB1-4DA2-4F21-8C3D-D2C265778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86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41BBC7-B0A9-48FB-9472-98ACDCE9A9DF}" type="datetimeFigureOut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739775"/>
            <a:ext cx="5334000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418" y="4680466"/>
            <a:ext cx="5387340" cy="443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9222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474" y="9359222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7D9A730-473E-49C4-998A-9018885675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269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07511B-9249-4159-9D92-09EBA2E41C08}" type="slidenum">
              <a:rPr lang="ru-RU" smtClean="0">
                <a:cs typeface="Arial" charset="0"/>
              </a:rPr>
              <a:pPr/>
              <a:t>4</a:t>
            </a:fld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07511B-9249-4159-9D92-09EBA2E41C08}" type="slidenum">
              <a:rPr lang="ru-RU" smtClean="0">
                <a:cs typeface="Arial" charset="0"/>
              </a:rPr>
              <a:pPr/>
              <a:t>5</a:t>
            </a:fld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07511B-9249-4159-9D92-09EBA2E41C08}" type="slidenum">
              <a:rPr lang="ru-RU" smtClean="0">
                <a:cs typeface="Arial" charset="0"/>
              </a:rPr>
              <a:pPr/>
              <a:t>6</a:t>
            </a:fld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07511B-9249-4159-9D92-09EBA2E41C08}" type="slidenum">
              <a:rPr lang="ru-RU" smtClean="0">
                <a:cs typeface="Arial" charset="0"/>
              </a:rPr>
              <a:pPr/>
              <a:t>7</a:t>
            </a:fld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2740" y="176259"/>
            <a:ext cx="8152611" cy="597442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000" kern="1200" spc="300" dirty="0" smtClean="0">
                <a:solidFill>
                  <a:srgbClr val="3D464A"/>
                </a:solidFill>
                <a:latin typeface="EuropeCondensedC"/>
                <a:ea typeface="+mj-ea"/>
                <a:cs typeface="EuropeCondensedC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739" y="1304761"/>
            <a:ext cx="9026105" cy="49123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ru-RU" sz="1200" b="0" kern="1200" spc="300" smtClean="0">
                <a:solidFill>
                  <a:srgbClr val="3D464A"/>
                </a:solidFill>
                <a:latin typeface="EuropeCondensedC"/>
                <a:ea typeface="+mn-ea"/>
                <a:cs typeface="EuropeCondensed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53009F1-4C95-4A3F-B977-7DBBBA08AC9C}" type="datetime1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cs typeface="+mn-cs"/>
              </a:defRPr>
            </a:lvl1pPr>
          </a:lstStyle>
          <a:p>
            <a:pPr>
              <a:defRPr/>
            </a:pPr>
            <a:fld id="{E7BE8D95-DAAA-475F-A68B-D0BE6C93D1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prstGeom prst="rect">
            <a:avLst/>
          </a:prstGeo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600" b="0" spc="300">
                <a:solidFill>
                  <a:schemeClr val="bg1"/>
                </a:solidFill>
                <a:latin typeface="EuropeCondensedC"/>
                <a:cs typeface="EuropeCondensed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prstGeom prst="rect">
            <a:avLst/>
          </a:prstGeo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600" b="0" kern="1200" spc="300" smtClean="0">
                <a:solidFill>
                  <a:schemeClr val="bg1"/>
                </a:solidFill>
                <a:latin typeface="EuropeCondensedC"/>
                <a:ea typeface="+mn-ea"/>
                <a:cs typeface="EuropeCondensed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3F57-322D-42C4-B4EE-874A10FF0AE5}" type="datetime1">
              <a:rPr lang="ru-RU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38646EC-5B60-4A06-8972-0ECD62419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1639-53A2-462C-9024-C2CB3FFCC0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6A7-256C-49F9-B4EF-C3D0672ED3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2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CDEB-F8FD-4EEB-AE1B-0D33C2A777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67DC-A72E-404B-B996-9A4CEB3D1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8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F96D-3B35-40B6-826D-419D8A91132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7DB6-019F-480D-96E1-7F0656BD0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96BE-E6C8-463C-872F-4D5C435CBC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7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1B85-2829-4127-9BBD-8229E77A620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EEE0-1B09-418F-BBE3-BDA42DF059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1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8548-C86E-4DE2-9521-A687683726D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41FC-620E-4B9F-AC82-898CE14FC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8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презентации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Europe</a:t>
            </a:r>
            <a:r>
              <a:rPr lang="ru-RU" smtClean="0"/>
              <a:t> (20</a:t>
            </a:r>
            <a:r>
              <a:rPr lang="en-US" smtClean="0"/>
              <a:t> pt)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3BB98BD0-F4B3-4D8C-9FA6-BE386E79B5E8}" type="datetime1">
              <a:rPr lang="ru-RU"/>
              <a:pPr>
                <a:defRPr/>
              </a:pPr>
              <a:t>30.09.2019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презентации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Europe</a:t>
            </a:r>
            <a:r>
              <a:rPr lang="ru-RU" smtClean="0"/>
              <a:t> (20</a:t>
            </a:r>
            <a:r>
              <a:rPr lang="en-US" smtClean="0"/>
              <a:t> pt)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3BB98BD0-F4B3-4D8C-9FA6-BE386E79B5E8}" type="datetime1">
              <a:rPr lang="ru-RU">
                <a:solidFill>
                  <a:srgbClr val="FFFFFF"/>
                </a:solidFill>
              </a:rPr>
              <a:pPr>
                <a:defRPr/>
              </a:pPr>
              <a:t>30.09.2019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56595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956FAC67-2878-4E8B-A0D2-AA6F533D00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54B471EF-1928-48DE-A04F-FCDB823EC2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0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 txBox="1">
            <a:spLocks noChangeArrowheads="1"/>
          </p:cNvSpPr>
          <p:nvPr/>
        </p:nvSpPr>
        <p:spPr>
          <a:xfrm>
            <a:off x="704528" y="5802654"/>
            <a:ext cx="3381772" cy="581283"/>
          </a:xfrm>
          <a:prstGeom prst="rect">
            <a:avLst/>
          </a:prstGeom>
        </p:spPr>
        <p:txBody>
          <a:bodyPr/>
          <a:lstStyle/>
          <a:p>
            <a:pPr>
              <a:tabLst>
                <a:tab pos="4287838" algn="l"/>
              </a:tabLst>
              <a:defRPr/>
            </a:pPr>
            <a:endParaRPr lang="ru-RU" sz="3000" b="1" dirty="0" smtClean="0">
              <a:solidFill>
                <a:prstClr val="black"/>
              </a:solidFill>
              <a:latin typeface="EuropeCond" pitchFamily="82" charset="0"/>
            </a:endParaRP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120689" y="5375925"/>
            <a:ext cx="70567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181100">
              <a:schemeClr val="bg1">
                <a:alpha val="56000"/>
              </a:schemeClr>
            </a:glow>
            <a:softEdge rad="482600"/>
          </a:effectLst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ru-RU" sz="2400" b="1" spc="300" dirty="0">
                <a:solidFill>
                  <a:srgbClr val="404040"/>
                </a:solidFill>
                <a:ea typeface="+mj-ea"/>
              </a:rPr>
              <a:t>ООО «РН-Ставропольнефтегаз»</a:t>
            </a:r>
            <a:br>
              <a:rPr lang="ru-RU" sz="2400" b="1" spc="300" dirty="0">
                <a:solidFill>
                  <a:srgbClr val="404040"/>
                </a:solidFill>
                <a:ea typeface="+mj-ea"/>
              </a:rPr>
            </a:br>
            <a:endParaRPr lang="ru-RU" sz="2400" noProof="1">
              <a:solidFill>
                <a:srgbClr val="404040"/>
              </a:solidFill>
              <a:latin typeface="EuropeCond" pitchFamily="82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48946" y="6235641"/>
            <a:ext cx="5457055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  <a:defRPr/>
            </a:pPr>
            <a:r>
              <a:rPr lang="ru-RU" sz="1400" b="1" dirty="0">
                <a:solidFill>
                  <a:srgbClr val="000000"/>
                </a:solidFill>
              </a:rPr>
              <a:t>Ставропольский край,  г. Нефтекумск</a:t>
            </a:r>
            <a:endParaRPr lang="ru-RU" sz="1400" dirty="0">
              <a:solidFill>
                <a:prstClr val="black"/>
              </a:solidFill>
              <a:latin typeface="EuropeCond" pitchFamily="82" charset="0"/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 bwMode="auto">
          <a:xfrm>
            <a:off x="2216696" y="3717032"/>
            <a:ext cx="70567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181100">
              <a:schemeClr val="bg1">
                <a:alpha val="56000"/>
              </a:schemeClr>
            </a:glow>
            <a:softEdge rad="482600"/>
          </a:effectLst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ru-RU" sz="2400" noProof="1">
              <a:solidFill>
                <a:srgbClr val="404040"/>
              </a:solidFill>
              <a:latin typeface="EuropeCon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40" y="176259"/>
            <a:ext cx="8616724" cy="597442"/>
          </a:xfrm>
        </p:spPr>
        <p:txBody>
          <a:bodyPr anchor="ctr">
            <a:normAutofit fontScale="90000"/>
          </a:bodyPr>
          <a:lstStyle/>
          <a:p>
            <a:pPr lvl="0" defTabSz="977900"/>
            <a:r>
              <a:rPr lang="ru-RU" b="1" dirty="0"/>
              <a:t>ООО «РН-Ставропольнефтегаз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sz="1600" b="1" spc="0" dirty="0">
                <a:solidFill>
                  <a:srgbClr val="000000"/>
                </a:solidFill>
                <a:ea typeface="+mn-ea"/>
                <a:cs typeface="Arial" charset="0"/>
              </a:rPr>
              <a:t>Ставропольский </a:t>
            </a:r>
            <a:r>
              <a:rPr lang="ru-RU" sz="1600" b="1" spc="0" dirty="0" smtClean="0">
                <a:solidFill>
                  <a:srgbClr val="000000"/>
                </a:solidFill>
                <a:ea typeface="+mn-ea"/>
                <a:cs typeface="Arial" charset="0"/>
              </a:rPr>
              <a:t>край,  </a:t>
            </a:r>
            <a:r>
              <a:rPr lang="ru-RU" sz="1600" b="1" spc="0" dirty="0">
                <a:solidFill>
                  <a:srgbClr val="000000"/>
                </a:solidFill>
                <a:ea typeface="+mn-ea"/>
                <a:cs typeface="Arial" charset="0"/>
              </a:rPr>
              <a:t>г. Нефтекумск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009F1-4C95-4A3F-B977-7DBBBA08AC9C}" type="datetime1">
              <a:rPr lang="ru-RU" smtClean="0"/>
              <a:pPr>
                <a:defRPr/>
              </a:pPr>
              <a:t>30.09.2019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37994"/>
              </p:ext>
            </p:extLst>
          </p:nvPr>
        </p:nvGraphicFramePr>
        <p:xfrm>
          <a:off x="128464" y="1181359"/>
          <a:ext cx="6071426" cy="5349557"/>
        </p:xfrm>
        <a:graphic>
          <a:graphicData uri="http://schemas.openxmlformats.org/drawingml/2006/table">
            <a:tbl>
              <a:tblPr/>
              <a:tblGrid>
                <a:gridCol w="1462994"/>
                <a:gridCol w="4608432"/>
              </a:tblGrid>
              <a:tr h="5259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1953</a:t>
                      </a: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год добычи первой нефти на Ставрополье</a:t>
                      </a: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00"/>
                    </a:solidFill>
                  </a:tcPr>
                </a:tc>
              </a:tr>
              <a:tr h="12782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1955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год образования «РН-Ставропольнефтегаза»</a:t>
                      </a: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</a:tr>
              <a:tr h="689224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+mn-ea"/>
                          <a:cs typeface="Calibri" pitchFamily="34" charset="0"/>
                        </a:rPr>
                        <a:t>более </a:t>
                      </a: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+mn-ea"/>
                          <a:cs typeface="Calibri" pitchFamily="34" charset="0"/>
                        </a:rPr>
                        <a:t>1000</a:t>
                      </a: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+mn-ea"/>
                          <a:cs typeface="Calibri" pitchFamily="34" charset="0"/>
                        </a:rPr>
                        <a:t>работников  предприятия </a:t>
                      </a: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00"/>
                    </a:solidFill>
                  </a:tcPr>
                </a:tc>
              </a:tr>
              <a:tr h="902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+mn-ea"/>
                          <a:cs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+mn-ea"/>
                        <a:cs typeface="Calibri" pitchFamily="34" charset="0"/>
                      </a:endParaRP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+mn-ea"/>
                          <a:cs typeface="Calibri" pitchFamily="34" charset="0"/>
                        </a:rPr>
                        <a:t>района производственной деятельности </a:t>
                      </a: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</a:tr>
              <a:tr h="525965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 25</a:t>
                      </a:r>
                      <a:r>
                        <a:rPr kumimoji="0" lang="en-US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нефтяных и нефтегазовых месторождений</a:t>
                      </a: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00"/>
                    </a:solidFill>
                  </a:tcPr>
                </a:tc>
              </a:tr>
              <a:tr h="5259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</a:t>
                      </a: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нефтегазоконденсатных месторождения</a:t>
                      </a: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</a:tr>
              <a:tr h="9021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более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2500 </a:t>
                      </a: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кв. км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объем выполненных сейсмических работ 3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D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03181" y="1196752"/>
            <a:ext cx="45719" cy="5334164"/>
          </a:xfrm>
          <a:prstGeom prst="rect">
            <a:avLst/>
          </a:prstGeom>
          <a:solidFill>
            <a:srgbClr val="FED208"/>
          </a:solidFill>
          <a:ln w="9525" algn="ctr">
            <a:noFill/>
            <a:miter lim="800000"/>
            <a:headEnd/>
            <a:tailEnd/>
          </a:ln>
        </p:spPr>
        <p:txBody>
          <a:bodyPr wrap="none" lIns="97718" tIns="48860" rIns="97718" bIns="48860" anchor="ctr"/>
          <a:lstStyle/>
          <a:p>
            <a:endParaRPr lang="ru-RU" dirty="0"/>
          </a:p>
        </p:txBody>
      </p:sp>
      <p:pic>
        <p:nvPicPr>
          <p:cNvPr id="12" name="Picture 10" descr="СтНГ_МР Подсолнечное_скв 3_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r="-272" b="-254"/>
          <a:stretch/>
        </p:blipFill>
        <p:spPr bwMode="auto">
          <a:xfrm>
            <a:off x="6284857" y="2904635"/>
            <a:ext cx="3204645" cy="17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58" y="4581128"/>
            <a:ext cx="3204645" cy="19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732"/>
          <a:stretch/>
        </p:blipFill>
        <p:spPr>
          <a:xfrm>
            <a:off x="6284858" y="1196753"/>
            <a:ext cx="3204644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05" y="248267"/>
            <a:ext cx="8152611" cy="444429"/>
          </a:xfrm>
        </p:spPr>
        <p:txBody>
          <a:bodyPr anchor="ctr">
            <a:normAutofit fontScale="90000"/>
          </a:bodyPr>
          <a:lstStyle/>
          <a:p>
            <a:r>
              <a:rPr lang="ru-RU" sz="2000" b="1" dirty="0" smtClean="0">
                <a:latin typeface="+mn-lt"/>
                <a:cs typeface="EuropeCondensedC"/>
              </a:rPr>
              <a:t>Добыча углеводородов</a:t>
            </a:r>
            <a:endParaRPr lang="en-US" sz="2000" b="1" dirty="0">
              <a:latin typeface="+mn-lt"/>
              <a:cs typeface="EuropeCondensed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009F1-4C95-4A3F-B977-7DBBBA08AC9C}" type="datetime1">
              <a:rPr lang="ru-RU" smtClean="0"/>
              <a:pPr>
                <a:defRPr/>
              </a:pPr>
              <a:t>30.09.2019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487208"/>
              </p:ext>
            </p:extLst>
          </p:nvPr>
        </p:nvGraphicFramePr>
        <p:xfrm>
          <a:off x="128464" y="1196752"/>
          <a:ext cx="9577064" cy="1755365"/>
        </p:xfrm>
        <a:graphic>
          <a:graphicData uri="http://schemas.openxmlformats.org/drawingml/2006/table">
            <a:tbl>
              <a:tblPr/>
              <a:tblGrid>
                <a:gridCol w="5040560"/>
                <a:gridCol w="4536504"/>
              </a:tblGrid>
              <a:tr h="936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None/>
                        <a:tabLst/>
                      </a:pPr>
                      <a:r>
                        <a:rPr lang="ru-RU" altLang="ru-RU" sz="2000" b="1" dirty="0" smtClean="0">
                          <a:solidFill>
                            <a:srgbClr val="FF0000"/>
                          </a:solidFill>
                          <a:latin typeface="+mn-lt"/>
                          <a:cs typeface="Calibri" pitchFamily="34" charset="0"/>
                        </a:rPr>
                        <a:t>около 170 </a:t>
                      </a:r>
                      <a:r>
                        <a:rPr lang="ru-RU" altLang="ru-RU" sz="1600" b="1" dirty="0" smtClean="0">
                          <a:solidFill>
                            <a:srgbClr val="404040"/>
                          </a:solidFill>
                          <a:latin typeface="+mn-lt"/>
                          <a:cs typeface="Calibri" pitchFamily="34" charset="0"/>
                        </a:rPr>
                        <a:t>млн. тонн нефти и газового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None/>
                        <a:tabLst/>
                      </a:pPr>
                      <a:r>
                        <a:rPr lang="ru-RU" altLang="ru-RU" sz="1600" b="1" dirty="0" smtClean="0">
                          <a:solidFill>
                            <a:srgbClr val="404040"/>
                          </a:solidFill>
                          <a:latin typeface="+mn-lt"/>
                          <a:cs typeface="Calibri" pitchFamily="34" charset="0"/>
                        </a:rPr>
                        <a:t>                       конденсата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None/>
                        <a:tabLst/>
                      </a:pPr>
                      <a:r>
                        <a:rPr kumimoji="0" lang="ru-RU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Calibri" pitchFamily="34" charset="0"/>
                        </a:rPr>
                        <a:t>около 5      </a:t>
                      </a:r>
                      <a:r>
                        <a:rPr kumimoji="0" lang="ru-RU" alt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+mn-ea"/>
                          <a:cs typeface="Calibri" pitchFamily="34" charset="0"/>
                        </a:rPr>
                        <a:t>млрд. куб. м газа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dirty="0" smtClean="0">
                          <a:solidFill>
                            <a:srgbClr val="404040"/>
                          </a:solidFill>
                          <a:latin typeface="+mn-lt"/>
                          <a:cs typeface="Calibri" pitchFamily="34" charset="0"/>
                        </a:rPr>
                        <a:t>добыто за период производственной деятельности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ООО «РН-Ставропольнефтегаз»</a:t>
                      </a: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00"/>
                    </a:solidFill>
                  </a:tcPr>
                </a:tc>
              </a:tr>
              <a:tr h="816935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kern="1200" dirty="0" smtClean="0">
                          <a:solidFill>
                            <a:srgbClr val="404040"/>
                          </a:solidFill>
                          <a:latin typeface="Arial" charset="0"/>
                          <a:ea typeface="+mn-ea"/>
                          <a:cs typeface="Calibri" pitchFamily="34" charset="0"/>
                        </a:rPr>
                        <a:t>более</a:t>
                      </a:r>
                      <a:r>
                        <a:rPr lang="ru-RU" altLang="ru-RU" sz="1400" b="1" kern="1200" baseline="0" dirty="0" smtClean="0">
                          <a:solidFill>
                            <a:srgbClr val="404040"/>
                          </a:solidFill>
                          <a:latin typeface="Arial" charset="0"/>
                          <a:ea typeface="+mn-ea"/>
                          <a:cs typeface="Calibri" pitchFamily="34" charset="0"/>
                        </a:rPr>
                        <a:t>   </a:t>
                      </a:r>
                      <a:r>
                        <a:rPr lang="ru-RU" altLang="ru-RU" sz="2000" b="1" kern="1200" baseline="0" dirty="0" smtClean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Calibri" pitchFamily="34" charset="0"/>
                        </a:rPr>
                        <a:t>6,2 </a:t>
                      </a:r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млн. баррелей в нефтяном эквиваленте</a:t>
                      </a:r>
                      <a:endParaRPr lang="ru-RU" altLang="ru-RU" sz="1100" b="1" kern="1200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Calibri" pitchFamily="34" charset="0"/>
                      </a:endParaRP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404040"/>
                          </a:solidFill>
                          <a:latin typeface="+mn-lt"/>
                          <a:cs typeface="Calibri" pitchFamily="34" charset="0"/>
                        </a:rPr>
                        <a:t>добыто в 2017 году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93186" marR="93186" marT="42495" marB="424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14663"/>
            <a:ext cx="943304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11"/>
          <p:cNvSpPr txBox="1">
            <a:spLocks/>
          </p:cNvSpPr>
          <p:nvPr/>
        </p:nvSpPr>
        <p:spPr bwMode="auto">
          <a:xfrm>
            <a:off x="272480" y="4017944"/>
            <a:ext cx="9195714" cy="515009"/>
          </a:xfrm>
          <a:prstGeom prst="rect">
            <a:avLst/>
          </a:prstGeom>
          <a:solidFill>
            <a:srgbClr val="6B6B6B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compatLnSpc="1">
            <a:prstTxWarp prst="textNoShape">
              <a:avLst/>
            </a:prstTxWarp>
            <a:normAutofit/>
          </a:bodyPr>
          <a:lstStyle>
            <a:lvl1pPr marL="265113" indent="-265113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lang="ru-RU" sz="1200" b="0" kern="1200" spc="300" smtClean="0">
                <a:solidFill>
                  <a:srgbClr val="3D464A"/>
                </a:solidFill>
                <a:latin typeface="EuropeCondensedC"/>
                <a:ea typeface="+mn-ea"/>
                <a:cs typeface="EuropeCondensedC"/>
              </a:defRPr>
            </a:lvl1pPr>
            <a:lvl2pPr marL="457200" indent="0" algn="l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l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l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l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l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l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l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l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Основные достижения 2017 года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725144"/>
            <a:ext cx="9195714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8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6"/>
          <p:cNvSpPr txBox="1">
            <a:spLocks/>
          </p:cNvSpPr>
          <p:nvPr/>
        </p:nvSpPr>
        <p:spPr bwMode="auto">
          <a:xfrm>
            <a:off x="485775" y="188913"/>
            <a:ext cx="82327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CondensedC"/>
                <a:ea typeface="+mj-ea"/>
                <a:cs typeface="EuropeCondensedC"/>
              </a:rPr>
              <a:t> </a:t>
            </a:r>
            <a:r>
              <a:rPr kumimoji="0" lang="ru-RU" sz="2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CondensedC"/>
                <a:ea typeface="+mj-ea"/>
                <a:cs typeface="EuropeCondensedC"/>
              </a:rPr>
              <a:t>Программа</a:t>
            </a:r>
            <a:r>
              <a:rPr kumimoji="0" lang="ru-RU" sz="20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CondensedC"/>
                <a:ea typeface="+mj-ea"/>
                <a:cs typeface="EuropeCondensedC"/>
              </a:rPr>
              <a:t> </a:t>
            </a:r>
            <a:r>
              <a:rPr kumimoji="0" lang="ru-RU" sz="2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CondensedC"/>
                <a:ea typeface="+mj-ea"/>
                <a:cs typeface="EuropeCondensedC"/>
              </a:rPr>
              <a:t>энергосбережения</a:t>
            </a:r>
            <a:endParaRPr kumimoji="0" lang="ru-RU" sz="2000" b="1" i="0" u="none" strike="noStrike" kern="1200" cap="none" spc="300" normalizeH="0" baseline="0" noProof="0" dirty="0">
              <a:ln>
                <a:noFill/>
              </a:ln>
              <a:solidFill>
                <a:srgbClr val="3D464A"/>
              </a:solidFill>
              <a:effectLst/>
              <a:uLnTx/>
              <a:uFillTx/>
              <a:latin typeface="EuropeCondensedC"/>
              <a:ea typeface="+mj-ea"/>
              <a:cs typeface="EuropeCondensedC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5775" y="3356992"/>
            <a:ext cx="4395217" cy="464676"/>
          </a:xfrm>
        </p:spPr>
        <p:txBody>
          <a:bodyPr/>
          <a:lstStyle/>
          <a:p>
            <a:r>
              <a:rPr lang="ru-RU" dirty="0" smtClean="0"/>
              <a:t>Основные достижения</a:t>
            </a:r>
            <a:endParaRPr lang="ru-RU" dirty="0"/>
          </a:p>
        </p:txBody>
      </p:sp>
      <p:sp>
        <p:nvSpPr>
          <p:cNvPr id="48134" name="Текст 11"/>
          <p:cNvSpPr>
            <a:spLocks noGrp="1"/>
          </p:cNvSpPr>
          <p:nvPr>
            <p:ph type="body" idx="1"/>
          </p:nvPr>
        </p:nvSpPr>
        <p:spPr bwMode="auto">
          <a:xfrm>
            <a:off x="485776" y="1196752"/>
            <a:ext cx="4403348" cy="46467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1600" spc="300" dirty="0" smtClean="0">
                <a:latin typeface="EuropeCondensedC"/>
                <a:cs typeface="EuropeCondensedC"/>
              </a:rPr>
              <a:t>Задачи программы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5775" y="1772816"/>
            <a:ext cx="4395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Tx/>
              <a:buChar char="▀"/>
            </a:pPr>
            <a:r>
              <a:rPr lang="ru-RU" sz="1500" dirty="0" smtClean="0">
                <a:latin typeface="+mj-lt"/>
              </a:rPr>
              <a:t>Выявление </a:t>
            </a:r>
            <a:r>
              <a:rPr lang="ru-RU" sz="1500" dirty="0">
                <a:latin typeface="+mj-lt"/>
              </a:rPr>
              <a:t>текущего потенциала </a:t>
            </a:r>
            <a:r>
              <a:rPr lang="ru-RU" sz="1500" dirty="0" smtClean="0">
                <a:latin typeface="+mj-lt"/>
              </a:rPr>
              <a:t>сбережения</a:t>
            </a:r>
          </a:p>
          <a:p>
            <a:pPr marL="285750" indent="-285750">
              <a:buClr>
                <a:srgbClr val="FFC000"/>
              </a:buClr>
              <a:buFontTx/>
              <a:buChar char="▀"/>
            </a:pPr>
            <a:r>
              <a:rPr lang="ru-RU" sz="1500" dirty="0" smtClean="0">
                <a:latin typeface="+mj-lt"/>
              </a:rPr>
              <a:t>Разработка </a:t>
            </a:r>
            <a:r>
              <a:rPr lang="ru-RU" sz="1500" dirty="0">
                <a:latin typeface="+mj-lt"/>
              </a:rPr>
              <a:t>мероприятий и оценка технико-экономической целесообразности применения оборудования и </a:t>
            </a:r>
            <a:r>
              <a:rPr lang="ru-RU" sz="1500" dirty="0" smtClean="0">
                <a:latin typeface="+mj-lt"/>
              </a:rPr>
              <a:t>технологий</a:t>
            </a:r>
          </a:p>
          <a:p>
            <a:pPr marL="285750" indent="-285750">
              <a:buClr>
                <a:srgbClr val="FFC000"/>
              </a:buClr>
              <a:buFontTx/>
              <a:buChar char="▀"/>
            </a:pPr>
            <a:r>
              <a:rPr lang="ru-RU" sz="1500" dirty="0" smtClean="0">
                <a:latin typeface="+mj-lt"/>
              </a:rPr>
              <a:t>Контроль </a:t>
            </a:r>
            <a:r>
              <a:rPr lang="ru-RU" sz="1500" dirty="0">
                <a:latin typeface="+mj-lt"/>
              </a:rPr>
              <a:t>достигнутых </a:t>
            </a:r>
            <a:r>
              <a:rPr lang="ru-RU" sz="1500" dirty="0" smtClean="0">
                <a:latin typeface="+mj-lt"/>
              </a:rPr>
              <a:t>результатов</a:t>
            </a:r>
            <a:endParaRPr lang="ru-RU" sz="15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5" y="4010288"/>
            <a:ext cx="43952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▀"/>
            </a:pPr>
            <a:r>
              <a:rPr lang="ru-RU" sz="1500" dirty="0" smtClean="0">
                <a:latin typeface="+mn-lt"/>
              </a:rPr>
              <a:t>С 2015 года </a:t>
            </a:r>
            <a:r>
              <a:rPr lang="ru-RU" sz="1500" dirty="0">
                <a:latin typeface="+mn-lt"/>
              </a:rPr>
              <a:t>в Обществе внедряется система энергетического </a:t>
            </a:r>
            <a:r>
              <a:rPr lang="ru-RU" sz="1500" dirty="0" smtClean="0">
                <a:latin typeface="+mn-lt"/>
              </a:rPr>
              <a:t>менеджмента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▀"/>
            </a:pPr>
            <a:endParaRPr lang="ru-RU" sz="1500" dirty="0" smtClean="0">
              <a:latin typeface="+mn-lt"/>
            </a:endParaRP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▀"/>
            </a:pPr>
            <a:r>
              <a:rPr lang="ru-RU" sz="1500" dirty="0" smtClean="0">
                <a:latin typeface="+mn-lt"/>
              </a:rPr>
              <a:t>В </a:t>
            </a:r>
            <a:r>
              <a:rPr lang="ru-RU" sz="1500" dirty="0">
                <a:latin typeface="+mn-lt"/>
              </a:rPr>
              <a:t>2016 году получен сертификат соответствия ISO </a:t>
            </a:r>
            <a:r>
              <a:rPr lang="ru-RU" sz="1500" dirty="0" smtClean="0">
                <a:latin typeface="+mn-lt"/>
              </a:rPr>
              <a:t>50001, который подтвержден в 2017 году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▀"/>
            </a:pPr>
            <a:endParaRPr lang="ru-RU" sz="1500" dirty="0" smtClean="0">
              <a:latin typeface="+mn-lt"/>
            </a:endParaRP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▀"/>
            </a:pPr>
            <a:r>
              <a:rPr lang="ru-RU" sz="1500" dirty="0" smtClean="0">
                <a:latin typeface="+mn-lt"/>
              </a:rPr>
              <a:t>За время </a:t>
            </a:r>
            <a:r>
              <a:rPr lang="ru-RU" sz="1500" dirty="0">
                <a:latin typeface="+mn-lt"/>
              </a:rPr>
              <a:t>действия </a:t>
            </a:r>
            <a:r>
              <a:rPr lang="ru-RU" sz="1500" dirty="0" smtClean="0">
                <a:latin typeface="+mn-lt"/>
              </a:rPr>
              <a:t>программы предприятием сэкономлено около 4 тысяч  тонн </a:t>
            </a:r>
            <a:r>
              <a:rPr lang="ru-RU" sz="1500" dirty="0">
                <a:latin typeface="+mn-lt"/>
              </a:rPr>
              <a:t>условного топлива </a:t>
            </a:r>
          </a:p>
        </p:txBody>
      </p:sp>
      <p:pic>
        <p:nvPicPr>
          <p:cNvPr id="66658" name="Picture 98" descr="C:\Users\datsko.l.a\Desktop\Круглый стол 2018\23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"/>
          <a:stretch/>
        </p:blipFill>
        <p:spPr bwMode="auto">
          <a:xfrm>
            <a:off x="5498404" y="1124744"/>
            <a:ext cx="3991099" cy="54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6"/>
          <p:cNvSpPr txBox="1">
            <a:spLocks/>
          </p:cNvSpPr>
          <p:nvPr/>
        </p:nvSpPr>
        <p:spPr bwMode="auto">
          <a:xfrm>
            <a:off x="485775" y="188913"/>
            <a:ext cx="82327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300" dirty="0" smtClean="0">
                <a:solidFill>
                  <a:srgbClr val="3D464A"/>
                </a:solidFill>
                <a:latin typeface="EuropeCondensedC"/>
                <a:ea typeface="+mj-ea"/>
                <a:cs typeface="EuropeCondensedC"/>
              </a:rPr>
              <a:t>Охрана</a:t>
            </a:r>
            <a:r>
              <a:rPr lang="ru-RU" sz="2000" spc="300" dirty="0" smtClean="0">
                <a:solidFill>
                  <a:srgbClr val="3D464A"/>
                </a:solidFill>
                <a:latin typeface="EuropeCondensedC"/>
                <a:ea typeface="+mj-ea"/>
                <a:cs typeface="EuropeCondensedC"/>
              </a:rPr>
              <a:t> </a:t>
            </a:r>
            <a:r>
              <a:rPr lang="ru-RU" sz="2000" b="1" spc="300" dirty="0" smtClean="0">
                <a:solidFill>
                  <a:srgbClr val="3D464A"/>
                </a:solidFill>
                <a:latin typeface="+mn-lt"/>
                <a:ea typeface="+mj-ea"/>
                <a:cs typeface="EuropeCondensedC"/>
              </a:rPr>
              <a:t>окружающей</a:t>
            </a:r>
            <a:r>
              <a:rPr lang="ru-RU" sz="2000" spc="300" dirty="0" smtClean="0">
                <a:solidFill>
                  <a:srgbClr val="3D464A"/>
                </a:solidFill>
                <a:latin typeface="EuropeCondensedC"/>
                <a:ea typeface="+mj-ea"/>
                <a:cs typeface="EuropeCondensedC"/>
              </a:rPr>
              <a:t> </a:t>
            </a:r>
            <a:r>
              <a:rPr lang="ru-RU" sz="2000" b="1" spc="300" dirty="0" smtClean="0">
                <a:solidFill>
                  <a:srgbClr val="3D464A"/>
                </a:solidFill>
                <a:latin typeface="EuropeCondensedC"/>
                <a:ea typeface="+mj-ea"/>
                <a:cs typeface="EuropeCondensedC"/>
              </a:rPr>
              <a:t>среды</a:t>
            </a:r>
            <a:endParaRPr kumimoji="0" lang="ru-RU" sz="2000" b="1" i="0" u="none" strike="noStrike" kern="1200" cap="none" spc="300" normalizeH="0" baseline="0" noProof="0" dirty="0">
              <a:ln>
                <a:noFill/>
              </a:ln>
              <a:solidFill>
                <a:srgbClr val="3D464A"/>
              </a:solidFill>
              <a:effectLst/>
              <a:uLnTx/>
              <a:uFillTx/>
              <a:latin typeface="EuropeCondensedC"/>
              <a:ea typeface="+mj-ea"/>
              <a:cs typeface="EuropeCondensedC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851497" y="1143149"/>
            <a:ext cx="45719" cy="5310188"/>
          </a:xfrm>
          <a:prstGeom prst="rect">
            <a:avLst/>
          </a:prstGeom>
          <a:solidFill>
            <a:srgbClr val="FED208"/>
          </a:solidFill>
          <a:ln w="9525" algn="ctr">
            <a:noFill/>
            <a:miter lim="800000"/>
            <a:headEnd/>
            <a:tailEnd/>
          </a:ln>
        </p:spPr>
        <p:txBody>
          <a:bodyPr wrap="none" lIns="97718" tIns="48860" rIns="97718" bIns="48860" anchor="ctr"/>
          <a:lstStyle/>
          <a:p>
            <a:endParaRPr lang="ru-RU" dirty="0"/>
          </a:p>
        </p:txBody>
      </p:sp>
      <p:pic>
        <p:nvPicPr>
          <p:cNvPr id="21" name="Picture 72" descr="F:\Фотоархив\2017\Субботни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13515" r="30572" b="10828"/>
          <a:stretch/>
        </p:blipFill>
        <p:spPr bwMode="auto">
          <a:xfrm>
            <a:off x="6925735" y="1143149"/>
            <a:ext cx="2599240" cy="22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2" b="19894"/>
          <a:stretch>
            <a:fillRect/>
          </a:stretch>
        </p:blipFill>
        <p:spPr bwMode="auto">
          <a:xfrm>
            <a:off x="6928145" y="3425794"/>
            <a:ext cx="2599241" cy="150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480" y="1052735"/>
            <a:ext cx="6480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▀"/>
              <a:defRPr/>
            </a:pPr>
            <a:r>
              <a:rPr lang="ru-RU" sz="1500" dirty="0" smtClean="0">
                <a:latin typeface="+mn-lt"/>
              </a:rPr>
              <a:t>В ООО «РН-Ставропольнефтегаз» успешно действует полигон </a:t>
            </a:r>
            <a:r>
              <a:rPr lang="ru-RU" sz="1500" dirty="0">
                <a:latin typeface="+mn-lt"/>
              </a:rPr>
              <a:t>для переработки нефтешлама. </a:t>
            </a:r>
            <a:r>
              <a:rPr lang="ru-RU" sz="1500" dirty="0" smtClean="0">
                <a:latin typeface="+mn-lt"/>
              </a:rPr>
              <a:t>Утилизация </a:t>
            </a:r>
            <a:r>
              <a:rPr lang="ru-RU" sz="1500" dirty="0">
                <a:latin typeface="+mn-lt"/>
              </a:rPr>
              <a:t>отходов осуществляется в соответствии с технологией, имеющей положительное заключение государственной экологической экспертизы. </a:t>
            </a:r>
            <a:endParaRPr lang="ru-RU" sz="1500" dirty="0" smtClean="0">
              <a:latin typeface="+mn-lt"/>
            </a:endParaRP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▀"/>
              <a:defRPr/>
            </a:pPr>
            <a:endParaRPr lang="ru-RU" sz="1200" dirty="0" smtClean="0">
              <a:latin typeface="+mn-lt"/>
            </a:endParaRP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▀"/>
              <a:defRPr/>
            </a:pPr>
            <a:r>
              <a:rPr lang="ru-RU" sz="1500" dirty="0" smtClean="0">
                <a:latin typeface="+mn-lt"/>
              </a:rPr>
              <a:t>Важная часть экологической стратегии </a:t>
            </a:r>
            <a:r>
              <a:rPr lang="ru-RU" sz="1500" dirty="0">
                <a:latin typeface="+mn-lt"/>
              </a:rPr>
              <a:t>ООО «РН-Ставропольнефтегаз</a:t>
            </a:r>
            <a:r>
              <a:rPr lang="ru-RU" sz="1500" dirty="0" smtClean="0">
                <a:latin typeface="+mn-lt"/>
              </a:rPr>
              <a:t>» - рекультивация нарушенных земель. В </a:t>
            </a:r>
            <a:r>
              <a:rPr lang="ru-RU" sz="1500" dirty="0">
                <a:latin typeface="+mn-lt"/>
              </a:rPr>
              <a:t>2017 году </a:t>
            </a:r>
            <a:r>
              <a:rPr lang="ru-RU" sz="1500" dirty="0" smtClean="0">
                <a:latin typeface="+mn-lt"/>
              </a:rPr>
              <a:t> </a:t>
            </a:r>
            <a:r>
              <a:rPr lang="ru-RU" sz="1500" dirty="0">
                <a:latin typeface="+mn-lt"/>
              </a:rPr>
              <a:t>было </a:t>
            </a:r>
            <a:r>
              <a:rPr lang="ru-RU" sz="1500" dirty="0" smtClean="0">
                <a:latin typeface="+mn-lt"/>
              </a:rPr>
              <a:t>возвращено в оборот в общей сложности  более 19 </a:t>
            </a:r>
            <a:r>
              <a:rPr lang="ru-RU" sz="1500" dirty="0">
                <a:latin typeface="+mn-lt"/>
              </a:rPr>
              <a:t>гектаров </a:t>
            </a:r>
            <a:r>
              <a:rPr lang="ru-RU" sz="1500" dirty="0" smtClean="0">
                <a:latin typeface="+mn-lt"/>
              </a:rPr>
              <a:t>земель</a:t>
            </a:r>
            <a:r>
              <a:rPr lang="ru-RU" sz="1500" dirty="0">
                <a:latin typeface="+mn-lt"/>
              </a:rPr>
              <a:t>. За </a:t>
            </a:r>
            <a:r>
              <a:rPr lang="ru-RU" sz="1500" dirty="0" smtClean="0">
                <a:latin typeface="+mn-lt"/>
              </a:rPr>
              <a:t>период с 2015 по 2017 гг. рекультивировано порядка 122 гектаров </a:t>
            </a:r>
            <a:r>
              <a:rPr lang="ru-RU" sz="1500" dirty="0">
                <a:latin typeface="+mn-lt"/>
              </a:rPr>
              <a:t>нарушенных  </a:t>
            </a:r>
            <a:r>
              <a:rPr lang="ru-RU" sz="1500" dirty="0" smtClean="0">
                <a:latin typeface="+mn-lt"/>
              </a:rPr>
              <a:t>земель.</a:t>
            </a: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▀"/>
              <a:defRPr/>
            </a:pPr>
            <a:endParaRPr lang="ru-RU" sz="1200" dirty="0">
              <a:latin typeface="+mn-lt"/>
            </a:endParaRPr>
          </a:p>
          <a:p>
            <a:pPr marL="285750" indent="-285750" algn="just">
              <a:buClr>
                <a:srgbClr val="FFC000"/>
              </a:buClr>
              <a:buFont typeface="Arial" panose="020B0604020202020204" pitchFamily="34" charset="0"/>
              <a:buChar char="▀"/>
              <a:defRPr/>
            </a:pPr>
            <a:r>
              <a:rPr lang="ru-RU" sz="1500" dirty="0" smtClean="0">
                <a:latin typeface="+mn-lt"/>
              </a:rPr>
              <a:t>В </a:t>
            </a:r>
            <a:r>
              <a:rPr lang="ru-RU" sz="1500" dirty="0">
                <a:latin typeface="+mn-lt"/>
              </a:rPr>
              <a:t>2017 году ООО «РН-Ставропольнефтегаз» были приняты добровольные обязательства по ликвидации и рекультивации объектов </a:t>
            </a:r>
            <a:r>
              <a:rPr lang="ru-RU" sz="1500" dirty="0" smtClean="0">
                <a:latin typeface="+mn-lt"/>
              </a:rPr>
              <a:t>«исторического наследия», </a:t>
            </a:r>
            <a:r>
              <a:rPr lang="ru-RU" sz="1500" dirty="0">
                <a:latin typeface="+mn-lt"/>
              </a:rPr>
              <a:t>образованного до 01.10.2006 года. Результатом данной работы станет использование </a:t>
            </a:r>
            <a:r>
              <a:rPr lang="ru-RU" sz="1500" dirty="0" err="1" smtClean="0">
                <a:latin typeface="+mn-lt"/>
              </a:rPr>
              <a:t>рекультивированных</a:t>
            </a:r>
            <a:r>
              <a:rPr lang="ru-RU" sz="1500" dirty="0" smtClean="0">
                <a:latin typeface="+mn-lt"/>
              </a:rPr>
              <a:t> </a:t>
            </a:r>
            <a:r>
              <a:rPr lang="ru-RU" sz="1500" dirty="0">
                <a:latin typeface="+mn-lt"/>
              </a:rPr>
              <a:t>земель по их целевому </a:t>
            </a:r>
            <a:r>
              <a:rPr lang="ru-RU" sz="1500" dirty="0" smtClean="0">
                <a:latin typeface="+mn-lt"/>
              </a:rPr>
              <a:t>назначению.</a:t>
            </a:r>
            <a:endParaRPr lang="ru-RU" sz="15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4" y="5085184"/>
            <a:ext cx="6267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cs typeface="Arial" panose="020B0604020202020204" pitchFamily="34" charset="0"/>
              </a:rPr>
              <a:t>Работники предприятия ежегодно принимают участие </a:t>
            </a:r>
            <a:r>
              <a:rPr lang="ru-RU" sz="1500" b="1" dirty="0" smtClean="0">
                <a:cs typeface="Arial" panose="020B0604020202020204" pitchFamily="34" charset="0"/>
              </a:rPr>
              <a:t/>
            </a:r>
            <a:br>
              <a:rPr lang="ru-RU" sz="1500" b="1" dirty="0" smtClean="0">
                <a:cs typeface="Arial" panose="020B0604020202020204" pitchFamily="34" charset="0"/>
              </a:rPr>
            </a:br>
            <a:r>
              <a:rPr lang="ru-RU" sz="1500" b="1" dirty="0" smtClean="0">
                <a:cs typeface="Arial" panose="020B0604020202020204" pitchFamily="34" charset="0"/>
              </a:rPr>
              <a:t>в </a:t>
            </a:r>
            <a:r>
              <a:rPr lang="ru-RU" sz="1500" b="1" dirty="0">
                <a:cs typeface="Arial" panose="020B0604020202020204" pitchFamily="34" charset="0"/>
              </a:rPr>
              <a:t>экологических акциях «Зеленая Россия», «Сохраним природу Ставрополья»,</a:t>
            </a:r>
            <a:r>
              <a:rPr lang="ru-RU" sz="1500" b="1" dirty="0"/>
              <a:t> эко-субботниках, проводят трудовые десанты по очистке прибрежной зоны реки Горькая Балка</a:t>
            </a:r>
            <a:r>
              <a:rPr lang="ru-RU" sz="1500" b="1" dirty="0" smtClean="0"/>
              <a:t>.</a:t>
            </a:r>
            <a:endParaRPr lang="ru-RU" sz="15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45" y="4965171"/>
            <a:ext cx="2648744" cy="14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6"/>
          <p:cNvSpPr txBox="1">
            <a:spLocks/>
          </p:cNvSpPr>
          <p:nvPr/>
        </p:nvSpPr>
        <p:spPr bwMode="auto">
          <a:xfrm>
            <a:off x="485775" y="188913"/>
            <a:ext cx="8232775" cy="50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300" dirty="0" smtClean="0">
                <a:solidFill>
                  <a:srgbClr val="3D464A"/>
                </a:solidFill>
                <a:latin typeface="EuropeCondensedC"/>
                <a:ea typeface="+mj-ea"/>
                <a:cs typeface="EuropeCondensedC"/>
              </a:rPr>
              <a:t>Школа – ВУЗ – Предприятие </a:t>
            </a:r>
            <a:endParaRPr kumimoji="0" lang="ru-RU" sz="2000" b="1" i="0" u="none" strike="noStrike" kern="1200" cap="none" spc="300" normalizeH="0" baseline="0" noProof="0" dirty="0">
              <a:ln>
                <a:noFill/>
              </a:ln>
              <a:solidFill>
                <a:srgbClr val="3D464A"/>
              </a:solidFill>
              <a:effectLst/>
              <a:uLnTx/>
              <a:uFillTx/>
              <a:latin typeface="EuropeCondensedC"/>
              <a:ea typeface="+mj-ea"/>
              <a:cs typeface="EuropeCondensedC"/>
            </a:endParaRPr>
          </a:p>
        </p:txBody>
      </p:sp>
      <p:sp>
        <p:nvSpPr>
          <p:cNvPr id="48134" name="Текст 11"/>
          <p:cNvSpPr>
            <a:spLocks noGrp="1"/>
          </p:cNvSpPr>
          <p:nvPr>
            <p:ph type="body" idx="1"/>
          </p:nvPr>
        </p:nvSpPr>
        <p:spPr bwMode="auto">
          <a:xfrm>
            <a:off x="478566" y="1052736"/>
            <a:ext cx="4475817" cy="46467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1600" spc="300" dirty="0" err="1" smtClean="0">
                <a:latin typeface="EuropeCondensedC"/>
                <a:cs typeface="EuropeCondensedC"/>
              </a:rPr>
              <a:t>Довузовская</a:t>
            </a:r>
            <a:r>
              <a:rPr lang="ru-RU" sz="1600" spc="300" dirty="0" smtClean="0">
                <a:latin typeface="EuropeCondensedC"/>
                <a:cs typeface="EuropeCondensedC"/>
              </a:rPr>
              <a:t> подготовка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 flipH="1">
            <a:off x="619041" y="4481701"/>
            <a:ext cx="45719" cy="1836874"/>
          </a:xfrm>
          <a:prstGeom prst="rect">
            <a:avLst/>
          </a:prstGeom>
          <a:solidFill>
            <a:srgbClr val="FED208"/>
          </a:solidFill>
          <a:ln w="9525" algn="ctr">
            <a:noFill/>
            <a:miter lim="800000"/>
            <a:headEnd/>
            <a:tailEnd/>
          </a:ln>
        </p:spPr>
        <p:txBody>
          <a:bodyPr wrap="none" lIns="97718" tIns="48860" rIns="97718" bIns="48860" anchor="ctr"/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00473" y="1695643"/>
            <a:ext cx="4752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Tx/>
              <a:buChar char="▀"/>
              <a:defRPr/>
            </a:pPr>
            <a:r>
              <a:rPr lang="ru-RU" sz="1600" dirty="0" smtClean="0">
                <a:latin typeface="+mj-lt"/>
              </a:rPr>
              <a:t>Действует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 4 </a:t>
            </a:r>
            <a:r>
              <a:rPr lang="ru-RU" sz="1600" dirty="0" smtClean="0">
                <a:latin typeface="+mj-lt"/>
              </a:rPr>
              <a:t>профильных «Роснефть-класса»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в 2-х </a:t>
            </a:r>
            <a:r>
              <a:rPr lang="ru-RU" sz="1600" dirty="0" smtClean="0">
                <a:latin typeface="+mj-lt"/>
              </a:rPr>
              <a:t>школах Нефтекумского и Левокумского районов, в которых обучается более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90</a:t>
            </a:r>
            <a:r>
              <a:rPr lang="ru-RU" sz="1600" dirty="0" smtClean="0">
                <a:latin typeface="+mj-lt"/>
              </a:rPr>
              <a:t> учащихся.  </a:t>
            </a:r>
          </a:p>
          <a:p>
            <a:pPr marL="285750" indent="-285750">
              <a:buClr>
                <a:srgbClr val="FFC000"/>
              </a:buClr>
              <a:buFontTx/>
              <a:buChar char="▀"/>
              <a:defRPr/>
            </a:pPr>
            <a:endParaRPr lang="ru-RU" sz="16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17919" b="13973"/>
          <a:stretch/>
        </p:blipFill>
        <p:spPr>
          <a:xfrm>
            <a:off x="704528" y="4481701"/>
            <a:ext cx="4104456" cy="1827619"/>
          </a:xfrm>
          <a:prstGeom prst="rect">
            <a:avLst/>
          </a:prstGeom>
        </p:spPr>
      </p:pic>
      <p:sp>
        <p:nvSpPr>
          <p:cNvPr id="15" name="Текст 11"/>
          <p:cNvSpPr>
            <a:spLocks noGrp="1"/>
          </p:cNvSpPr>
          <p:nvPr>
            <p:ph type="body" idx="1"/>
          </p:nvPr>
        </p:nvSpPr>
        <p:spPr bwMode="auto">
          <a:xfrm>
            <a:off x="5125083" y="1124745"/>
            <a:ext cx="4377145" cy="52616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r>
              <a:rPr lang="ru-RU" sz="1600" spc="300" dirty="0" smtClean="0">
                <a:latin typeface="EuropeCondensedC"/>
                <a:cs typeface="EuropeCondensedC"/>
              </a:rPr>
              <a:t>Социальная поддержка молодых специалистов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99731" y="1757134"/>
            <a:ext cx="44925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Tx/>
              <a:buChar char="▀"/>
            </a:pPr>
            <a:r>
              <a:rPr lang="ru-RU" sz="1600" dirty="0" smtClean="0">
                <a:latin typeface="+mj-lt"/>
              </a:rPr>
              <a:t>Выплата единовременного пособия </a:t>
            </a:r>
            <a:r>
              <a:rPr lang="ru-RU" sz="1600" dirty="0">
                <a:latin typeface="+mj-lt"/>
              </a:rPr>
              <a:t>и </a:t>
            </a:r>
            <a:r>
              <a:rPr lang="ru-RU" sz="1600" dirty="0" smtClean="0">
                <a:latin typeface="+mj-lt"/>
              </a:rPr>
              <a:t>компенсации </a:t>
            </a:r>
            <a:r>
              <a:rPr lang="ru-RU" sz="1600" dirty="0">
                <a:latin typeface="+mj-lt"/>
              </a:rPr>
              <a:t>расходов за </a:t>
            </a:r>
            <a:r>
              <a:rPr lang="ru-RU" sz="1600" dirty="0" err="1">
                <a:latin typeface="+mj-lt"/>
              </a:rPr>
              <a:t>найм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жилья;</a:t>
            </a:r>
          </a:p>
          <a:p>
            <a:pPr marL="285750" indent="-285750">
              <a:buClr>
                <a:srgbClr val="FFC000"/>
              </a:buClr>
              <a:buFontTx/>
              <a:buChar char="▀"/>
            </a:pPr>
            <a:r>
              <a:rPr lang="ru-RU" sz="1600" dirty="0" smtClean="0">
                <a:latin typeface="+mj-lt"/>
              </a:rPr>
              <a:t>Надбавка молодым специалистам, работающим </a:t>
            </a:r>
            <a:r>
              <a:rPr lang="ru-RU" sz="1600" dirty="0">
                <a:latin typeface="+mj-lt"/>
              </a:rPr>
              <a:t>на рабочих </a:t>
            </a:r>
            <a:r>
              <a:rPr lang="ru-RU" sz="1600" dirty="0" smtClean="0">
                <a:latin typeface="+mj-lt"/>
              </a:rPr>
              <a:t>местах; </a:t>
            </a:r>
          </a:p>
          <a:p>
            <a:pPr marL="285750" indent="-285750">
              <a:buClr>
                <a:srgbClr val="FFC000"/>
              </a:buClr>
              <a:buFontTx/>
              <a:buChar char="▀"/>
            </a:pPr>
            <a:r>
              <a:rPr lang="ru-RU" sz="1600" dirty="0" smtClean="0">
                <a:latin typeface="+mj-lt"/>
              </a:rPr>
              <a:t>Ипотечное кредитование, социальные  льготы, гарантии </a:t>
            </a:r>
            <a:r>
              <a:rPr lang="ru-RU" sz="1600" dirty="0">
                <a:latin typeface="+mj-lt"/>
              </a:rPr>
              <a:t>и </a:t>
            </a:r>
            <a:r>
              <a:rPr lang="ru-RU" sz="1600" dirty="0" smtClean="0">
                <a:latin typeface="+mj-lt"/>
              </a:rPr>
              <a:t>компенсации в </a:t>
            </a:r>
            <a:r>
              <a:rPr lang="ru-RU" sz="1600" dirty="0">
                <a:latin typeface="+mj-lt"/>
              </a:rPr>
              <a:t>соответствии с действующим Коллективным </a:t>
            </a:r>
            <a:r>
              <a:rPr lang="ru-RU" sz="1600" dirty="0" smtClean="0">
                <a:latin typeface="+mj-lt"/>
              </a:rPr>
              <a:t>договором </a:t>
            </a:r>
          </a:p>
          <a:p>
            <a:pPr>
              <a:buClr>
                <a:srgbClr val="FFC000"/>
              </a:buClr>
            </a:pPr>
            <a:r>
              <a:rPr lang="ru-RU" sz="1600" b="1" dirty="0"/>
              <a:t>В различных структурных подразделениях ООО «РН-Ставропольнефтегаз» работают 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39 </a:t>
            </a:r>
            <a:r>
              <a:rPr lang="ru-RU" sz="1600" b="1" dirty="0">
                <a:solidFill>
                  <a:srgbClr val="FF0000"/>
                </a:solidFill>
              </a:rPr>
              <a:t>молодых </a:t>
            </a:r>
            <a:r>
              <a:rPr lang="ru-RU" sz="1600" b="1" dirty="0" smtClean="0">
                <a:solidFill>
                  <a:srgbClr val="FF0000"/>
                </a:solidFill>
              </a:rPr>
              <a:t>специалистов</a:t>
            </a:r>
            <a:r>
              <a:rPr lang="ru-RU" sz="1600" b="1" dirty="0" smtClean="0"/>
              <a:t> – выпускников очных отделений  профильных ВУЗов, </a:t>
            </a:r>
            <a:r>
              <a:rPr lang="ru-RU" sz="1600" b="1" dirty="0" smtClean="0">
                <a:solidFill>
                  <a:srgbClr val="FF0000"/>
                </a:solidFill>
              </a:rPr>
              <a:t>11</a:t>
            </a:r>
            <a:r>
              <a:rPr lang="ru-RU" sz="1600" b="1" dirty="0" smtClean="0"/>
              <a:t> </a:t>
            </a:r>
            <a:r>
              <a:rPr lang="ru-RU" sz="1600" b="1" dirty="0" smtClean="0"/>
              <a:t>из них прошли обучение </a:t>
            </a:r>
            <a:r>
              <a:rPr lang="ru-RU" sz="1600" b="1" dirty="0"/>
              <a:t>сначала в «Роснефть-классах</a:t>
            </a:r>
            <a:r>
              <a:rPr lang="ru-RU" sz="1600" b="1" dirty="0" smtClean="0"/>
              <a:t>».</a:t>
            </a:r>
            <a:endParaRPr lang="ru-RU" sz="1600" b="1" dirty="0">
              <a:latin typeface="+mj-lt"/>
            </a:endParaRPr>
          </a:p>
        </p:txBody>
      </p:sp>
      <p:sp>
        <p:nvSpPr>
          <p:cNvPr id="17" name="Текст 6"/>
          <p:cNvSpPr>
            <a:spLocks noGrp="1"/>
          </p:cNvSpPr>
          <p:nvPr>
            <p:ph type="body" idx="1"/>
          </p:nvPr>
        </p:nvSpPr>
        <p:spPr>
          <a:xfrm>
            <a:off x="560512" y="2786743"/>
            <a:ext cx="4377145" cy="464677"/>
          </a:xfrm>
        </p:spPr>
        <p:txBody>
          <a:bodyPr/>
          <a:lstStyle/>
          <a:p>
            <a:r>
              <a:rPr lang="ru-RU" dirty="0" smtClean="0"/>
              <a:t>ВУЗ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00473" y="3357571"/>
            <a:ext cx="48025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Tx/>
              <a:buChar char="▀"/>
              <a:defRPr/>
            </a:pPr>
            <a:r>
              <a:rPr lang="ru-RU" sz="1600" dirty="0" smtClean="0">
                <a:latin typeface="+mj-lt"/>
              </a:rPr>
              <a:t>Выпускники «РН-классов» имеют возможность продолжить обучение в профильных ВУЗах-партнерах Компании, в том числе в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СКФУ</a:t>
            </a:r>
            <a:r>
              <a:rPr lang="ru-RU" sz="1600" dirty="0" smtClean="0">
                <a:latin typeface="+mj-lt"/>
              </a:rPr>
              <a:t>  </a:t>
            </a:r>
          </a:p>
          <a:p>
            <a:pPr marL="285750" indent="-285750">
              <a:buClr>
                <a:srgbClr val="FFC000"/>
              </a:buClr>
              <a:buFontTx/>
              <a:buChar char="▀"/>
              <a:defRPr/>
            </a:pP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65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6"/>
          <p:cNvSpPr txBox="1">
            <a:spLocks/>
          </p:cNvSpPr>
          <p:nvPr/>
        </p:nvSpPr>
        <p:spPr bwMode="auto">
          <a:xfrm>
            <a:off x="416496" y="205808"/>
            <a:ext cx="852080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300" dirty="0" smtClean="0">
                <a:solidFill>
                  <a:srgbClr val="3D464A"/>
                </a:solidFill>
                <a:latin typeface="EuropeCondensedC"/>
                <a:ea typeface="+mj-ea"/>
                <a:cs typeface="EuropeCondensedC"/>
              </a:rPr>
              <a:t>Востребованные Обществом направления подготовки</a:t>
            </a:r>
            <a:endParaRPr kumimoji="0" lang="ru-RU" sz="2000" b="1" i="0" u="none" strike="noStrike" kern="1200" cap="none" spc="300" normalizeH="0" baseline="0" noProof="0" dirty="0">
              <a:ln>
                <a:noFill/>
              </a:ln>
              <a:solidFill>
                <a:srgbClr val="3D464A"/>
              </a:solidFill>
              <a:effectLst/>
              <a:uLnTx/>
              <a:uFillTx/>
              <a:latin typeface="EuropeCondensedC"/>
              <a:ea typeface="+mj-ea"/>
              <a:cs typeface="EuropeCondensedC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1196752"/>
            <a:ext cx="4104456" cy="236537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 flipH="1">
            <a:off x="5411336" y="1212063"/>
            <a:ext cx="45719" cy="5146741"/>
          </a:xfrm>
          <a:prstGeom prst="rect">
            <a:avLst/>
          </a:prstGeom>
          <a:solidFill>
            <a:srgbClr val="FED208"/>
          </a:solidFill>
          <a:ln w="9525" algn="ctr">
            <a:noFill/>
            <a:miter lim="800000"/>
            <a:headEnd/>
            <a:tailEnd/>
          </a:ln>
        </p:spPr>
        <p:txBody>
          <a:bodyPr wrap="none" lIns="97718" tIns="48860" rIns="97718" bIns="48860" anchor="ctr"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8335" y="1052736"/>
            <a:ext cx="5066848" cy="640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Tx/>
              <a:buChar char="▀"/>
              <a:defRPr/>
            </a:pPr>
            <a:r>
              <a:rPr lang="ru-RU" sz="1600" b="1" dirty="0" smtClean="0">
                <a:latin typeface="+mn-lt"/>
                <a:cs typeface="Arial" pitchFamily="34" charset="0"/>
              </a:rPr>
              <a:t>Основные направления подготовки</a:t>
            </a:r>
            <a:r>
              <a:rPr lang="ru-RU" sz="1600" dirty="0" smtClean="0">
                <a:latin typeface="+mn-lt"/>
                <a:cs typeface="Arial" pitchFamily="34" charset="0"/>
              </a:rPr>
              <a:t> </a:t>
            </a:r>
            <a:r>
              <a:rPr lang="ru-RU" sz="1600" b="1" dirty="0" smtClean="0">
                <a:latin typeface="+mn-lt"/>
                <a:cs typeface="Arial" pitchFamily="34" charset="0"/>
              </a:rPr>
              <a:t>востребованные в ООО «РН-Ставропольнефтегаз»</a:t>
            </a: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+mn-lt"/>
                <a:cs typeface="Arial" pitchFamily="34" charset="0"/>
              </a:rPr>
              <a:t>Метрология</a:t>
            </a: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600" dirty="0" err="1" smtClean="0">
                <a:latin typeface="+mn-lt"/>
                <a:cs typeface="Arial" pitchFamily="34" charset="0"/>
              </a:rPr>
              <a:t>Техносфесферная</a:t>
            </a:r>
            <a:r>
              <a:rPr lang="ru-RU" sz="1600" dirty="0" smtClean="0">
                <a:latin typeface="+mn-lt"/>
                <a:cs typeface="Arial" pitchFamily="34" charset="0"/>
              </a:rPr>
              <a:t> безопасность</a:t>
            </a: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+mn-lt"/>
                <a:cs typeface="Arial" pitchFamily="34" charset="0"/>
              </a:rPr>
              <a:t>Нефтегазовое дело</a:t>
            </a: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+mn-lt"/>
                <a:cs typeface="Arial" pitchFamily="34" charset="0"/>
              </a:rPr>
              <a:t>Геология</a:t>
            </a: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ru-RU" sz="1600" dirty="0" smtClean="0">
              <a:latin typeface="+mn-lt"/>
              <a:cs typeface="Arial" pitchFamily="34" charset="0"/>
            </a:endParaRP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Tx/>
              <a:buChar char="▀"/>
              <a:defRPr/>
            </a:pPr>
            <a:r>
              <a:rPr lang="ru-RU" sz="1600" b="1" dirty="0" smtClean="0">
                <a:latin typeface="+mn-lt"/>
                <a:cs typeface="Arial" pitchFamily="34" charset="0"/>
              </a:rPr>
              <a:t>Требования  к соискателям практики</a:t>
            </a: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+mn-lt"/>
                <a:cs typeface="Arial" pitchFamily="34" charset="0"/>
              </a:rPr>
              <a:t>Обращение вуза о приеме на практику</a:t>
            </a: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+mn-lt"/>
                <a:cs typeface="Arial" pitchFamily="34" charset="0"/>
              </a:rPr>
              <a:t>Наличие договора и документов для проверки службой безопасности предприятия</a:t>
            </a: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+mn-lt"/>
                <a:cs typeface="Arial" pitchFamily="34" charset="0"/>
              </a:rPr>
              <a:t>Прохождение практики в течение всего периода, согласно учебного плана</a:t>
            </a: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+mn-lt"/>
                <a:cs typeface="Arial" pitchFamily="34" charset="0"/>
              </a:rPr>
              <a:t>Средний балл успеваемости не ниже 4</a:t>
            </a: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ru-RU" sz="1600" dirty="0" smtClean="0">
              <a:latin typeface="+mn-lt"/>
              <a:cs typeface="Arial" pitchFamily="34" charset="0"/>
            </a:endParaRP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Tx/>
              <a:buChar char="▀"/>
              <a:defRPr/>
            </a:pPr>
            <a:r>
              <a:rPr lang="ru-RU" sz="1600" b="1" dirty="0" smtClean="0">
                <a:latin typeface="+mn-lt"/>
                <a:cs typeface="Arial" pitchFamily="34" charset="0"/>
              </a:rPr>
              <a:t>Требования  к соискателям трудоустройства</a:t>
            </a: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+mn-lt"/>
                <a:cs typeface="Arial" pitchFamily="34" charset="0"/>
              </a:rPr>
              <a:t>Наличие диплома о высшем образовании (</a:t>
            </a:r>
            <a:r>
              <a:rPr lang="ru-RU" sz="1600" dirty="0" err="1" smtClean="0">
                <a:latin typeface="+mn-lt"/>
                <a:cs typeface="Arial" pitchFamily="34" charset="0"/>
              </a:rPr>
              <a:t>бакалавриат</a:t>
            </a:r>
            <a:r>
              <a:rPr lang="ru-RU" sz="1600" dirty="0" smtClean="0">
                <a:latin typeface="+mn-lt"/>
                <a:cs typeface="Arial" pitchFamily="34" charset="0"/>
              </a:rPr>
              <a:t>) по востребованной специальности</a:t>
            </a: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+mn-lt"/>
                <a:cs typeface="Arial" pitchFamily="34" charset="0"/>
              </a:rPr>
              <a:t>Готовность к переезду</a:t>
            </a: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ru-RU" sz="1600" dirty="0" smtClean="0">
              <a:latin typeface="+mn-lt"/>
              <a:cs typeface="Arial" pitchFamily="34" charset="0"/>
            </a:endParaRPr>
          </a:p>
          <a:p>
            <a:pPr marL="285750" lvl="1" indent="-285750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buFontTx/>
              <a:buChar char="▀"/>
              <a:defRPr/>
            </a:pPr>
            <a:endParaRPr lang="ru-RU" sz="1600" dirty="0">
              <a:latin typeface="+mn-lt"/>
            </a:endParaRPr>
          </a:p>
          <a:p>
            <a:pPr marL="0" lvl="1" algn="just" eaLnBrk="0" hangingPunct="0">
              <a:spcBef>
                <a:spcPts val="200"/>
              </a:spcBef>
              <a:buClr>
                <a:srgbClr val="FFC000"/>
              </a:buClr>
              <a:buSzPct val="100000"/>
              <a:defRPr/>
            </a:pPr>
            <a:endParaRPr lang="ru-RU" sz="1400" u="sng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5"/>
          <a:stretch/>
        </p:blipFill>
        <p:spPr>
          <a:xfrm>
            <a:off x="5457055" y="3631522"/>
            <a:ext cx="4104457" cy="27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000" b="1" dirty="0" smtClean="0">
                <a:latin typeface="EuropeCondensedC"/>
                <a:cs typeface="EuropeCondensedC"/>
              </a:rPr>
              <a:t>Контакты кадровой службы Общества</a:t>
            </a:r>
            <a:endParaRPr lang="en-US" sz="2000" b="1" dirty="0">
              <a:latin typeface="EuropeCondensedC"/>
              <a:cs typeface="EuropeCondensed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009F1-4C95-4A3F-B977-7DBBBA08AC9C}" type="datetime1">
              <a:rPr lang="ru-RU" smtClean="0"/>
              <a:pPr>
                <a:defRPr/>
              </a:pPr>
              <a:t>30.09.2019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2520" y="1340768"/>
            <a:ext cx="72728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u="sng" spc="300" dirty="0">
                <a:solidFill>
                  <a:srgbClr val="3D464A"/>
                </a:solidFill>
                <a:latin typeface="EuropeCondensedC"/>
                <a:cs typeface="EuropeCondensedC"/>
              </a:rPr>
              <a:t>ООО «РН-Ставропольнефтегаз» </a:t>
            </a:r>
          </a:p>
          <a:p>
            <a:pPr lvl="0">
              <a:defRPr/>
            </a:pPr>
            <a:r>
              <a:rPr lang="ru-RU" sz="1600" b="1" spc="300" dirty="0" smtClean="0">
                <a:solidFill>
                  <a:srgbClr val="3D464A"/>
                </a:solidFill>
                <a:latin typeface="EuropeCondensedC"/>
                <a:cs typeface="EuropeCondensedC"/>
              </a:rPr>
              <a:t>356880, </a:t>
            </a:r>
            <a:r>
              <a:rPr lang="ru-RU" sz="1600" b="1" spc="300" dirty="0">
                <a:solidFill>
                  <a:srgbClr val="3D464A"/>
                </a:solidFill>
                <a:latin typeface="EuropeCondensedC"/>
                <a:cs typeface="EuropeCondensedC"/>
              </a:rPr>
              <a:t>Ставропольский край,</a:t>
            </a:r>
          </a:p>
          <a:p>
            <a:pPr lvl="0">
              <a:defRPr/>
            </a:pPr>
            <a:r>
              <a:rPr lang="ru-RU" sz="1600" b="1" spc="300" dirty="0">
                <a:solidFill>
                  <a:srgbClr val="3D464A"/>
                </a:solidFill>
                <a:latin typeface="EuropeCondensedC"/>
                <a:cs typeface="EuropeCondensedC"/>
              </a:rPr>
              <a:t>г. Нефтекумск, ул. 50 лет Пионерии, 5.</a:t>
            </a:r>
          </a:p>
          <a:p>
            <a:pPr lvl="0">
              <a:defRPr/>
            </a:pPr>
            <a:r>
              <a:rPr lang="ru-RU" sz="1600" b="1" spc="300" dirty="0" smtClean="0">
                <a:solidFill>
                  <a:srgbClr val="3D464A"/>
                </a:solidFill>
                <a:latin typeface="EuropeCondensedC"/>
                <a:cs typeface="EuropeCondensedC"/>
              </a:rPr>
              <a:t>Факс</a:t>
            </a:r>
            <a:r>
              <a:rPr lang="ru-RU" sz="1600" b="1" spc="300" dirty="0">
                <a:solidFill>
                  <a:srgbClr val="3D464A"/>
                </a:solidFill>
                <a:latin typeface="EuropeCondensedC"/>
                <a:cs typeface="EuropeCondensedC"/>
              </a:rPr>
              <a:t>: (86558) 4-39-72</a:t>
            </a:r>
          </a:p>
          <a:p>
            <a:pPr lvl="0">
              <a:defRPr/>
            </a:pPr>
            <a:r>
              <a:rPr lang="ru-RU" sz="1600" b="1" spc="300" dirty="0">
                <a:solidFill>
                  <a:srgbClr val="3D464A"/>
                </a:solidFill>
                <a:latin typeface="EuropeCondensedC"/>
                <a:cs typeface="EuropeCondensedC"/>
              </a:rPr>
              <a:t>Телефон: (86558) </a:t>
            </a:r>
            <a:r>
              <a:rPr lang="ru-RU" sz="1600" b="1" spc="300" dirty="0" smtClean="0">
                <a:solidFill>
                  <a:srgbClr val="3D464A"/>
                </a:solidFill>
                <a:latin typeface="EuropeCondensedC"/>
                <a:cs typeface="EuropeCondensedC"/>
              </a:rPr>
              <a:t>2-10-38, 2-23-78.</a:t>
            </a:r>
            <a:endParaRPr lang="ru-RU" sz="1600" b="1" spc="300" dirty="0">
              <a:solidFill>
                <a:srgbClr val="3D464A"/>
              </a:solidFill>
              <a:latin typeface="EuropeCondensedC"/>
              <a:cs typeface="EuropeCondensedC"/>
            </a:endParaRPr>
          </a:p>
          <a:p>
            <a:pPr lvl="0">
              <a:defRPr/>
            </a:pPr>
            <a:r>
              <a:rPr lang="ru-RU" sz="1600" b="1" spc="300" dirty="0">
                <a:solidFill>
                  <a:srgbClr val="3D464A"/>
                </a:solidFill>
                <a:latin typeface="EuropeCondensedC"/>
                <a:cs typeface="EuropeCondensedC"/>
              </a:rPr>
              <a:t>Электронный адрес: </a:t>
            </a:r>
            <a:r>
              <a:rPr lang="ru-RU" sz="1600" b="1" u="sng" spc="300" dirty="0">
                <a:solidFill>
                  <a:srgbClr val="3D464A"/>
                </a:solidFill>
                <a:latin typeface="EuropeCondensedC"/>
                <a:cs typeface="EuropeCondensedC"/>
              </a:rPr>
              <a:t>adm@stng.rosneft.ru</a:t>
            </a:r>
          </a:p>
          <a:p>
            <a:pPr lvl="0">
              <a:defRPr/>
            </a:pPr>
            <a:endParaRPr lang="ru-RU" sz="1800" b="1" u="sng" spc="300" dirty="0" smtClean="0">
              <a:solidFill>
                <a:srgbClr val="3D464A"/>
              </a:solidFill>
              <a:latin typeface="EuropeCondensedC"/>
              <a:cs typeface="EuropeCondensedC"/>
            </a:endParaRPr>
          </a:p>
          <a:p>
            <a:pPr lvl="0">
              <a:defRPr/>
            </a:pPr>
            <a:r>
              <a:rPr lang="ru-RU" sz="1600" b="1" u="sng" spc="300" dirty="0" smtClean="0">
                <a:solidFill>
                  <a:srgbClr val="3D464A"/>
                </a:solidFill>
                <a:latin typeface="EuropeCondensedC"/>
                <a:cs typeface="EuropeCondensedC"/>
              </a:rPr>
              <a:t>Отдел планирования персонала</a:t>
            </a:r>
          </a:p>
          <a:p>
            <a:pPr lvl="0">
              <a:defRPr/>
            </a:pPr>
            <a:r>
              <a:rPr lang="ru-RU" sz="1600" b="1" spc="300" dirty="0" smtClean="0">
                <a:solidFill>
                  <a:srgbClr val="3D464A"/>
                </a:solidFill>
                <a:latin typeface="EuropeCondensedC"/>
                <a:cs typeface="EuropeCondensedC"/>
              </a:rPr>
              <a:t>Начальник отдела  		8(86558) 2-24-94</a:t>
            </a:r>
          </a:p>
          <a:p>
            <a:pPr lvl="0">
              <a:defRPr/>
            </a:pPr>
            <a:r>
              <a:rPr lang="ru-RU" sz="1600" b="1" spc="300" dirty="0" smtClean="0">
                <a:solidFill>
                  <a:srgbClr val="3D464A"/>
                </a:solidFill>
                <a:latin typeface="EuropeCondensedC"/>
                <a:cs typeface="EuropeCondensedC"/>
              </a:rPr>
              <a:t>Специалист по персоналу 	8(86558) 2-23-09</a:t>
            </a:r>
          </a:p>
          <a:p>
            <a:pPr lvl="0">
              <a:defRPr/>
            </a:pPr>
            <a:endParaRPr lang="ru-RU" sz="1800" spc="300" dirty="0">
              <a:solidFill>
                <a:srgbClr val="3D464A"/>
              </a:solidFill>
              <a:latin typeface="EuropeCondensedC"/>
              <a:cs typeface="EuropeCondensedC"/>
            </a:endParaRPr>
          </a:p>
          <a:p>
            <a:pPr lvl="0">
              <a:defRPr/>
            </a:pPr>
            <a:endParaRPr lang="ru-RU" sz="1800" b="1" spc="300" dirty="0">
              <a:solidFill>
                <a:srgbClr val="3D464A"/>
              </a:solidFill>
              <a:latin typeface="EuropeCondensedC"/>
              <a:cs typeface="EuropeCondensedC"/>
            </a:endParaRPr>
          </a:p>
        </p:txBody>
      </p:sp>
    </p:spTree>
    <p:extLst>
      <p:ext uri="{BB962C8B-B14F-4D97-AF65-F5344CB8AC3E}">
        <p14:creationId xmlns:p14="http://schemas.microsoft.com/office/powerpoint/2010/main" val="37075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Shablon_europe</Template>
  <TotalTime>4056</TotalTime>
  <Words>518</Words>
  <Application>Microsoft Office PowerPoint</Application>
  <PresentationFormat>Лист A4 (210x297 мм)</PresentationFormat>
  <Paragraphs>91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Shablon_europe</vt:lpstr>
      <vt:lpstr>1_Shablon_europe</vt:lpstr>
      <vt:lpstr>внутренний слайд</vt:lpstr>
      <vt:lpstr>Презентация PowerPoint</vt:lpstr>
      <vt:lpstr>ООО «РН-Ставропольнефтегаз» Ставропольский край,  г. Нефтекумск</vt:lpstr>
      <vt:lpstr>Добыча углеводородов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кадровой службы Общества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 шрифт EuropeCodensed 21 pt</dc:title>
  <dc:creator>Веселов Артем Владимирович</dc:creator>
  <cp:lastModifiedBy>Лиманова Ирина Васильевна</cp:lastModifiedBy>
  <cp:revision>346</cp:revision>
  <cp:lastPrinted>2019-09-30T06:47:14Z</cp:lastPrinted>
  <dcterms:created xsi:type="dcterms:W3CDTF">2012-06-15T08:06:04Z</dcterms:created>
  <dcterms:modified xsi:type="dcterms:W3CDTF">2019-09-30T06:48:29Z</dcterms:modified>
</cp:coreProperties>
</file>